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charts/chart19.xml" ContentType="application/vnd.openxmlformats-officedocument.drawingml.char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rawings/drawing9.xml" ContentType="application/vnd.openxmlformats-officedocument.drawingml.chartshapes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activeX/activeX1.xml" ContentType="application/vnd.ms-office.activeX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drawings/drawing10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87" r:id="rId7"/>
    <p:sldId id="288" r:id="rId8"/>
    <p:sldId id="263" r:id="rId9"/>
    <p:sldId id="291" r:id="rId10"/>
    <p:sldId id="289" r:id="rId11"/>
    <p:sldId id="290" r:id="rId12"/>
    <p:sldId id="292" r:id="rId13"/>
    <p:sldId id="293" r:id="rId14"/>
    <p:sldId id="294" r:id="rId15"/>
    <p:sldId id="270" r:id="rId16"/>
    <p:sldId id="295" r:id="rId17"/>
    <p:sldId id="272" r:id="rId18"/>
    <p:sldId id="273" r:id="rId19"/>
    <p:sldId id="296" r:id="rId20"/>
    <p:sldId id="297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E96"/>
    <a:srgbClr val="8BC5D1"/>
    <a:srgbClr val="7F6F91"/>
    <a:srgbClr val="F50BE4"/>
    <a:srgbClr val="40A4A6"/>
    <a:srgbClr val="58362A"/>
    <a:srgbClr val="2F42C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4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0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Y val="60"/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3.1539419182970477E-3"/>
                  <c:y val="0.29604324498121093"/>
                </c:manualLayout>
              </c:layout>
              <c:showVal val="1"/>
            </c:dLbl>
            <c:dLbl>
              <c:idx val="1"/>
              <c:layout>
                <c:manualLayout>
                  <c:x val="-1.2417094166523721E-7"/>
                  <c:y val="-6.4653122467161012E-2"/>
                </c:manualLayout>
              </c:layout>
              <c:showVal val="1"/>
            </c:dLbl>
            <c:dLbl>
              <c:idx val="2"/>
              <c:layout>
                <c:manualLayout>
                  <c:x val="3.1539419182970477E-3"/>
                  <c:y val="-7.1458714305809523E-2"/>
                </c:manualLayout>
              </c:layout>
              <c:showVal val="1"/>
            </c:dLbl>
            <c:dLbl>
              <c:idx val="3"/>
              <c:layout>
                <c:manualLayout>
                  <c:x val="1.0165520418746484E-2"/>
                  <c:y val="-9.2446522045207966E-2"/>
                </c:manualLayout>
              </c:layout>
              <c:showVal val="1"/>
            </c:dLbl>
            <c:dLbl>
              <c:idx val="4"/>
              <c:layout>
                <c:manualLayout>
                  <c:x val="1.5769709591485234E-3"/>
                  <c:y val="-6.4653122467161012E-2"/>
                </c:manualLayout>
              </c:layout>
              <c:showVal val="1"/>
            </c:dLbl>
            <c:spPr>
              <a:noFill/>
              <a:ln w="23007">
                <a:noFill/>
              </a:ln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 г (отчет)</c:v>
                </c:pt>
                <c:pt idx="1">
                  <c:v>2019 г ут.пл</c:v>
                </c:pt>
                <c:pt idx="2">
                  <c:v>2020 г</c:v>
                </c:pt>
                <c:pt idx="3">
                  <c:v>2021 г</c:v>
                </c:pt>
                <c:pt idx="4">
                  <c:v>2022 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135637.1</c:v>
                </c:pt>
                <c:pt idx="1">
                  <c:v>152257.5</c:v>
                </c:pt>
                <c:pt idx="2">
                  <c:v>130749.9</c:v>
                </c:pt>
                <c:pt idx="3">
                  <c:v>116404.2</c:v>
                </c:pt>
                <c:pt idx="4">
                  <c:v>116876.4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-1.5769709591484861E-3"/>
                  <c:y val="0.26201528578797062"/>
                </c:manualLayout>
              </c:layout>
              <c:showVal val="1"/>
            </c:dLbl>
            <c:dLbl>
              <c:idx val="1"/>
              <c:layout>
                <c:manualLayout>
                  <c:x val="1.4965417074153968E-2"/>
                  <c:y val="-4.0833645050893458E-2"/>
                </c:manualLayout>
              </c:layout>
              <c:showVal val="1"/>
            </c:dLbl>
            <c:dLbl>
              <c:idx val="2"/>
              <c:layout>
                <c:manualLayout>
                  <c:x val="1.3589602561846914E-2"/>
                  <c:y val="-4.4236206788395294E-2"/>
                </c:manualLayout>
              </c:layout>
              <c:showVal val="1"/>
            </c:dLbl>
            <c:dLbl>
              <c:idx val="3"/>
              <c:layout>
                <c:manualLayout>
                  <c:x val="1.5769709591485215E-2"/>
                  <c:y val="-8.1667102063783248E-2"/>
                </c:manualLayout>
              </c:layout>
              <c:showVal val="1"/>
            </c:dLbl>
            <c:dLbl>
              <c:idx val="4"/>
              <c:layout>
                <c:manualLayout>
                  <c:x val="1.5468138851596426E-2"/>
                  <c:y val="-5.1041911103573097E-2"/>
                </c:manualLayout>
              </c:layout>
              <c:showVal val="1"/>
            </c:dLbl>
            <c:spPr>
              <a:noFill/>
              <a:ln w="23007">
                <a:noFill/>
              </a:ln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 г (отчет)</c:v>
                </c:pt>
                <c:pt idx="1">
                  <c:v>2019 г ут.пл</c:v>
                </c:pt>
                <c:pt idx="2">
                  <c:v>2020 г</c:v>
                </c:pt>
                <c:pt idx="3">
                  <c:v>2021 г</c:v>
                </c:pt>
                <c:pt idx="4">
                  <c:v>2022 г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134649.4</c:v>
                </c:pt>
                <c:pt idx="1">
                  <c:v>155247.9</c:v>
                </c:pt>
                <c:pt idx="2">
                  <c:v>131244.5</c:v>
                </c:pt>
                <c:pt idx="3">
                  <c:v>119562.4</c:v>
                </c:pt>
                <c:pt idx="4">
                  <c:v>120109.8</c:v>
                </c:pt>
              </c:numCache>
            </c:numRef>
          </c:val>
        </c:ser>
        <c:shape val="box"/>
        <c:axId val="67333504"/>
        <c:axId val="67355776"/>
        <c:axId val="0"/>
      </c:bar3DChart>
      <c:catAx>
        <c:axId val="67333504"/>
        <c:scaling>
          <c:orientation val="minMax"/>
        </c:scaling>
        <c:axPos val="b"/>
        <c:numFmt formatCode="General" sourceLinked="1"/>
        <c:tickLblPos val="nextTo"/>
        <c:crossAx val="67355776"/>
        <c:crosses val="autoZero"/>
        <c:auto val="1"/>
        <c:lblAlgn val="ctr"/>
        <c:lblOffset val="100"/>
      </c:catAx>
      <c:valAx>
        <c:axId val="67355776"/>
        <c:scaling>
          <c:orientation val="minMax"/>
        </c:scaling>
        <c:axPos val="r"/>
        <c:majorGridlines/>
        <c:numFmt formatCode="General" sourceLinked="1"/>
        <c:tickLblPos val="nextTo"/>
        <c:crossAx val="67333504"/>
        <c:crosses val="max"/>
        <c:crossBetween val="between"/>
      </c:valAx>
      <c:spPr>
        <a:noFill/>
        <a:ln w="25649">
          <a:noFill/>
        </a:ln>
      </c:spPr>
    </c:plotArea>
    <c:legend>
      <c:legendPos val="r"/>
      <c:layout>
        <c:manualLayout>
          <c:xMode val="edge"/>
          <c:yMode val="edge"/>
          <c:x val="0.852286043539636"/>
          <c:y val="0.42077942790310885"/>
          <c:w val="0.13950762554589971"/>
          <c:h val="0.19220774618026223"/>
        </c:manualLayout>
      </c:layout>
    </c:legend>
    <c:plotVisOnly val="1"/>
    <c:dispBlanksAs val="gap"/>
  </c:chart>
  <c:txPr>
    <a:bodyPr/>
    <a:lstStyle/>
    <a:p>
      <a:pPr>
        <a:defRPr sz="1631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perspective val="30"/>
    </c:view3D>
    <c:plotArea>
      <c:layout>
        <c:manualLayout>
          <c:layoutTarget val="inner"/>
          <c:xMode val="edge"/>
          <c:yMode val="edge"/>
          <c:x val="0.20601851851851852"/>
          <c:y val="7.5697211155378585E-2"/>
          <c:w val="0.46759259259259262"/>
          <c:h val="0.42231075697211201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(Тыс. руб.)</c:v>
                </c:pt>
              </c:strCache>
            </c:strRef>
          </c:tx>
          <c:dLbls>
            <c:txPr>
              <a:bodyPr rot="-2700000" vert="horz"/>
              <a:lstStyle/>
              <a:p>
                <a:pPr>
                  <a:defRPr sz="1227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8608.4</c:v>
                </c:pt>
                <c:pt idx="1">
                  <c:v>8800</c:v>
                </c:pt>
                <c:pt idx="2">
                  <c:v>9109</c:v>
                </c:pt>
                <c:pt idx="3">
                  <c:v>9113.2999999999865</c:v>
                </c:pt>
                <c:pt idx="4">
                  <c:v>9055.1</c:v>
                </c:pt>
              </c:numCache>
            </c:numRef>
          </c:val>
        </c:ser>
        <c:shape val="cylinder"/>
        <c:axId val="56224000"/>
        <c:axId val="83693568"/>
        <c:axId val="83372224"/>
      </c:bar3DChart>
      <c:catAx>
        <c:axId val="562240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27"/>
            </a:pPr>
            <a:endParaRPr lang="ru-RU"/>
          </a:p>
        </c:txPr>
        <c:crossAx val="83693568"/>
        <c:crosses val="autoZero"/>
        <c:auto val="1"/>
        <c:lblAlgn val="ctr"/>
        <c:lblOffset val="100"/>
      </c:catAx>
      <c:valAx>
        <c:axId val="836935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27"/>
            </a:pPr>
            <a:endParaRPr lang="ru-RU"/>
          </a:p>
        </c:txPr>
        <c:crossAx val="56224000"/>
        <c:crosses val="autoZero"/>
        <c:crossBetween val="between"/>
      </c:valAx>
      <c:serAx>
        <c:axId val="83372224"/>
        <c:scaling>
          <c:orientation val="minMax"/>
        </c:scaling>
        <c:axPos val="b"/>
        <c:numFmt formatCode="General" sourceLinked="1"/>
        <c:tickLblPos val="nextTo"/>
        <c:spPr>
          <a:ln w="324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27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3693568"/>
        <c:crosses val="autoZero"/>
        <c:tickLblSkip val="2"/>
        <c:tickMarkSkip val="1"/>
      </c:serAx>
      <c:spPr>
        <a:noFill/>
        <a:ln w="25964">
          <a:noFill/>
        </a:ln>
      </c:spPr>
    </c:plotArea>
    <c:plotVisOnly val="1"/>
    <c:dispBlanksAs val="gap"/>
  </c:chart>
  <c:txPr>
    <a:bodyPr/>
    <a:lstStyle/>
    <a:p>
      <a:pPr>
        <a:defRPr sz="1839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9187779055708"/>
          <c:y val="3.1270298529757025E-2"/>
        </c:manualLayout>
      </c:layout>
      <c:txPr>
        <a:bodyPr/>
        <a:lstStyle/>
        <a:p>
          <a:pPr>
            <a:defRPr sz="1398"/>
          </a:pPr>
          <a:endParaRPr lang="ru-RU"/>
        </a:p>
      </c:txPr>
    </c:title>
    <c:view3D>
      <c:rotX val="10"/>
      <c:rotY val="10"/>
      <c:depthPercent val="100"/>
      <c:perspective val="30"/>
    </c:view3D>
    <c:plotArea>
      <c:layout>
        <c:manualLayout>
          <c:layoutTarget val="inner"/>
          <c:xMode val="edge"/>
          <c:yMode val="edge"/>
          <c:x val="8.1632653061224497E-2"/>
          <c:y val="0.2044444444444449"/>
          <c:w val="0.89002267573696037"/>
          <c:h val="0.58222222222222131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spPr>
            <a:solidFill>
              <a:srgbClr val="F0A22E">
                <a:lumMod val="50000"/>
                <a:alpha val="95000"/>
              </a:srgbClr>
            </a:solidFill>
          </c:spPr>
          <c:dLbls>
            <c:spPr>
              <a:solidFill>
                <a:srgbClr val="F0A22E">
                  <a:alpha val="36000"/>
                </a:srgbClr>
              </a:solidFill>
            </c:spPr>
            <c:txPr>
              <a:bodyPr rot="-1800000"/>
              <a:lstStyle/>
              <a:p>
                <a:pPr>
                  <a:defRPr sz="1198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16056.4</c:v>
                </c:pt>
                <c:pt idx="1">
                  <c:v>16729.7</c:v>
                </c:pt>
                <c:pt idx="2">
                  <c:v>17802.5</c:v>
                </c:pt>
                <c:pt idx="3">
                  <c:v>17778.3</c:v>
                </c:pt>
                <c:pt idx="4">
                  <c:v>17772.8</c:v>
                </c:pt>
              </c:numCache>
            </c:numRef>
          </c:val>
        </c:ser>
        <c:shape val="pyramid"/>
        <c:axId val="83794176"/>
        <c:axId val="83800064"/>
        <c:axId val="83760896"/>
      </c:bar3DChart>
      <c:catAx>
        <c:axId val="837941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8"/>
            </a:pPr>
            <a:endParaRPr lang="ru-RU"/>
          </a:p>
        </c:txPr>
        <c:crossAx val="83800064"/>
        <c:crosses val="autoZero"/>
        <c:auto val="1"/>
        <c:lblAlgn val="ctr"/>
        <c:lblOffset val="100"/>
      </c:catAx>
      <c:valAx>
        <c:axId val="838000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398"/>
            </a:pPr>
            <a:endParaRPr lang="ru-RU"/>
          </a:p>
        </c:txPr>
        <c:crossAx val="83794176"/>
        <c:crosses val="autoZero"/>
        <c:crossBetween val="between"/>
      </c:valAx>
      <c:serAx>
        <c:axId val="83760896"/>
        <c:scaling>
          <c:orientation val="minMax"/>
        </c:scaling>
        <c:delete val="1"/>
        <c:axPos val="b"/>
        <c:tickLblPos val="nextTo"/>
        <c:crossAx val="83800064"/>
        <c:crosses val="autoZero"/>
      </c:serAx>
      <c:spPr>
        <a:noFill/>
        <a:ln w="25381">
          <a:noFill/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1598"/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0.14588859416445624"/>
          <c:y val="0.32487309644670048"/>
          <c:w val="0.79045092838196185"/>
          <c:h val="0.43654822335025462"/>
        </c:manualLayout>
      </c:layout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numFmt formatCode="0.0%" sourceLinked="0"/>
            <c:txPr>
              <a:bodyPr/>
              <a:lstStyle/>
              <a:p>
                <a:pPr>
                  <a:defRPr sz="1098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0.44800000000000001</c:v>
                </c:pt>
                <c:pt idx="1">
                  <c:v>0.44400000000000001</c:v>
                </c:pt>
                <c:pt idx="2">
                  <c:v>0.43900000000000028</c:v>
                </c:pt>
              </c:numCache>
            </c:numRef>
          </c:val>
        </c:ser>
        <c:marker val="1"/>
        <c:axId val="83919616"/>
        <c:axId val="83921152"/>
      </c:lineChart>
      <c:catAx>
        <c:axId val="839196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8" b="1"/>
            </a:pPr>
            <a:endParaRPr lang="ru-RU"/>
          </a:p>
        </c:txPr>
        <c:crossAx val="83921152"/>
        <c:crosses val="autoZero"/>
        <c:auto val="1"/>
        <c:lblAlgn val="ctr"/>
        <c:lblOffset val="100"/>
      </c:catAx>
      <c:valAx>
        <c:axId val="83921152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1198"/>
            </a:pPr>
            <a:endParaRPr lang="ru-RU"/>
          </a:p>
        </c:txPr>
        <c:crossAx val="83919616"/>
        <c:crosses val="autoZero"/>
        <c:crossBetween val="between"/>
      </c:valAx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depthPercent val="100"/>
      <c:perspective val="5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Lbls>
            <c:txPr>
              <a:bodyPr/>
              <a:lstStyle/>
              <a:p>
                <a:pPr>
                  <a:defRPr sz="1398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4015</c:v>
                </c:pt>
                <c:pt idx="1">
                  <c:v>4550</c:v>
                </c:pt>
                <c:pt idx="2">
                  <c:v>4730.1000000000004</c:v>
                </c:pt>
                <c:pt idx="3">
                  <c:v>4840.3</c:v>
                </c:pt>
                <c:pt idx="4">
                  <c:v>5098.6000000000004</c:v>
                </c:pt>
              </c:numCache>
            </c:numRef>
          </c:val>
        </c:ser>
        <c:shape val="cylinder"/>
        <c:axId val="83868672"/>
        <c:axId val="83870464"/>
        <c:axId val="83372672"/>
      </c:bar3DChart>
      <c:catAx>
        <c:axId val="83868672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398" b="1"/>
            </a:pPr>
            <a:endParaRPr lang="ru-RU"/>
          </a:p>
        </c:txPr>
        <c:crossAx val="83870464"/>
        <c:crosses val="autoZero"/>
        <c:auto val="1"/>
        <c:lblAlgn val="ctr"/>
        <c:lblOffset val="100"/>
      </c:catAx>
      <c:valAx>
        <c:axId val="838704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398"/>
            </a:pPr>
            <a:endParaRPr lang="ru-RU"/>
          </a:p>
        </c:txPr>
        <c:crossAx val="83868672"/>
        <c:crosses val="autoZero"/>
        <c:crossBetween val="between"/>
      </c:valAx>
      <c:serAx>
        <c:axId val="83372672"/>
        <c:scaling>
          <c:orientation val="minMax"/>
        </c:scaling>
        <c:axPos val="b"/>
        <c:numFmt formatCode="General" sourceLinked="1"/>
        <c:tickLblPos val="nextTo"/>
        <c:spPr>
          <a:ln w="317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799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3870464"/>
        <c:crosses val="autoZero"/>
        <c:tickLblSkip val="1"/>
        <c:tickMarkSkip val="1"/>
      </c:serAx>
      <c:spPr>
        <a:noFill/>
        <a:ln w="25386">
          <a:noFill/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998"/>
          </a:pPr>
          <a:endParaRPr lang="ru-RU"/>
        </a:p>
      </c:txPr>
    </c:title>
    <c:view3D>
      <c:rotX val="10"/>
      <c:rotY val="0"/>
      <c:depthPercent val="100"/>
      <c:perspective val="1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Lbls>
            <c:txPr>
              <a:bodyPr rot="-4200000"/>
              <a:lstStyle/>
              <a:p>
                <a:pPr>
                  <a:defRPr sz="1398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1014.3</c:v>
                </c:pt>
                <c:pt idx="1">
                  <c:v>840</c:v>
                </c:pt>
                <c:pt idx="2">
                  <c:v>778.5</c:v>
                </c:pt>
                <c:pt idx="3">
                  <c:v>808.9</c:v>
                </c:pt>
                <c:pt idx="4">
                  <c:v>842</c:v>
                </c:pt>
              </c:numCache>
            </c:numRef>
          </c:val>
        </c:ser>
        <c:shape val="box"/>
        <c:axId val="85330560"/>
        <c:axId val="85340544"/>
        <c:axId val="83762688"/>
      </c:bar3DChart>
      <c:catAx>
        <c:axId val="853305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8"/>
            </a:pPr>
            <a:endParaRPr lang="ru-RU"/>
          </a:p>
        </c:txPr>
        <c:crossAx val="85340544"/>
        <c:crosses val="autoZero"/>
        <c:auto val="1"/>
        <c:lblAlgn val="ctr"/>
        <c:lblOffset val="100"/>
      </c:catAx>
      <c:valAx>
        <c:axId val="8534054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85330560"/>
        <c:crosses val="autoZero"/>
        <c:crossBetween val="between"/>
      </c:valAx>
      <c:serAx>
        <c:axId val="83762688"/>
        <c:scaling>
          <c:orientation val="minMax"/>
        </c:scaling>
        <c:delete val="1"/>
        <c:axPos val="b"/>
        <c:tickLblPos val="nextTo"/>
        <c:crossAx val="85340544"/>
        <c:crosses val="autoZero"/>
      </c:serAx>
      <c:spPr>
        <a:noFill/>
        <a:ln w="25384">
          <a:noFill/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0"/>
      <c:rotY val="30"/>
      <c:depthPercent val="290"/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437.7</c:v>
                </c:pt>
                <c:pt idx="1">
                  <c:v>400</c:v>
                </c:pt>
                <c:pt idx="2">
                  <c:v>410</c:v>
                </c:pt>
                <c:pt idx="3">
                  <c:v>425.2</c:v>
                </c:pt>
                <c:pt idx="4">
                  <c:v>441.3</c:v>
                </c:pt>
              </c:numCache>
            </c:numRef>
          </c:val>
        </c:ser>
        <c:shape val="pyramid"/>
        <c:axId val="85416192"/>
        <c:axId val="85422080"/>
        <c:axId val="85357888"/>
      </c:bar3DChart>
      <c:catAx>
        <c:axId val="85416192"/>
        <c:scaling>
          <c:orientation val="minMax"/>
        </c:scaling>
        <c:axPos val="b"/>
        <c:numFmt formatCode="General" sourceLinked="1"/>
        <c:tickLblPos val="nextTo"/>
        <c:crossAx val="85422080"/>
        <c:crosses val="autoZero"/>
        <c:auto val="1"/>
        <c:lblAlgn val="ctr"/>
        <c:lblOffset val="100"/>
      </c:catAx>
      <c:valAx>
        <c:axId val="85422080"/>
        <c:scaling>
          <c:orientation val="minMax"/>
        </c:scaling>
        <c:axPos val="l"/>
        <c:majorGridlines/>
        <c:numFmt formatCode="General" sourceLinked="1"/>
        <c:tickLblPos val="nextTo"/>
        <c:crossAx val="85416192"/>
        <c:crosses val="autoZero"/>
        <c:crossBetween val="between"/>
      </c:valAx>
      <c:serAx>
        <c:axId val="85357888"/>
        <c:scaling>
          <c:orientation val="minMax"/>
        </c:scaling>
        <c:delete val="1"/>
        <c:axPos val="b"/>
        <c:tickLblPos val="nextTo"/>
        <c:crossAx val="85422080"/>
        <c:crosses val="autoZero"/>
      </c:serAx>
      <c:spPr>
        <a:noFill/>
        <a:ln w="25398">
          <a:noFill/>
        </a:ln>
      </c:spPr>
    </c:plotArea>
    <c:plotVisOnly val="1"/>
    <c:dispBlanksAs val="gap"/>
  </c:chart>
  <c:spPr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2020 </a:t>
            </a:r>
            <a:r>
              <a:rPr lang="ru-RU" sz="1099" dirty="0"/>
              <a:t>(Тыс. руб.)</a:t>
            </a:r>
          </a:p>
        </c:rich>
      </c:tx>
      <c:layout>
        <c:manualLayout>
          <c:xMode val="edge"/>
          <c:yMode val="edge"/>
          <c:x val="0.28242227098661915"/>
          <c:y val="1.3333333333333341E-2"/>
        </c:manualLayout>
      </c:layout>
    </c:title>
    <c:view3D>
      <c:rotX val="40"/>
      <c:rotY val="90"/>
      <c:perspective val="200"/>
    </c:view3D>
    <c:plotArea>
      <c:layout>
        <c:manualLayout>
          <c:layoutTarget val="inner"/>
          <c:xMode val="edge"/>
          <c:yMode val="edge"/>
          <c:x val="5.0793837014442816E-2"/>
          <c:y val="0"/>
          <c:w val="0.54934001341170924"/>
          <c:h val="0.87294456907280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(Тыс. руб.)</c:v>
                </c:pt>
              </c:strCache>
            </c:strRef>
          </c:tx>
          <c:explosion val="25"/>
          <c:dPt>
            <c:idx val="0"/>
            <c:explosion val="28"/>
          </c:dPt>
          <c:dLbls>
            <c:dLbl>
              <c:idx val="1"/>
              <c:layout>
                <c:manualLayout>
                  <c:x val="-3.5439699983068756E-2"/>
                  <c:y val="-2.926168535661143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9.1290590075071065E-2"/>
                  <c:y val="-4.0307498701665917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5.2960907409900934E-2"/>
                  <c:y val="-1.1931200192615449E-2"/>
                </c:manualLayout>
              </c:layout>
              <c:dLblPos val="bestFit"/>
              <c:showVal val="1"/>
            </c:dLbl>
            <c:numFmt formatCode="0.0%" sourceLinked="0"/>
            <c:txPr>
              <a:bodyPr/>
              <a:lstStyle/>
              <a:p>
                <a:pPr>
                  <a:defRPr sz="1099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5268,8 - Доходы от оказания платных услуг и компенсации затрат государства (76,8%)</c:v>
                </c:pt>
                <c:pt idx="1">
                  <c:v>15,0 - Штрафы, санкции, возмещение ущерба (0,2%)</c:v>
                </c:pt>
                <c:pt idx="2">
                  <c:v>153,1 - Платежи при пользовании природными ресурсами (2,2%)</c:v>
                </c:pt>
                <c:pt idx="3">
                  <c:v>1427,2 - Доходы от использования имущества (20,8%)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 formatCode="0.00%">
                  <c:v>0.76800000000000024</c:v>
                </c:pt>
                <c:pt idx="1">
                  <c:v>2.0000000000000009E-3</c:v>
                </c:pt>
                <c:pt idx="2" formatCode="0.00%">
                  <c:v>2.1999999999999999E-2</c:v>
                </c:pt>
                <c:pt idx="3">
                  <c:v>0.20800000000000005</c:v>
                </c:pt>
              </c:numCache>
            </c:numRef>
          </c:val>
        </c:ser>
      </c:pie3DChart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0.54510735338410565"/>
          <c:y val="7.6285066061657456E-2"/>
          <c:w val="0.45489264661589435"/>
          <c:h val="0.89702691400863022"/>
        </c:manualLayout>
      </c:layout>
      <c:txPr>
        <a:bodyPr/>
        <a:lstStyle/>
        <a:p>
          <a:pPr>
            <a:defRPr sz="999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</a:t>
            </a:r>
            <a:r>
              <a:rPr lang="en-US" dirty="0" smtClean="0"/>
              <a:t>2</a:t>
            </a:r>
            <a:r>
              <a:rPr lang="ru-RU" dirty="0" smtClean="0"/>
              <a:t>2 </a:t>
            </a:r>
            <a:r>
              <a:rPr lang="ru-RU" sz="1096" dirty="0"/>
              <a:t>(Тыс. руб.)</a:t>
            </a:r>
          </a:p>
        </c:rich>
      </c:tx>
      <c:layout>
        <c:manualLayout>
          <c:xMode val="edge"/>
          <c:yMode val="edge"/>
          <c:x val="0.2841374828146484"/>
          <c:y val="1.3333333333333341E-2"/>
        </c:manualLayout>
      </c:layout>
    </c:title>
    <c:view3D>
      <c:rotX val="40"/>
      <c:rotY val="90"/>
      <c:perspective val="200"/>
    </c:view3D>
    <c:plotArea>
      <c:layout>
        <c:manualLayout>
          <c:layoutTarget val="inner"/>
          <c:xMode val="edge"/>
          <c:yMode val="edge"/>
          <c:x val="5.0793837014442893E-2"/>
          <c:y val="0"/>
          <c:w val="0.54934001341170979"/>
          <c:h val="0.87294456907280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(Тыс. руб.)</c:v>
                </c:pt>
              </c:strCache>
            </c:strRef>
          </c:tx>
          <c:explosion val="25"/>
          <c:dPt>
            <c:idx val="0"/>
            <c:explosion val="27"/>
          </c:dPt>
          <c:dLbls>
            <c:dLbl>
              <c:idx val="1"/>
              <c:layout>
                <c:manualLayout>
                  <c:x val="-3.5439699983068756E-2"/>
                  <c:y val="-2.926168535661143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9.1290590075071065E-2"/>
                  <c:y val="-4.0307498701665917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5.2960907409900934E-2"/>
                  <c:y val="-1.1931200192615459E-2"/>
                </c:manualLayout>
              </c:layout>
              <c:dLblPos val="bestFit"/>
              <c:showVal val="1"/>
            </c:dLbl>
            <c:numFmt formatCode="0.0%" sourceLinked="0"/>
            <c:txPr>
              <a:bodyPr/>
              <a:lstStyle/>
              <a:p>
                <a:pPr>
                  <a:defRPr sz="1096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5671,4 - Доходы от оказания платных услуг и компенсации затрат государства (78,1%)</c:v>
                </c:pt>
                <c:pt idx="1">
                  <c:v>16,2 - Штрафы, санкции, возмещение ущерба (0,2%)</c:v>
                </c:pt>
                <c:pt idx="2">
                  <c:v>160,7 - Платежи при пользовании природными ресурсами (2,2%)</c:v>
                </c:pt>
                <c:pt idx="3">
                  <c:v>1412,2 - Доходы от использования имущества (19,5%)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 formatCode="0.00%">
                  <c:v>0.78100000000000003</c:v>
                </c:pt>
                <c:pt idx="1">
                  <c:v>2.0000000000000009E-3</c:v>
                </c:pt>
                <c:pt idx="2" formatCode="0.00%">
                  <c:v>2.1999999999999999E-2</c:v>
                </c:pt>
                <c:pt idx="3">
                  <c:v>0.19500000000000001</c:v>
                </c:pt>
              </c:numCache>
            </c:numRef>
          </c:val>
        </c:ser>
      </c:pie3DChart>
      <c:spPr>
        <a:noFill/>
        <a:ln w="25356">
          <a:noFill/>
        </a:ln>
      </c:spPr>
    </c:plotArea>
    <c:legend>
      <c:legendPos val="r"/>
      <c:layout>
        <c:manualLayout>
          <c:xMode val="edge"/>
          <c:yMode val="edge"/>
          <c:x val="0.54510735338410565"/>
          <c:y val="7.6285066061657456E-2"/>
          <c:w val="0.45489264661589435"/>
          <c:h val="0.89702691400863022"/>
        </c:manualLayout>
      </c:layout>
      <c:txPr>
        <a:bodyPr/>
        <a:lstStyle/>
        <a:p>
          <a:pPr>
            <a:defRPr sz="996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94"/>
      </a:pPr>
      <a:endParaRPr lang="ru-RU"/>
    </a:p>
  </c:txPr>
  <c:externalData r:id="rId1"/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</a:t>
            </a:r>
            <a:r>
              <a:rPr lang="en-US" dirty="0" smtClean="0"/>
              <a:t>2</a:t>
            </a:r>
            <a:r>
              <a:rPr lang="ru-RU" dirty="0" smtClean="0"/>
              <a:t>1 </a:t>
            </a:r>
            <a:r>
              <a:rPr lang="ru-RU" sz="1099" dirty="0"/>
              <a:t>(Тыс. руб.)</a:t>
            </a:r>
          </a:p>
        </c:rich>
      </c:tx>
      <c:layout>
        <c:manualLayout>
          <c:xMode val="edge"/>
          <c:yMode val="edge"/>
          <c:x val="0.31287801683682537"/>
          <c:y val="0"/>
        </c:manualLayout>
      </c:layout>
    </c:title>
    <c:view3D>
      <c:rotX val="40"/>
      <c:rotY val="90"/>
      <c:perspective val="200"/>
    </c:view3D>
    <c:plotArea>
      <c:layout>
        <c:manualLayout>
          <c:layoutTarget val="inner"/>
          <c:xMode val="edge"/>
          <c:yMode val="edge"/>
          <c:x val="5.0793854562252452E-2"/>
          <c:y val="9.0042659823448709E-2"/>
          <c:w val="0.54934001341170946"/>
          <c:h val="0.87294456907280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2021(Тыс. руб.)</c:v>
                </c:pt>
              </c:strCache>
            </c:strRef>
          </c:tx>
          <c:explosion val="25"/>
          <c:dPt>
            <c:idx val="0"/>
            <c:explosion val="28"/>
          </c:dPt>
          <c:dLbls>
            <c:dLbl>
              <c:idx val="1"/>
              <c:layout>
                <c:manualLayout>
                  <c:x val="-3.5439699983068756E-2"/>
                  <c:y val="-2.926168535661143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9.1290590075071065E-2"/>
                  <c:y val="-4.0307498701665917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5.2960907409900934E-2"/>
                  <c:y val="-1.1931200192615453E-2"/>
                </c:manualLayout>
              </c:layout>
              <c:dLblPos val="bestFit"/>
              <c:showVal val="1"/>
            </c:dLbl>
            <c:numFmt formatCode="0.0%" sourceLinked="0"/>
            <c:txPr>
              <a:bodyPr/>
              <a:lstStyle/>
              <a:p>
                <a:pPr>
                  <a:defRPr sz="1099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5463,7 - Доходы от оказания платных услуг и компенсации затрат государства (77,3</c:v>
                </c:pt>
                <c:pt idx="1">
                  <c:v>15,5- Штрафы, санкции, возмещение ущерба (0,2%)</c:v>
                </c:pt>
                <c:pt idx="2">
                  <c:v>156,9 - Платежи при пользовании природными ресурсами (2,2%)</c:v>
                </c:pt>
                <c:pt idx="3">
                  <c:v>1432,2 - Доходы от использования имущества (20,3%)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 formatCode="0.00%">
                  <c:v>0.77300000000000024</c:v>
                </c:pt>
                <c:pt idx="1">
                  <c:v>2.0000000000000009E-3</c:v>
                </c:pt>
                <c:pt idx="2" formatCode="0.00%">
                  <c:v>2.1999999999999999E-2</c:v>
                </c:pt>
                <c:pt idx="3">
                  <c:v>0.20300000000000001</c:v>
                </c:pt>
              </c:numCache>
            </c:numRef>
          </c:val>
        </c:ser>
      </c:pie3DChart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0.55934968898272652"/>
          <c:y val="9.1494468184745104E-2"/>
          <c:w val="0.38861778180957823"/>
          <c:h val="0.90850553181525451"/>
        </c:manualLayout>
      </c:layout>
      <c:txPr>
        <a:bodyPr/>
        <a:lstStyle/>
        <a:p>
          <a:pPr>
            <a:defRPr sz="999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2020 </a:t>
            </a:r>
            <a:r>
              <a:rPr lang="ru-RU" sz="1099" dirty="0"/>
              <a:t>(Тыс. руб.)</a:t>
            </a:r>
          </a:p>
        </c:rich>
      </c:tx>
      <c:layout>
        <c:manualLayout>
          <c:xMode val="edge"/>
          <c:yMode val="edge"/>
          <c:x val="0.28242227098661915"/>
          <c:y val="1.3333333333333341E-2"/>
        </c:manualLayout>
      </c:layout>
    </c:title>
    <c:view3D>
      <c:rotX val="50"/>
      <c:rotY val="10"/>
      <c:perspective val="200"/>
    </c:view3D>
    <c:plotArea>
      <c:layout>
        <c:manualLayout>
          <c:layoutTarget val="inner"/>
          <c:xMode val="edge"/>
          <c:yMode val="edge"/>
          <c:x val="5.0793837014442837E-2"/>
          <c:y val="0"/>
          <c:w val="0.54934001341170935"/>
          <c:h val="0.87294456907280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(Тыс. руб.)</c:v>
                </c:pt>
              </c:strCache>
            </c:strRef>
          </c:tx>
          <c:explosion val="25"/>
          <c:dPt>
            <c:idx val="0"/>
            <c:explosion val="28"/>
          </c:dPt>
          <c:dPt>
            <c:idx val="1"/>
            <c:explosion val="18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002060"/>
              </a:solidFill>
            </c:spPr>
          </c:dPt>
          <c:dLbls>
            <c:dLbl>
              <c:idx val="1"/>
              <c:layout>
                <c:manualLayout>
                  <c:x val="-0.17512275177278488"/>
                  <c:y val="-7.5928221373308499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9.1290590075071065E-2"/>
                  <c:y val="-4.0307498701665917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5.2960907409900934E-2"/>
                  <c:y val="-1.1931200192615451E-2"/>
                </c:manualLayout>
              </c:layout>
              <c:dLblPos val="bestFit"/>
              <c:showVal val="1"/>
            </c:dLbl>
            <c:numFmt formatCode="0.0%" sourceLinked="0"/>
            <c:txPr>
              <a:bodyPr/>
              <a:lstStyle/>
              <a:p>
                <a:pPr>
                  <a:defRPr sz="1099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24652 - Дотации (27,1%)</c:v>
                </c:pt>
                <c:pt idx="1">
                  <c:v>16298,9 - Субвенции(17,9%)</c:v>
                </c:pt>
                <c:pt idx="2">
                  <c:v>50090,7 - Субсидии  (55,0%)</c:v>
                </c:pt>
                <c:pt idx="3">
                  <c:v>14,1 - Иные МБТ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0.27100000000000002</c:v>
                </c:pt>
                <c:pt idx="1">
                  <c:v>0.17900000000000008</c:v>
                </c:pt>
                <c:pt idx="2">
                  <c:v>0.55000000000000004</c:v>
                </c:pt>
              </c:numCache>
            </c:numRef>
          </c:val>
        </c:ser>
      </c:pie3DChart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0.54510735338410565"/>
          <c:y val="7.6285244005516284E-2"/>
          <c:w val="0.45489264661589435"/>
          <c:h val="0.89702691400863022"/>
        </c:manualLayout>
      </c:layout>
      <c:txPr>
        <a:bodyPr/>
        <a:lstStyle/>
        <a:p>
          <a:pPr>
            <a:defRPr sz="999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1" dirty="0" smtClean="0"/>
              <a:t>2018 г (отчет), тыс.руб.</a:t>
            </a:r>
            <a:endParaRPr lang="ru-RU" sz="1200" dirty="0"/>
          </a:p>
        </c:rich>
      </c:tx>
      <c:layout/>
      <c:spPr>
        <a:noFill/>
        <a:ln w="25414">
          <a:noFill/>
        </a:ln>
      </c:spPr>
    </c:title>
    <c:plotArea>
      <c:layout>
        <c:manualLayout>
          <c:layoutTarget val="inner"/>
          <c:xMode val="edge"/>
          <c:yMode val="edge"/>
          <c:x val="0.14519900176412429"/>
          <c:y val="0.46888076490438896"/>
          <c:w val="0.27808140785680591"/>
          <c:h val="0.4038801399825037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 (отчет), тыс.руб.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86"/>
          </c:dPt>
          <c:dLbls>
            <c:dLbl>
              <c:idx val="0"/>
              <c:layout>
                <c:manualLayout>
                  <c:x val="-7.7945529371941089E-2"/>
                  <c:y val="0.15644334947787178"/>
                </c:manualLayout>
              </c:layout>
              <c:showVal val="1"/>
            </c:dLbl>
            <c:dLbl>
              <c:idx val="1"/>
              <c:layout>
                <c:manualLayout>
                  <c:x val="-0.10463533965031767"/>
                  <c:y val="-9.2443797418739593E-2"/>
                </c:manualLayout>
              </c:layout>
              <c:showVal val="1"/>
            </c:dLbl>
            <c:spPr>
              <a:noFill/>
              <a:ln w="25414">
                <a:noFill/>
              </a:ln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Налоговые (81,2%)</c:v>
                </c:pt>
                <c:pt idx="1">
                  <c:v>Неналоговые (18,8%)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30131.8</c:v>
                </c:pt>
                <c:pt idx="1">
                  <c:v>6980.3</c:v>
                </c:pt>
              </c:numCache>
            </c:numRef>
          </c:val>
        </c:ser>
        <c:firstSliceAng val="0"/>
        <c:holeSize val="50"/>
      </c:doughnutChart>
      <c:spPr>
        <a:noFill/>
        <a:ln w="25414">
          <a:noFill/>
        </a:ln>
      </c:spPr>
    </c:plotArea>
    <c:legend>
      <c:legendPos val="r"/>
      <c:layout>
        <c:manualLayout>
          <c:xMode val="edge"/>
          <c:yMode val="edge"/>
          <c:x val="0.45467976759315348"/>
          <c:y val="0.34126980962822684"/>
          <c:w val="0.52910065728963362"/>
          <c:h val="0.65079371407688291"/>
        </c:manualLayout>
      </c:layout>
      <c:txPr>
        <a:bodyPr/>
        <a:lstStyle/>
        <a:p>
          <a:pPr>
            <a:defRPr sz="1101"/>
          </a:pPr>
          <a:endParaRPr lang="ru-RU"/>
        </a:p>
      </c:txPr>
    </c:legend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</a:t>
            </a:r>
            <a:r>
              <a:rPr lang="en-US" dirty="0" smtClean="0"/>
              <a:t>2</a:t>
            </a:r>
            <a:r>
              <a:rPr lang="ru-RU" dirty="0" smtClean="0"/>
              <a:t>1 </a:t>
            </a:r>
            <a:r>
              <a:rPr lang="ru-RU" sz="1096" dirty="0"/>
              <a:t>(Тыс. руб.)</a:t>
            </a:r>
          </a:p>
        </c:rich>
      </c:tx>
      <c:layout>
        <c:manualLayout>
          <c:xMode val="edge"/>
          <c:yMode val="edge"/>
          <c:x val="0.28242227098661915"/>
          <c:y val="1.3333333333333341E-2"/>
        </c:manualLayout>
      </c:layout>
    </c:title>
    <c:view3D>
      <c:rotX val="50"/>
      <c:rotY val="10"/>
      <c:perspective val="200"/>
    </c:view3D>
    <c:plotArea>
      <c:layout>
        <c:manualLayout>
          <c:layoutTarget val="inner"/>
          <c:xMode val="edge"/>
          <c:yMode val="edge"/>
          <c:x val="5.0793837014442872E-2"/>
          <c:y val="0"/>
          <c:w val="0.54934001341170968"/>
          <c:h val="0.87294456907280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(Тыс. руб.)</c:v>
                </c:pt>
              </c:strCache>
            </c:strRef>
          </c:tx>
          <c:explosion val="25"/>
          <c:dPt>
            <c:idx val="0"/>
            <c:explosion val="27"/>
          </c:dPt>
          <c:dPt>
            <c:idx val="1"/>
            <c:explosion val="17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002060"/>
              </a:solidFill>
            </c:spPr>
          </c:dPt>
          <c:dLbls>
            <c:dLbl>
              <c:idx val="0"/>
              <c:layout>
                <c:manualLayout>
                  <c:x val="-0.12559676092634095"/>
                  <c:y val="-0.10028038416690346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2.6974060480661866E-2"/>
                  <c:y val="-7.3706005372513414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9.1290590075071065E-2"/>
                  <c:y val="-4.0307498701665917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5.2960907409900934E-2"/>
                  <c:y val="-1.1931200192615456E-2"/>
                </c:manualLayout>
              </c:layout>
              <c:dLblPos val="bestFit"/>
              <c:showVal val="1"/>
            </c:dLbl>
            <c:numFmt formatCode="0.0%" sourceLinked="0"/>
            <c:txPr>
              <a:bodyPr/>
              <a:lstStyle/>
              <a:p>
                <a:pPr>
                  <a:defRPr sz="1096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22901 - Дотации (30,0%)</c:v>
                </c:pt>
                <c:pt idx="1">
                  <c:v>15762,2 - Субвенции (20,6%)</c:v>
                </c:pt>
                <c:pt idx="2">
                  <c:v>37737- Субсидии (49,4%)</c:v>
                </c:pt>
                <c:pt idx="3">
                  <c:v>5,7 - Иные МБТ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0.30000000000000016</c:v>
                </c:pt>
                <c:pt idx="1">
                  <c:v>0.20600000000000004</c:v>
                </c:pt>
                <c:pt idx="2" formatCode="0.00%">
                  <c:v>0.49400000000000022</c:v>
                </c:pt>
                <c:pt idx="3">
                  <c:v>0</c:v>
                </c:pt>
              </c:numCache>
            </c:numRef>
          </c:val>
        </c:ser>
      </c:pie3DChart>
      <c:spPr>
        <a:noFill/>
        <a:ln w="25356">
          <a:noFill/>
        </a:ln>
      </c:spPr>
    </c:plotArea>
    <c:legend>
      <c:legendPos val="r"/>
      <c:layout>
        <c:manualLayout>
          <c:xMode val="edge"/>
          <c:yMode val="edge"/>
          <c:x val="0.54510735338410565"/>
          <c:y val="7.6285066061657456E-2"/>
          <c:w val="0.45489264661589435"/>
          <c:h val="0.89702691400863022"/>
        </c:manualLayout>
      </c:layout>
      <c:txPr>
        <a:bodyPr/>
        <a:lstStyle/>
        <a:p>
          <a:pPr>
            <a:defRPr sz="996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94"/>
      </a:pPr>
      <a:endParaRPr lang="ru-RU"/>
    </a:p>
  </c:txPr>
  <c:externalData r:id="rId1"/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</a:t>
            </a:r>
            <a:r>
              <a:rPr lang="en-US" dirty="0" smtClean="0"/>
              <a:t>2</a:t>
            </a:r>
            <a:r>
              <a:rPr lang="ru-RU" dirty="0" smtClean="0"/>
              <a:t>2 </a:t>
            </a:r>
            <a:r>
              <a:rPr lang="ru-RU" sz="1099" dirty="0"/>
              <a:t>(Тыс. руб.)</a:t>
            </a:r>
          </a:p>
        </c:rich>
      </c:tx>
      <c:layout>
        <c:manualLayout>
          <c:xMode val="edge"/>
          <c:yMode val="edge"/>
          <c:x val="0.35438027623596319"/>
          <c:y val="1.3333333333333341E-2"/>
        </c:manualLayout>
      </c:layout>
    </c:title>
    <c:view3D>
      <c:rotX val="50"/>
      <c:rotY val="10"/>
      <c:perspective val="200"/>
    </c:view3D>
    <c:plotArea>
      <c:layout>
        <c:manualLayout>
          <c:layoutTarget val="inner"/>
          <c:xMode val="edge"/>
          <c:yMode val="edge"/>
          <c:x val="5.0793837014442907E-2"/>
          <c:y val="0"/>
          <c:w val="0.5493400134117099"/>
          <c:h val="0.87294456907280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(Тыс. руб.)</c:v>
                </c:pt>
              </c:strCache>
            </c:strRef>
          </c:tx>
          <c:explosion val="25"/>
          <c:dPt>
            <c:idx val="0"/>
            <c:explosion val="28"/>
          </c:dPt>
          <c:dPt>
            <c:idx val="1"/>
            <c:explosion val="18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002060"/>
              </a:solidFill>
            </c:spPr>
          </c:dPt>
          <c:dLbls>
            <c:dLbl>
              <c:idx val="0"/>
              <c:layout>
                <c:manualLayout>
                  <c:x val="-0.12559676092634095"/>
                  <c:y val="-0.10028038416690346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2.6974060480661883E-2"/>
                  <c:y val="-7.3706005372513414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9.1290590075071065E-2"/>
                  <c:y val="-4.0307498701665917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5.2960907409900934E-2"/>
                  <c:y val="-1.1931200192615463E-2"/>
                </c:manualLayout>
              </c:layout>
              <c:dLblPos val="bestFit"/>
              <c:showVal val="1"/>
            </c:dLbl>
            <c:numFmt formatCode="0.0%" sourceLinked="0"/>
            <c:txPr>
              <a:bodyPr/>
              <a:lstStyle/>
              <a:p>
                <a:pPr>
                  <a:defRPr sz="1099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19208 - Дотации (25,1%)</c:v>
                </c:pt>
                <c:pt idx="1">
                  <c:v>15796,4 - Субвенции (20,7%)</c:v>
                </c:pt>
                <c:pt idx="2">
                  <c:v>41396 - Субсидии (54,2%)</c:v>
                </c:pt>
                <c:pt idx="3">
                  <c:v>5,5 - Иные МБТ 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 formatCode="0.00%">
                  <c:v>0.251</c:v>
                </c:pt>
                <c:pt idx="1">
                  <c:v>0.20700000000000007</c:v>
                </c:pt>
                <c:pt idx="2" formatCode="0.00%">
                  <c:v>0.54200000000000004</c:v>
                </c:pt>
                <c:pt idx="3" formatCode="0%">
                  <c:v>1.0000000000000007E-3</c:v>
                </c:pt>
              </c:numCache>
            </c:numRef>
          </c:val>
        </c:ser>
      </c:pie3DChart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0.54510735338410565"/>
          <c:y val="7.6285066061657456E-2"/>
          <c:w val="0.45489264661589435"/>
          <c:h val="0.89702691400863022"/>
        </c:manualLayout>
      </c:layout>
      <c:txPr>
        <a:bodyPr/>
        <a:lstStyle/>
        <a:p>
          <a:pPr>
            <a:defRPr sz="999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10"/>
      <c:rotY val="40"/>
      <c:depthPercent val="100"/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dLbls>
            <c:dLbl>
              <c:idx val="0"/>
              <c:layout>
                <c:manualLayout>
                  <c:x val="3.6723163841807911E-2"/>
                  <c:y val="1.5954304288244209E-2"/>
                </c:manualLayout>
              </c:layout>
              <c:showVal val="1"/>
            </c:dLbl>
            <c:dLbl>
              <c:idx val="1"/>
              <c:layout>
                <c:manualLayout>
                  <c:x val="6.0734463276836514E-2"/>
                  <c:y val="9.1167453075681228E-3"/>
                </c:manualLayout>
              </c:layout>
              <c:showVal val="1"/>
            </c:dLbl>
            <c:dLbl>
              <c:idx val="2"/>
              <c:layout>
                <c:manualLayout>
                  <c:x val="5.5084745762711856E-2"/>
                  <c:y val="6.8375589806760903E-3"/>
                </c:manualLayout>
              </c:layout>
              <c:showVal val="1"/>
            </c:dLbl>
            <c:dLbl>
              <c:idx val="3"/>
              <c:layout>
                <c:manualLayout>
                  <c:x val="4.9435028248587733E-2"/>
                  <c:y val="1.1395931634460215E-2"/>
                </c:manualLayout>
              </c:layout>
              <c:showVal val="1"/>
            </c:dLbl>
            <c:dLbl>
              <c:idx val="4"/>
              <c:layout>
                <c:manualLayout>
                  <c:x val="6.0734463276836514E-2"/>
                  <c:y val="1.3675117961352181E-2"/>
                </c:manualLayout>
              </c:layout>
              <c:showVal val="1"/>
            </c:dLbl>
            <c:spPr>
              <a:solidFill>
                <a:schemeClr val="accent1">
                  <a:lumMod val="75000"/>
                </a:schemeClr>
              </a:solidFill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22241.599999999991</c:v>
                </c:pt>
                <c:pt idx="1">
                  <c:v>26263.200000000001</c:v>
                </c:pt>
                <c:pt idx="2">
                  <c:v>27309</c:v>
                </c:pt>
                <c:pt idx="3">
                  <c:v>29040.2</c:v>
                </c:pt>
                <c:pt idx="4">
                  <c:v>30570.2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оборона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5.93220338983056E-2"/>
                  <c:y val="1.3675117961352181E-2"/>
                </c:manualLayout>
              </c:layout>
              <c:showVal val="1"/>
            </c:dLbl>
            <c:dLbl>
              <c:idx val="1"/>
              <c:layout>
                <c:manualLayout>
                  <c:x val="6.2146892655367263E-2"/>
                  <c:y val="2.0512676942028268E-2"/>
                </c:manualLayout>
              </c:layout>
              <c:showVal val="1"/>
            </c:dLbl>
            <c:dLbl>
              <c:idx val="2"/>
              <c:layout>
                <c:manualLayout>
                  <c:x val="5.93220338983056E-2"/>
                  <c:y val="1.5954304288244209E-2"/>
                </c:manualLayout>
              </c:layout>
              <c:showVal val="1"/>
            </c:dLbl>
            <c:dLbl>
              <c:idx val="3"/>
              <c:layout>
                <c:manualLayout>
                  <c:x val="5.5084745762711856E-2"/>
                  <c:y val="1.3674938497861881E-2"/>
                </c:manualLayout>
              </c:layout>
              <c:showVal val="1"/>
            </c:dLbl>
            <c:dLbl>
              <c:idx val="4"/>
              <c:layout>
                <c:manualLayout>
                  <c:x val="5.6497175141242938E-2"/>
                  <c:y val="1.5954304288244125E-2"/>
                </c:manualLayout>
              </c:layout>
              <c:showVal val="1"/>
            </c:dLbl>
            <c:spPr>
              <a:solidFill>
                <a:srgbClr val="FFFF00"/>
              </a:solidFill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371.9</c:v>
                </c:pt>
                <c:pt idx="1">
                  <c:v>391.8</c:v>
                </c:pt>
                <c:pt idx="2">
                  <c:v>410</c:v>
                </c:pt>
                <c:pt idx="3">
                  <c:v>412.4</c:v>
                </c:pt>
                <c:pt idx="4">
                  <c:v>424.8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Национальная безопасность и правоохранительная деятельность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0"/>
              <c:layout>
                <c:manualLayout>
                  <c:x val="6.3559322033898302E-2"/>
                  <c:y val="-2.051285640551858E-2"/>
                </c:manualLayout>
              </c:layout>
              <c:showVal val="1"/>
            </c:dLbl>
            <c:dLbl>
              <c:idx val="1"/>
              <c:layout>
                <c:manualLayout>
                  <c:x val="6.2146892655367263E-2"/>
                  <c:y val="-1.3675117961352181E-2"/>
                </c:manualLayout>
              </c:layout>
              <c:showVal val="1"/>
            </c:dLbl>
            <c:dLbl>
              <c:idx val="2"/>
              <c:layout>
                <c:manualLayout>
                  <c:x val="5.93220338983056E-2"/>
                  <c:y val="-3.1908608576488418E-2"/>
                </c:manualLayout>
              </c:layout>
              <c:showVal val="1"/>
            </c:dLbl>
            <c:dLbl>
              <c:idx val="3"/>
              <c:layout>
                <c:manualLayout>
                  <c:x val="6.2146892655367263E-2"/>
                  <c:y val="-2.2791863268920343E-2"/>
                </c:manualLayout>
              </c:layout>
              <c:showVal val="1"/>
            </c:dLbl>
            <c:dLbl>
              <c:idx val="4"/>
              <c:layout>
                <c:manualLayout>
                  <c:x val="6.497175141242939E-2"/>
                  <c:y val="-2.9629422249596388E-2"/>
                </c:manualLayout>
              </c:layout>
              <c:showVal val="1"/>
            </c:dLbl>
            <c:spPr>
              <a:solidFill>
                <a:srgbClr val="FF0000"/>
              </a:solidFill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986.1</c:v>
                </c:pt>
                <c:pt idx="1">
                  <c:v>1029.0999999999999</c:v>
                </c:pt>
                <c:pt idx="2">
                  <c:v>1018.5</c:v>
                </c:pt>
                <c:pt idx="3">
                  <c:v>1018.5</c:v>
                </c:pt>
                <c:pt idx="4">
                  <c:v>1018.5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6.2146892655367263E-2"/>
                  <c:y val="-1.3675117961352181E-2"/>
                </c:manualLayout>
              </c:layout>
              <c:showVal val="1"/>
            </c:dLbl>
            <c:dLbl>
              <c:idx val="1"/>
              <c:layout>
                <c:manualLayout>
                  <c:x val="6.9209039548022599E-2"/>
                  <c:y val="-4.55837265378409E-3"/>
                </c:manualLayout>
              </c:layout>
              <c:showVal val="1"/>
            </c:dLbl>
            <c:dLbl>
              <c:idx val="2"/>
              <c:layout>
                <c:manualLayout>
                  <c:x val="6.0734463276836501E-2"/>
                  <c:y val="-1.3675117961352181E-2"/>
                </c:manualLayout>
              </c:layout>
              <c:showVal val="1"/>
            </c:dLbl>
            <c:dLbl>
              <c:idx val="3"/>
              <c:layout>
                <c:manualLayout>
                  <c:x val="6.7796610169492066E-2"/>
                  <c:y val="-1.3675117961352101E-2"/>
                </c:manualLayout>
              </c:layout>
              <c:showVal val="1"/>
            </c:dLbl>
            <c:dLbl>
              <c:idx val="4"/>
              <c:layout>
                <c:manualLayout>
                  <c:x val="6.9209039548022599E-2"/>
                  <c:y val="-2.0512676942028268E-2"/>
                </c:manualLayout>
              </c:layout>
              <c:showVal val="1"/>
            </c:dLbl>
            <c:spPr>
              <a:solidFill>
                <a:srgbClr val="92D050"/>
              </a:solidFill>
            </c:spPr>
            <c:txPr>
              <a:bodyPr/>
              <a:lstStyle/>
              <a:p>
                <a:pPr>
                  <a:defRPr sz="8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25107.200000000001</c:v>
                </c:pt>
                <c:pt idx="1">
                  <c:v>33037.599999999999</c:v>
                </c:pt>
                <c:pt idx="2">
                  <c:v>34983.300000000003</c:v>
                </c:pt>
                <c:pt idx="3">
                  <c:v>26655.4</c:v>
                </c:pt>
                <c:pt idx="4">
                  <c:v>25753.200000000001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Охрана окружающей среды</c:v>
                </c:pt>
              </c:strCache>
            </c:strRef>
          </c:tx>
          <c:spPr>
            <a:solidFill>
              <a:srgbClr val="F50BE4"/>
            </a:solidFill>
          </c:spPr>
          <c:dLbls>
            <c:dLbl>
              <c:idx val="0"/>
              <c:layout>
                <c:manualLayout>
                  <c:x val="6.497175141242939E-2"/>
                  <c:y val="-1.8233490615136363E-2"/>
                </c:manualLayout>
              </c:layout>
              <c:showVal val="1"/>
            </c:dLbl>
            <c:dLbl>
              <c:idx val="1"/>
              <c:layout>
                <c:manualLayout>
                  <c:x val="6.2146892655367263E-2"/>
                  <c:y val="-1.8233490615136315E-2"/>
                </c:manualLayout>
              </c:layout>
              <c:showVal val="1"/>
            </c:dLbl>
            <c:dLbl>
              <c:idx val="2"/>
              <c:layout>
                <c:manualLayout>
                  <c:x val="6.497175141242939E-2"/>
                  <c:y val="-2.0512676942028178E-2"/>
                </c:manualLayout>
              </c:layout>
              <c:showVal val="1"/>
            </c:dLbl>
            <c:dLbl>
              <c:idx val="3"/>
              <c:layout>
                <c:manualLayout>
                  <c:x val="5.9322033898305579E-2"/>
                  <c:y val="-2.5071049595812529E-2"/>
                </c:manualLayout>
              </c:layout>
              <c:showVal val="1"/>
            </c:dLbl>
            <c:dLbl>
              <c:idx val="4"/>
              <c:layout>
                <c:manualLayout>
                  <c:x val="6.2146892655367263E-2"/>
                  <c:y val="-2.2791863268920437E-2"/>
                </c:manualLayout>
              </c:layout>
              <c:showVal val="1"/>
            </c:dLbl>
            <c:spPr>
              <a:solidFill>
                <a:srgbClr val="F50BE4"/>
              </a:solidFill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74.8</c:v>
                </c:pt>
                <c:pt idx="1">
                  <c:v>75</c:v>
                </c:pt>
                <c:pt idx="2">
                  <c:v>110</c:v>
                </c:pt>
                <c:pt idx="3">
                  <c:v>110</c:v>
                </c:pt>
                <c:pt idx="4">
                  <c:v>110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5.0847457627118814E-2"/>
                  <c:y val="9.1167453075681228E-3"/>
                </c:manualLayout>
              </c:layout>
              <c:showVal val="1"/>
            </c:dLbl>
            <c:dLbl>
              <c:idx val="1"/>
              <c:layout>
                <c:manualLayout>
                  <c:x val="5.3672316384180775E-2"/>
                  <c:y val="2.2791863268920459E-3"/>
                </c:manualLayout>
              </c:layout>
              <c:showVal val="1"/>
            </c:dLbl>
            <c:dLbl>
              <c:idx val="2"/>
              <c:layout>
                <c:manualLayout>
                  <c:x val="5.5084745762711856E-2"/>
                  <c:y val="-2.2791863268920459E-3"/>
                </c:manualLayout>
              </c:layout>
              <c:showVal val="1"/>
            </c:dLbl>
            <c:dLbl>
              <c:idx val="3"/>
              <c:layout>
                <c:manualLayout>
                  <c:x val="4.9435028248587733E-2"/>
                  <c:y val="-6.8375589806760903E-3"/>
                </c:manualLayout>
              </c:layout>
              <c:showVal val="1"/>
            </c:dLbl>
            <c:dLbl>
              <c:idx val="4"/>
              <c:layout>
                <c:manualLayout>
                  <c:x val="5.2259887005649722E-2"/>
                  <c:y val="-2.2791863268920459E-3"/>
                </c:manualLayout>
              </c:layout>
              <c:showVal val="1"/>
            </c:dLbl>
            <c:spPr>
              <a:solidFill>
                <a:srgbClr val="00B050"/>
              </a:solidFill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Лист1!$G$2:$G$7</c:f>
              <c:numCache>
                <c:formatCode>General</c:formatCode>
                <c:ptCount val="6"/>
                <c:pt idx="0">
                  <c:v>53866.2</c:v>
                </c:pt>
                <c:pt idx="1">
                  <c:v>50805.7</c:v>
                </c:pt>
                <c:pt idx="2">
                  <c:v>32215.3</c:v>
                </c:pt>
                <c:pt idx="3">
                  <c:v>32267.1</c:v>
                </c:pt>
                <c:pt idx="4">
                  <c:v>32353.200000000001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5.6497175141242938E-2"/>
                  <c:y val="4.3304540210948532E-2"/>
                </c:manualLayout>
              </c:layout>
              <c:showVal val="1"/>
            </c:dLbl>
            <c:dLbl>
              <c:idx val="1"/>
              <c:layout>
                <c:manualLayout>
                  <c:x val="6.0734463276836452E-2"/>
                  <c:y val="3.4187794903380447E-2"/>
                </c:manualLayout>
              </c:layout>
              <c:showVal val="1"/>
            </c:dLbl>
            <c:dLbl>
              <c:idx val="2"/>
              <c:layout>
                <c:manualLayout>
                  <c:x val="5.2259887005649722E-2"/>
                  <c:y val="4.1025353884056447E-2"/>
                </c:manualLayout>
              </c:layout>
              <c:showVal val="1"/>
            </c:dLbl>
            <c:dLbl>
              <c:idx val="3"/>
              <c:layout>
                <c:manualLayout>
                  <c:x val="6.9209039548022599E-2"/>
                  <c:y val="7.0654776133652925E-2"/>
                </c:manualLayout>
              </c:layout>
              <c:showVal val="1"/>
            </c:dLbl>
            <c:dLbl>
              <c:idx val="4"/>
              <c:layout>
                <c:manualLayout>
                  <c:x val="5.0847457627118779E-2"/>
                  <c:y val="3.6466981230272477E-2"/>
                </c:manualLayout>
              </c:layout>
              <c:showVal val="1"/>
            </c:dLbl>
            <c:spPr>
              <a:solidFill>
                <a:srgbClr val="FFC000"/>
              </a:solidFill>
            </c:spPr>
            <c:txPr>
              <a:bodyPr rot="0"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Лист1!$H$2:$H$7</c:f>
              <c:numCache>
                <c:formatCode>General</c:formatCode>
                <c:ptCount val="6"/>
                <c:pt idx="0">
                  <c:v>6529.5</c:v>
                </c:pt>
                <c:pt idx="1">
                  <c:v>8027.1</c:v>
                </c:pt>
                <c:pt idx="2">
                  <c:v>8178.1</c:v>
                </c:pt>
                <c:pt idx="3">
                  <c:v>7240.9</c:v>
                </c:pt>
                <c:pt idx="4">
                  <c:v>7269.4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Социальная политика</c:v>
                </c:pt>
              </c:strCache>
            </c:strRef>
          </c:tx>
          <c:spPr>
            <a:solidFill>
              <a:srgbClr val="7030A0"/>
            </a:solidFill>
          </c:spPr>
          <c:dLbls>
            <c:dLbl>
              <c:idx val="0"/>
              <c:layout>
                <c:manualLayout>
                  <c:x val="6.497175141242939E-2"/>
                  <c:y val="1.8233490615136277E-2"/>
                </c:manualLayout>
              </c:layout>
              <c:showVal val="1"/>
            </c:dLbl>
            <c:dLbl>
              <c:idx val="1"/>
              <c:layout>
                <c:manualLayout>
                  <c:x val="6.0734463276836452E-2"/>
                  <c:y val="3.1908608576488418E-2"/>
                </c:manualLayout>
              </c:layout>
              <c:showVal val="1"/>
            </c:dLbl>
            <c:dLbl>
              <c:idx val="2"/>
              <c:layout>
                <c:manualLayout>
                  <c:x val="6.3559322033898302E-2"/>
                  <c:y val="2.7350235922704427E-2"/>
                </c:manualLayout>
              </c:layout>
              <c:showVal val="1"/>
            </c:dLbl>
            <c:dLbl>
              <c:idx val="3"/>
              <c:layout>
                <c:manualLayout>
                  <c:x val="6.2146892655367283E-2"/>
                  <c:y val="1.823331115164593E-2"/>
                </c:manualLayout>
              </c:layout>
              <c:showVal val="1"/>
            </c:dLbl>
            <c:dLbl>
              <c:idx val="4"/>
              <c:layout>
                <c:manualLayout>
                  <c:x val="6.497175141242939E-2"/>
                  <c:y val="2.9629422249596429E-2"/>
                </c:manualLayout>
              </c:layout>
              <c:showVal val="1"/>
            </c:dLbl>
            <c:spPr>
              <a:solidFill>
                <a:srgbClr val="7030A0"/>
              </a:solidFill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Лист1!$I$2:$I$7</c:f>
              <c:numCache>
                <c:formatCode>General</c:formatCode>
                <c:ptCount val="6"/>
                <c:pt idx="0">
                  <c:v>8187.3</c:v>
                </c:pt>
                <c:pt idx="1">
                  <c:v>8109.2</c:v>
                </c:pt>
                <c:pt idx="2">
                  <c:v>7637.7</c:v>
                </c:pt>
                <c:pt idx="3">
                  <c:v>5430.6</c:v>
                </c:pt>
                <c:pt idx="4">
                  <c:v>5204.1000000000004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spPr>
            <a:solidFill>
              <a:srgbClr val="D9EE96"/>
            </a:solidFill>
          </c:spPr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Лист1!$J$2:$J$7</c:f>
              <c:numCache>
                <c:formatCode>General</c:formatCode>
                <c:ptCount val="6"/>
                <c:pt idx="0" formatCode="0.0">
                  <c:v>3</c:v>
                </c:pt>
                <c:pt idx="1">
                  <c:v>3142.5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Обслуживание муниципального долга</c:v>
                </c:pt>
              </c:strCache>
            </c:strRef>
          </c:tx>
          <c:spPr>
            <a:solidFill>
              <a:srgbClr val="8BC5D1"/>
            </a:solidFill>
          </c:spPr>
          <c:dLbls>
            <c:dLbl>
              <c:idx val="0"/>
              <c:layout>
                <c:manualLayout>
                  <c:x val="5.3672316384180775E-2"/>
                  <c:y val="6.8375589806760903E-3"/>
                </c:manualLayout>
              </c:layout>
              <c:showVal val="1"/>
            </c:dLbl>
            <c:dLbl>
              <c:idx val="1"/>
              <c:layout>
                <c:manualLayout>
                  <c:x val="7.0621468926553674E-2"/>
                  <c:y val="-1.8233490615136305E-2"/>
                </c:manualLayout>
              </c:layout>
              <c:showVal val="1"/>
            </c:dLbl>
            <c:dLbl>
              <c:idx val="2"/>
              <c:layout>
                <c:manualLayout>
                  <c:x val="5.9322033898305579E-2"/>
                  <c:y val="-3.8746167557164667E-2"/>
                </c:manualLayout>
              </c:layout>
              <c:showVal val="1"/>
            </c:dLbl>
            <c:dLbl>
              <c:idx val="3"/>
              <c:layout>
                <c:manualLayout>
                  <c:x val="6.6384180790960451E-2"/>
                  <c:y val="-5.0142099191624684E-2"/>
                </c:manualLayout>
              </c:layout>
              <c:showVal val="1"/>
            </c:dLbl>
            <c:dLbl>
              <c:idx val="4"/>
              <c:layout>
                <c:manualLayout>
                  <c:x val="7.7683615819209184E-2"/>
                  <c:y val="-5.4700471845409181E-2"/>
                </c:manualLayout>
              </c:layout>
              <c:showVal val="1"/>
            </c:dLbl>
            <c:spPr>
              <a:solidFill>
                <a:srgbClr val="8BC5D1"/>
              </a:solidFill>
            </c:spPr>
            <c:txPr>
              <a:bodyPr/>
              <a:lstStyle/>
              <a:p>
                <a:pPr>
                  <a:defRPr sz="8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Лист1!$K$2:$K$7</c:f>
              <c:numCache>
                <c:formatCode>General</c:formatCode>
                <c:ptCount val="6"/>
                <c:pt idx="0">
                  <c:v>248.8</c:v>
                </c:pt>
                <c:pt idx="1">
                  <c:v>368.8</c:v>
                </c:pt>
                <c:pt idx="2">
                  <c:v>500</c:v>
                </c:pt>
                <c:pt idx="3">
                  <c:v>500</c:v>
                </c:pt>
                <c:pt idx="4">
                  <c:v>500</c:v>
                </c:pt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Межбюджетные трансферты общего характера бюджетам бюдж. Системы РФ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dLbls>
            <c:dLbl>
              <c:idx val="1"/>
              <c:layout>
                <c:manualLayout>
                  <c:x val="1.2711864406779662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8.4745762711864771E-3"/>
                  <c:y val="4.5583726537840779E-3"/>
                </c:manualLayout>
              </c:layout>
              <c:showVal val="1"/>
            </c:dLbl>
            <c:spPr>
              <a:solidFill>
                <a:schemeClr val="accent1">
                  <a:lumMod val="60000"/>
                  <a:lumOff val="40000"/>
                </a:schemeClr>
              </a:solidFill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Лист1!$L$2:$L$7</c:f>
              <c:numCache>
                <c:formatCode>General</c:formatCode>
                <c:ptCount val="6"/>
                <c:pt idx="0">
                  <c:v>15859.3</c:v>
                </c:pt>
                <c:pt idx="1">
                  <c:v>17964.5</c:v>
                </c:pt>
                <c:pt idx="2">
                  <c:v>17911</c:v>
                </c:pt>
                <c:pt idx="3">
                  <c:v>16877.3</c:v>
                </c:pt>
                <c:pt idx="4">
                  <c:v>16896.400000000001</c:v>
                </c:pt>
              </c:numCache>
            </c:numRef>
          </c:val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ЖКХ</c:v>
                </c:pt>
              </c:strCache>
            </c:strRef>
          </c:tx>
          <c:dLbls>
            <c:dLbl>
              <c:idx val="0"/>
              <c:layout>
                <c:manualLayout>
                  <c:x val="-4.2372881355932403E-2"/>
                  <c:y val="-2.2791863268920394E-3"/>
                </c:manualLayout>
              </c:layout>
              <c:showVal val="1"/>
            </c:dLbl>
            <c:dLbl>
              <c:idx val="1"/>
              <c:layout>
                <c:manualLayout>
                  <c:x val="1.4124293785310992E-3"/>
                  <c:y val="-3.4187794903380427E-2"/>
                </c:manualLayout>
              </c:layout>
              <c:showVal val="1"/>
            </c:dLbl>
            <c:dLbl>
              <c:idx val="2"/>
              <c:layout>
                <c:manualLayout>
                  <c:x val="-9.8870056497175167E-3"/>
                  <c:y val="-3.1908608576488404E-2"/>
                </c:manualLayout>
              </c:layout>
              <c:showVal val="1"/>
            </c:dLbl>
            <c:dLbl>
              <c:idx val="3"/>
              <c:delete val="1"/>
            </c:dLbl>
            <c:dLbl>
              <c:idx val="4"/>
              <c:delete val="1"/>
            </c:dLbl>
            <c:spPr>
              <a:solidFill>
                <a:schemeClr val="accent1">
                  <a:lumMod val="75000"/>
                </a:schemeClr>
              </a:solidFill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2018 (отчет)</c:v>
                </c:pt>
                <c:pt idx="1">
                  <c:v>2019 (уточ. план)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Лист1!$M$2:$M$7</c:f>
              <c:numCache>
                <c:formatCode>General</c:formatCode>
                <c:ptCount val="6"/>
                <c:pt idx="0">
                  <c:v>1173.7</c:v>
                </c:pt>
                <c:pt idx="1">
                  <c:v>477.7</c:v>
                </c:pt>
                <c:pt idx="2">
                  <c:v>961.6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gapWidth val="149"/>
        <c:shape val="box"/>
        <c:axId val="86110592"/>
        <c:axId val="86112128"/>
        <c:axId val="0"/>
      </c:bar3DChart>
      <c:catAx>
        <c:axId val="861105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 b="1"/>
            </a:pPr>
            <a:endParaRPr lang="ru-RU"/>
          </a:p>
        </c:txPr>
        <c:crossAx val="86112128"/>
        <c:crosses val="autoZero"/>
        <c:auto val="1"/>
        <c:lblAlgn val="ctr"/>
        <c:lblOffset val="100"/>
      </c:catAx>
      <c:valAx>
        <c:axId val="86112128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86110592"/>
        <c:crosses val="autoZero"/>
        <c:crossBetween val="between"/>
      </c:valAx>
      <c:spPr>
        <a:noFill/>
        <a:ln w="25398">
          <a:noFill/>
        </a:ln>
      </c:spPr>
    </c:plotArea>
    <c:legend>
      <c:legendPos val="r"/>
      <c:layout>
        <c:manualLayout>
          <c:xMode val="edge"/>
          <c:yMode val="edge"/>
          <c:x val="0.67524411696932019"/>
          <c:y val="3.4837749629122519E-2"/>
          <c:w val="0.32475588303068137"/>
          <c:h val="0.90142499144128696"/>
        </c:manualLayout>
      </c:layout>
      <c:txPr>
        <a:bodyPr/>
        <a:lstStyle/>
        <a:p>
          <a:pPr>
            <a:defRPr sz="800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20"/>
      <c:rotY val="10"/>
      <c:depthPercent val="100"/>
      <c:perspective val="6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0"/>
              <c:layout>
                <c:manualLayout>
                  <c:x val="6.4005405044708433E-2"/>
                  <c:y val="0.45924903460755873"/>
                </c:manualLayout>
              </c:layout>
              <c:showVal val="1"/>
            </c:dLbl>
            <c:dLbl>
              <c:idx val="1"/>
              <c:layout>
                <c:manualLayout>
                  <c:x val="5.4167890030695616E-2"/>
                  <c:y val="1.4044276881347512E-2"/>
                </c:manualLayout>
              </c:layout>
              <c:showVal val="1"/>
            </c:dLbl>
            <c:dLbl>
              <c:idx val="2"/>
              <c:layout>
                <c:manualLayout>
                  <c:x val="5.5555555555555455E-2"/>
                  <c:y val="2.244826624704321E-2"/>
                </c:manualLayout>
              </c:layout>
              <c:showVal val="1"/>
            </c:dLbl>
            <c:dLbl>
              <c:idx val="3"/>
              <c:layout>
                <c:manualLayout>
                  <c:x val="5.2631578947368432E-2"/>
                  <c:y val="1.9642232966162881E-2"/>
                </c:manualLayout>
              </c:layout>
              <c:showVal val="1"/>
            </c:dLbl>
            <c:spPr>
              <a:solidFill>
                <a:srgbClr val="C00000"/>
              </a:solidFill>
            </c:spPr>
            <c:txPr>
              <a:bodyPr/>
              <a:lstStyle/>
              <a:p>
                <a:pPr>
                  <a:defRPr sz="972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Дорожное хозяйство</c:v>
                </c:pt>
                <c:pt idx="1">
                  <c:v>Сельское хозяйство</c:v>
                </c:pt>
                <c:pt idx="2">
                  <c:v>Другие вопросы в обл. нац. Экономики</c:v>
                </c:pt>
                <c:pt idx="3">
                  <c:v>Транспорт </c:v>
                </c:pt>
                <c:pt idx="4">
                  <c:v>Водное хозяйство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5"/>
                <c:pt idx="0">
                  <c:v>33903.1</c:v>
                </c:pt>
                <c:pt idx="1">
                  <c:v>240</c:v>
                </c:pt>
                <c:pt idx="2">
                  <c:v>180.2</c:v>
                </c:pt>
                <c:pt idx="3">
                  <c:v>660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3.9944503759064012E-2"/>
                  <c:y val="0.31673408196936087"/>
                </c:manualLayout>
              </c:layout>
              <c:showVal val="1"/>
            </c:dLbl>
            <c:dLbl>
              <c:idx val="1"/>
              <c:layout>
                <c:manualLayout>
                  <c:x val="5.2557275679523112E-2"/>
                  <c:y val="2.1990024340637501E-2"/>
                </c:manualLayout>
              </c:layout>
              <c:showVal val="1"/>
            </c:dLbl>
            <c:dLbl>
              <c:idx val="2"/>
              <c:layout>
                <c:manualLayout>
                  <c:x val="4.2843654077138929E-2"/>
                  <c:y val="2.630791669231522E-2"/>
                </c:manualLayout>
              </c:layout>
              <c:showVal val="1"/>
            </c:dLbl>
            <c:dLbl>
              <c:idx val="3"/>
              <c:layout>
                <c:manualLayout>
                  <c:x val="4.9707602339181672E-2"/>
                  <c:y val="2.5254299527923754E-2"/>
                </c:manualLayout>
              </c:layout>
              <c:showVal val="1"/>
            </c:dLbl>
            <c:spPr>
              <a:solidFill>
                <a:srgbClr val="FFC000"/>
              </a:solidFill>
            </c:spPr>
            <c:txPr>
              <a:bodyPr/>
              <a:lstStyle/>
              <a:p>
                <a:pPr>
                  <a:defRPr sz="972" b="1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Дорожное хозяйство</c:v>
                </c:pt>
                <c:pt idx="1">
                  <c:v>Сельское хозяйство</c:v>
                </c:pt>
                <c:pt idx="2">
                  <c:v>Другие вопросы в обл. нац. Экономики</c:v>
                </c:pt>
                <c:pt idx="3">
                  <c:v>Транспорт </c:v>
                </c:pt>
                <c:pt idx="4">
                  <c:v>Водное хозяйство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5"/>
                <c:pt idx="0">
                  <c:v>25741.3</c:v>
                </c:pt>
                <c:pt idx="1">
                  <c:v>240</c:v>
                </c:pt>
                <c:pt idx="2">
                  <c:v>14.1</c:v>
                </c:pt>
                <c:pt idx="3">
                  <c:v>660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 г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4.3413630499577513E-2"/>
                  <c:y val="0.25845619002579234"/>
                </c:manualLayout>
              </c:layout>
              <c:showVal val="1"/>
            </c:dLbl>
            <c:dLbl>
              <c:idx val="1"/>
              <c:layout>
                <c:manualLayout>
                  <c:x val="4.61888874060234E-2"/>
                  <c:y val="1.822200822194182E-2"/>
                </c:manualLayout>
              </c:layout>
              <c:showVal val="1"/>
            </c:dLbl>
            <c:dLbl>
              <c:idx val="2"/>
              <c:layout>
                <c:manualLayout>
                  <c:x val="4.2794163441434434E-2"/>
                  <c:y val="2.6124684435828577E-2"/>
                </c:manualLayout>
              </c:layout>
              <c:showVal val="1"/>
            </c:dLbl>
            <c:dLbl>
              <c:idx val="3"/>
              <c:layout>
                <c:manualLayout>
                  <c:x val="4.2397660818713913E-2"/>
                  <c:y val="5.6120665617607896E-3"/>
                </c:manualLayout>
              </c:layout>
              <c:showVal val="1"/>
            </c:dLbl>
            <c:spPr>
              <a:solidFill>
                <a:srgbClr val="0070C0"/>
              </a:solidFill>
            </c:spPr>
            <c:txPr>
              <a:bodyPr/>
              <a:lstStyle/>
              <a:p>
                <a:pPr>
                  <a:defRPr sz="972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5"/>
                <c:pt idx="0">
                  <c:v>Дорожное хозяйство</c:v>
                </c:pt>
                <c:pt idx="1">
                  <c:v>Сельское хозяйство</c:v>
                </c:pt>
                <c:pt idx="2">
                  <c:v>Другие вопросы в обл. нац. Экономики</c:v>
                </c:pt>
                <c:pt idx="3">
                  <c:v>Транспорт </c:v>
                </c:pt>
                <c:pt idx="4">
                  <c:v>Водное хозяйство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5"/>
                <c:pt idx="0">
                  <c:v>24839.1</c:v>
                </c:pt>
                <c:pt idx="1">
                  <c:v>240</c:v>
                </c:pt>
                <c:pt idx="2">
                  <c:v>14.1</c:v>
                </c:pt>
                <c:pt idx="3">
                  <c:v>660</c:v>
                </c:pt>
                <c:pt idx="4">
                  <c:v>0</c:v>
                </c:pt>
              </c:numCache>
            </c:numRef>
          </c:val>
        </c:ser>
        <c:shape val="cylinder"/>
        <c:axId val="93430912"/>
        <c:axId val="93432448"/>
        <c:axId val="93392896"/>
      </c:bar3DChart>
      <c:catAx>
        <c:axId val="934309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72" b="1"/>
            </a:pPr>
            <a:endParaRPr lang="ru-RU"/>
          </a:p>
        </c:txPr>
        <c:crossAx val="93432448"/>
        <c:crosses val="autoZero"/>
        <c:auto val="1"/>
        <c:lblAlgn val="ctr"/>
        <c:lblOffset val="100"/>
      </c:catAx>
      <c:valAx>
        <c:axId val="934324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777" b="1"/>
            </a:pPr>
            <a:endParaRPr lang="ru-RU"/>
          </a:p>
        </c:txPr>
        <c:crossAx val="93430912"/>
        <c:crosses val="autoZero"/>
        <c:crossBetween val="between"/>
      </c:valAx>
      <c:serAx>
        <c:axId val="93392896"/>
        <c:scaling>
          <c:orientation val="minMax"/>
        </c:scaling>
        <c:axPos val="b"/>
        <c:numFmt formatCode="General" sourceLinked="1"/>
        <c:tickLblPos val="nextTo"/>
        <c:spPr>
          <a:ln w="308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972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3432448"/>
        <c:crosses val="autoZero"/>
        <c:tickLblSkip val="1"/>
        <c:tickMarkSkip val="1"/>
      </c:serAx>
      <c:spPr>
        <a:noFill/>
        <a:ln w="24683">
          <a:noFill/>
        </a:ln>
      </c:spPr>
    </c:plotArea>
    <c:legend>
      <c:legendPos val="r"/>
      <c:layout>
        <c:manualLayout>
          <c:xMode val="edge"/>
          <c:yMode val="edge"/>
          <c:x val="0.85300668151447745"/>
          <c:y val="0.17989417989417991"/>
          <c:w val="0.13919821826280623"/>
          <c:h val="0.5185185185185186"/>
        </c:manualLayout>
      </c:layout>
      <c:txPr>
        <a:bodyPr/>
        <a:lstStyle/>
        <a:p>
          <a:pPr>
            <a:defRPr sz="1360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749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516437007874016E-2"/>
          <c:y val="3.8746174510688222E-2"/>
          <c:w val="0.46892443132108652"/>
          <c:h val="0.2542845570023705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2020</c:v>
                </c:pt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32215.3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2020</c:v>
                </c:pt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19971.8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2020</c:v>
                </c:pt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Дополнительное образование детей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2020</c:v>
                </c:pt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8947.5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Молодежная политика и оздоровление детей</c:v>
                </c:pt>
              </c:strCache>
            </c:strRef>
          </c:tx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2020</c:v>
                </c:pt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36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 вопросы в области образования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5.0925337632081E-17"/>
                  <c:y val="4.5583734718456824E-3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2020</c:v>
                </c:pt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3198.4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Профессиональная подготовка</c:v>
                </c:pt>
              </c:strCache>
            </c:strRef>
          </c:tx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2020</c:v>
                </c:pt>
              </c:numCache>
            </c:numRef>
          </c:cat>
          <c:val>
            <c:numRef>
              <c:f>Лист1!$H$2</c:f>
              <c:numCache>
                <c:formatCode>General</c:formatCode>
                <c:ptCount val="1"/>
                <c:pt idx="0">
                  <c:v>61.6</c:v>
                </c:pt>
              </c:numCache>
            </c:numRef>
          </c:val>
        </c:ser>
        <c:axId val="93535616"/>
        <c:axId val="93541504"/>
      </c:barChart>
      <c:catAx>
        <c:axId val="935356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99" b="1"/>
            </a:pPr>
            <a:endParaRPr lang="ru-RU"/>
          </a:p>
        </c:txPr>
        <c:crossAx val="93541504"/>
        <c:crosses val="autoZero"/>
        <c:auto val="1"/>
        <c:lblAlgn val="ctr"/>
        <c:lblOffset val="100"/>
      </c:catAx>
      <c:valAx>
        <c:axId val="9354150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93535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3845636137588049"/>
          <c:y val="0"/>
          <c:w val="0.32810564995165142"/>
          <c:h val="0.66876183955266544"/>
        </c:manualLayout>
      </c:layout>
      <c:txPr>
        <a:bodyPr/>
        <a:lstStyle/>
        <a:p>
          <a:pPr>
            <a:defRPr sz="1598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2021</c:v>
                </c:pt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32267.1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2021</c:v>
                </c:pt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20034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2021</c:v>
                </c:pt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Дополнительное образование детей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2021</c:v>
                </c:pt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8987.7000000000007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Молодежная политика и оздоровление детей</c:v>
                </c:pt>
              </c:strCache>
            </c:strRef>
          </c:tx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2021</c:v>
                </c:pt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36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 вопросы в области образования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-1.984033245844168E-3"/>
                  <c:y val="0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2021</c:v>
                </c:pt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3201.4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Профессиональная подготовка</c:v>
                </c:pt>
              </c:strCache>
            </c:strRef>
          </c:tx>
          <c:dLbls>
            <c:txPr>
              <a:bodyPr/>
              <a:lstStyle/>
              <a:p>
                <a:pPr>
                  <a:defRPr sz="799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2021</c:v>
                </c:pt>
              </c:numCache>
            </c:numRef>
          </c:cat>
          <c:val>
            <c:numRef>
              <c:f>Лист1!$H$2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axId val="86003712"/>
        <c:axId val="86005248"/>
      </c:barChart>
      <c:catAx>
        <c:axId val="860037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99" b="1"/>
            </a:pPr>
            <a:endParaRPr lang="ru-RU"/>
          </a:p>
        </c:txPr>
        <c:crossAx val="86005248"/>
        <c:crosses val="autoZero"/>
        <c:auto val="1"/>
        <c:lblAlgn val="ctr"/>
        <c:lblOffset val="100"/>
      </c:catAx>
      <c:valAx>
        <c:axId val="86005248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860037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3.1180400890868598E-2"/>
          <c:y val="9.1549295774648029E-2"/>
          <c:w val="0.91536748329621287"/>
          <c:h val="0.633802816901409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2022</c:v>
                </c:pt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32353.200000000001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rgbClr val="FFFF00"/>
            </a:solidFill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2022</c:v>
                </c:pt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20092.900000000001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92D050"/>
            </a:solidFill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2022</c:v>
                </c:pt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Дополнительное образование детей</c:v>
                </c:pt>
              </c:strCache>
            </c:strRef>
          </c:tx>
          <c:spPr>
            <a:solidFill>
              <a:srgbClr val="FF0000"/>
            </a:solidFill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2022</c:v>
                </c:pt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9013.2999999999975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Молодежная политика и оздоровление детей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2022</c:v>
                </c:pt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36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 вопросы в области образования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-2.644356955380597E-4"/>
                  <c:y val="0"/>
                </c:manualLayout>
              </c:layout>
              <c:dLblPos val="outEnd"/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2022</c:v>
                </c:pt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3203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Профессиональная подготовка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  <c:pt idx="0">
                  <c:v>2022</c:v>
                </c:pt>
              </c:numCache>
            </c:numRef>
          </c:cat>
          <c:val>
            <c:numRef>
              <c:f>Лист1!$H$2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axId val="93704192"/>
        <c:axId val="93705728"/>
      </c:barChart>
      <c:catAx>
        <c:axId val="937041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93705728"/>
        <c:crosses val="autoZero"/>
        <c:auto val="1"/>
        <c:lblAlgn val="ctr"/>
        <c:lblOffset val="100"/>
      </c:catAx>
      <c:valAx>
        <c:axId val="93705728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9370419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perspective val="30"/>
    </c:view3D>
    <c:plotArea>
      <c:layout>
        <c:manualLayout>
          <c:layoutTarget val="inner"/>
          <c:xMode val="edge"/>
          <c:yMode val="edge"/>
          <c:x val="8.0221576347204546E-2"/>
          <c:y val="4.6377459602518371E-2"/>
          <c:w val="0.75925925925925963"/>
          <c:h val="0.8674496644295315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</c:v>
                </c:pt>
              </c:strCache>
            </c:strRef>
          </c:tx>
          <c:dLbls>
            <c:dLbl>
              <c:idx val="0"/>
              <c:layout>
                <c:manualLayout>
                  <c:x val="2.9534379847575377E-2"/>
                  <c:y val="1.5061726365623942E-2"/>
                </c:manualLayout>
              </c:layout>
              <c:showVal val="1"/>
            </c:dLbl>
            <c:spPr>
              <a:noFill/>
              <a:ln w="24804">
                <a:noFill/>
              </a:ln>
            </c:spPr>
            <c:txPr>
              <a:bodyPr/>
              <a:lstStyle/>
              <a:p>
                <a:pPr>
                  <a:defRPr sz="1172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7637.7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</c:v>
                </c:pt>
              </c:strCache>
            </c:strRef>
          </c:tx>
          <c:dLbls>
            <c:dLbl>
              <c:idx val="0"/>
              <c:layout>
                <c:manualLayout>
                  <c:x val="2.5592036487489044E-2"/>
                  <c:y val="-2.2516561734584845E-2"/>
                </c:manualLayout>
              </c:layout>
              <c:showVal val="1"/>
            </c:dLbl>
            <c:spPr>
              <a:noFill/>
              <a:ln w="24804">
                <a:noFill/>
              </a:ln>
            </c:spPr>
            <c:txPr>
              <a:bodyPr/>
              <a:lstStyle/>
              <a:p>
                <a:pPr>
                  <a:defRPr sz="1172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5430.6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 г</c:v>
                </c:pt>
              </c:strCache>
            </c:strRef>
          </c:tx>
          <c:dLbls>
            <c:dLbl>
              <c:idx val="0"/>
              <c:layout>
                <c:manualLayout>
                  <c:x val="0.13005992024684693"/>
                  <c:y val="-2.3835747045189296E-3"/>
                </c:manualLayout>
              </c:layout>
              <c:showVal val="1"/>
            </c:dLbl>
            <c:spPr>
              <a:noFill/>
              <a:ln w="24804">
                <a:noFill/>
              </a:ln>
            </c:spPr>
            <c:txPr>
              <a:bodyPr/>
              <a:lstStyle/>
              <a:p>
                <a:pPr>
                  <a:defRPr sz="1172" b="1"/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5204.1000000000004</c:v>
                </c:pt>
              </c:numCache>
            </c:numRef>
          </c:val>
        </c:ser>
        <c:shape val="cylinder"/>
        <c:axId val="93753728"/>
        <c:axId val="93755264"/>
        <c:axId val="93750144"/>
      </c:bar3DChart>
      <c:catAx>
        <c:axId val="93753728"/>
        <c:scaling>
          <c:orientation val="minMax"/>
        </c:scaling>
        <c:axPos val="b"/>
        <c:numFmt formatCode="General" sourceLinked="1"/>
        <c:tickLblPos val="nextTo"/>
        <c:crossAx val="93755264"/>
        <c:crosses val="autoZero"/>
        <c:auto val="1"/>
        <c:lblAlgn val="ctr"/>
        <c:lblOffset val="100"/>
      </c:catAx>
      <c:valAx>
        <c:axId val="9375526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93753728"/>
        <c:crosses val="autoZero"/>
        <c:crossBetween val="between"/>
      </c:valAx>
      <c:serAx>
        <c:axId val="93750144"/>
        <c:scaling>
          <c:orientation val="minMax"/>
        </c:scaling>
        <c:axPos val="b"/>
        <c:numFmt formatCode="General" sourceLinked="1"/>
        <c:tickLblPos val="nextTo"/>
        <c:spPr>
          <a:ln w="3101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172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3755264"/>
        <c:crosses val="autoZero"/>
        <c:tickLblSkip val="2"/>
        <c:tickMarkSkip val="1"/>
      </c:serAx>
      <c:spPr>
        <a:noFill/>
        <a:ln w="24804">
          <a:noFill/>
        </a:ln>
      </c:spPr>
    </c:plotArea>
    <c:legend>
      <c:legendPos val="r"/>
      <c:layout>
        <c:manualLayout>
          <c:xMode val="edge"/>
          <c:yMode val="edge"/>
          <c:x val="0.68783068783068779"/>
          <c:y val="0.41946308724832232"/>
          <c:w val="0.28571428571428625"/>
          <c:h val="0.18791946308724888"/>
        </c:manualLayout>
      </c:layout>
    </c:legend>
    <c:plotVisOnly val="1"/>
    <c:dispBlanksAs val="gap"/>
  </c:chart>
  <c:txPr>
    <a:bodyPr/>
    <a:lstStyle/>
    <a:p>
      <a:pPr>
        <a:defRPr sz="1758"/>
      </a:pPr>
      <a:endParaRPr lang="ru-RU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26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626" b="1" i="0" strike="noStrike" dirty="0" smtClean="0">
                <a:solidFill>
                  <a:srgbClr val="000000"/>
                </a:solidFill>
                <a:latin typeface="Calibri"/>
              </a:rPr>
              <a:t>2020 </a:t>
            </a:r>
            <a:r>
              <a:rPr lang="ru-RU" sz="1626" b="1" i="0" strike="noStrike" dirty="0">
                <a:solidFill>
                  <a:srgbClr val="000000"/>
                </a:solidFill>
                <a:latin typeface="Calibri"/>
              </a:rPr>
              <a:t>г </a:t>
            </a:r>
            <a:r>
              <a:rPr lang="ru-RU" sz="1220" b="1" i="0" strike="noStrike" dirty="0">
                <a:solidFill>
                  <a:srgbClr val="000000"/>
                </a:solidFill>
                <a:latin typeface="Calibri"/>
              </a:rPr>
              <a:t>(</a:t>
            </a:r>
            <a:r>
              <a:rPr lang="ru-RU" sz="1220" b="1" i="0" strike="noStrike" dirty="0" err="1">
                <a:solidFill>
                  <a:srgbClr val="000000"/>
                </a:solidFill>
                <a:latin typeface="Calibri"/>
              </a:rPr>
              <a:t>тыс.руб</a:t>
            </a:r>
            <a:r>
              <a:rPr lang="ru-RU" sz="1220" b="1" i="0" strike="noStrike" dirty="0">
                <a:solidFill>
                  <a:srgbClr val="000000"/>
                </a:solidFill>
                <a:latin typeface="Calibri"/>
              </a:rPr>
              <a:t>)</a:t>
            </a:r>
          </a:p>
        </c:rich>
      </c:tx>
      <c:layout/>
      <c:spPr>
        <a:noFill/>
        <a:ln w="25819">
          <a:noFill/>
        </a:ln>
      </c:sp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453900709219858"/>
          <c:y val="0.30612244897959223"/>
          <c:w val="0.67021276595744561"/>
          <c:h val="0.60204081632653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 (тыс.руб)</c:v>
                </c:pt>
              </c:strCache>
            </c:strRef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-0.24108862983259091"/>
                  <c:y val="9.1285293038148183E-2"/>
                </c:manualLayout>
              </c:layout>
              <c:spPr>
                <a:noFill/>
                <a:ln w="25819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1"/>
              <c:layout>
                <c:manualLayout>
                  <c:x val="0.11952264155243339"/>
                  <c:y val="6.1664101357281884E-2"/>
                </c:manualLayout>
              </c:layout>
              <c:spPr>
                <a:noFill/>
                <a:ln w="25819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дота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0.74800000000000011</c:v>
                </c:pt>
                <c:pt idx="1">
                  <c:v>0.252</c:v>
                </c:pt>
              </c:numCache>
            </c:numRef>
          </c:val>
        </c:ser>
      </c:pie3DChart>
      <c:spPr>
        <a:noFill/>
        <a:ln w="25819">
          <a:noFill/>
        </a:ln>
      </c:spPr>
    </c:plotArea>
    <c:plotVisOnly val="1"/>
    <c:dispBlanksAs val="zero"/>
  </c:chart>
  <c:txPr>
    <a:bodyPr/>
    <a:lstStyle/>
    <a:p>
      <a:pPr>
        <a:defRPr sz="1830"/>
      </a:pPr>
      <a:endParaRPr lang="ru-RU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58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587" b="1" i="0" strike="noStrike" dirty="0" smtClean="0">
                <a:solidFill>
                  <a:srgbClr val="000000"/>
                </a:solidFill>
                <a:latin typeface="Calibri"/>
              </a:rPr>
              <a:t>2021 </a:t>
            </a:r>
            <a:r>
              <a:rPr lang="ru-RU" sz="1587" b="1" i="0" strike="noStrike" dirty="0">
                <a:solidFill>
                  <a:srgbClr val="000000"/>
                </a:solidFill>
                <a:latin typeface="Calibri"/>
              </a:rPr>
              <a:t>г </a:t>
            </a:r>
            <a:r>
              <a:rPr lang="ru-RU" sz="1190" b="1" i="0" strike="noStrike" dirty="0">
                <a:solidFill>
                  <a:srgbClr val="000000"/>
                </a:solidFill>
                <a:latin typeface="Calibri"/>
              </a:rPr>
              <a:t>(</a:t>
            </a:r>
            <a:r>
              <a:rPr lang="ru-RU" sz="1190" b="1" i="0" strike="noStrike" dirty="0" err="1">
                <a:solidFill>
                  <a:srgbClr val="000000"/>
                </a:solidFill>
                <a:latin typeface="Calibri"/>
              </a:rPr>
              <a:t>тыс.руб</a:t>
            </a:r>
            <a:r>
              <a:rPr lang="ru-RU" sz="1190" b="1" i="0" strike="noStrike" dirty="0">
                <a:solidFill>
                  <a:srgbClr val="000000"/>
                </a:solidFill>
                <a:latin typeface="Calibri"/>
              </a:rPr>
              <a:t>)</a:t>
            </a:r>
          </a:p>
        </c:rich>
      </c:tx>
      <c:layout/>
      <c:spPr>
        <a:noFill/>
        <a:ln w="25187">
          <a:noFill/>
        </a:ln>
      </c:sp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20952380952380953"/>
          <c:y val="0.32065217391304429"/>
          <c:w val="0.54603174603174598"/>
          <c:h val="0.5815217391304345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 (тыс.руб)</c:v>
                </c:pt>
              </c:strCache>
            </c:strRef>
          </c:tx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0.23672401385900041"/>
                  <c:y val="-0.13207972455659076"/>
                </c:manualLayout>
              </c:layout>
              <c:spPr>
                <a:noFill/>
                <a:ln w="25187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1"/>
              <c:layout>
                <c:manualLayout>
                  <c:x val="2.618666487048598E-2"/>
                  <c:y val="4.0564864488340908E-2"/>
                </c:manualLayout>
              </c:layout>
              <c:spPr>
                <a:noFill/>
                <a:ln w="25187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2"/>
              <c:delete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дота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0.71099999999999997</c:v>
                </c:pt>
                <c:pt idx="1">
                  <c:v>0.28899999999999998</c:v>
                </c:pt>
              </c:numCache>
            </c:numRef>
          </c:val>
        </c:ser>
      </c:pie3DChart>
      <c:spPr>
        <a:noFill/>
        <a:ln w="25187">
          <a:noFill/>
        </a:ln>
      </c:spPr>
    </c:plotArea>
    <c:plotVisOnly val="1"/>
    <c:dispBlanksAs val="zero"/>
  </c:chart>
  <c:txPr>
    <a:bodyPr/>
    <a:lstStyle/>
    <a:p>
      <a:pPr>
        <a:defRPr sz="1785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1" dirty="0" smtClean="0"/>
              <a:t>2019 г (уточненный план), тыс.руб.</a:t>
            </a:r>
            <a:endParaRPr lang="ru-RU" sz="1200" dirty="0"/>
          </a:p>
        </c:rich>
      </c:tx>
      <c:layout/>
      <c:spPr>
        <a:noFill/>
        <a:ln w="25414">
          <a:noFill/>
        </a:ln>
      </c:spPr>
    </c:title>
    <c:plotArea>
      <c:layout>
        <c:manualLayout>
          <c:layoutTarget val="inner"/>
          <c:xMode val="edge"/>
          <c:yMode val="edge"/>
          <c:x val="0.17699115044247882"/>
          <c:y val="0.48905109489051096"/>
          <c:w val="0.24336283185840762"/>
          <c:h val="0.401459854014598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 (уточненный план), тыс.руб.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86"/>
          </c:dPt>
          <c:dLbls>
            <c:dLbl>
              <c:idx val="0"/>
              <c:layout>
                <c:manualLayout>
                  <c:x val="-7.7945529371941089E-2"/>
                  <c:y val="0.1564433494778719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31127,3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0.10463533965031767"/>
                  <c:y val="-9.244379741873952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7297,5</a:t>
                    </a:r>
                    <a:endParaRPr lang="en-US" dirty="0"/>
                  </a:p>
                </c:rich>
              </c:tx>
              <c:showVal val="1"/>
            </c:dLbl>
            <c:spPr>
              <a:noFill/>
              <a:ln w="25414">
                <a:noFill/>
              </a:ln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Налоговые (81,0%)</c:v>
                </c:pt>
                <c:pt idx="1">
                  <c:v>Неналоговые (19,0%)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26795</c:v>
                </c:pt>
                <c:pt idx="1">
                  <c:v>7047.8</c:v>
                </c:pt>
              </c:numCache>
            </c:numRef>
          </c:val>
        </c:ser>
        <c:firstSliceAng val="0"/>
        <c:holeSize val="50"/>
      </c:doughnutChart>
      <c:spPr>
        <a:noFill/>
        <a:ln w="25414">
          <a:noFill/>
        </a:ln>
      </c:spPr>
    </c:plotArea>
    <c:legend>
      <c:legendPos val="r"/>
      <c:layout>
        <c:manualLayout>
          <c:xMode val="edge"/>
          <c:yMode val="edge"/>
          <c:x val="0.47089934271036626"/>
          <c:y val="0.34126980962822684"/>
          <c:w val="0.52910065728963374"/>
          <c:h val="0.65873019037177494"/>
        </c:manualLayout>
      </c:layout>
      <c:txPr>
        <a:bodyPr/>
        <a:lstStyle/>
        <a:p>
          <a:pPr>
            <a:defRPr sz="1101"/>
          </a:pPr>
          <a:endParaRPr lang="ru-RU"/>
        </a:p>
      </c:txPr>
    </c:legend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58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587" b="1" i="0" strike="noStrike" dirty="0" smtClean="0">
                <a:solidFill>
                  <a:srgbClr val="000000"/>
                </a:solidFill>
                <a:latin typeface="Calibri"/>
              </a:rPr>
              <a:t>2022 </a:t>
            </a:r>
            <a:r>
              <a:rPr lang="ru-RU" sz="1587" b="1" i="0" strike="noStrike" dirty="0">
                <a:solidFill>
                  <a:srgbClr val="000000"/>
                </a:solidFill>
                <a:latin typeface="Calibri"/>
              </a:rPr>
              <a:t>г </a:t>
            </a:r>
            <a:r>
              <a:rPr lang="ru-RU" sz="1190" b="1" i="0" strike="noStrike" dirty="0">
                <a:solidFill>
                  <a:srgbClr val="000000"/>
                </a:solidFill>
                <a:latin typeface="Calibri"/>
              </a:rPr>
              <a:t>(</a:t>
            </a:r>
            <a:r>
              <a:rPr lang="ru-RU" sz="1190" b="1" i="0" strike="noStrike" dirty="0" err="1">
                <a:solidFill>
                  <a:srgbClr val="000000"/>
                </a:solidFill>
                <a:latin typeface="Calibri"/>
              </a:rPr>
              <a:t>тыс.руб</a:t>
            </a:r>
            <a:r>
              <a:rPr lang="ru-RU" sz="1190" b="1" i="0" strike="noStrike" dirty="0">
                <a:solidFill>
                  <a:srgbClr val="000000"/>
                </a:solidFill>
                <a:latin typeface="Calibri"/>
              </a:rPr>
              <a:t>)</a:t>
            </a:r>
          </a:p>
        </c:rich>
      </c:tx>
      <c:layout/>
      <c:spPr>
        <a:noFill/>
        <a:ln w="25187">
          <a:noFill/>
        </a:ln>
      </c:sp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20754716981132124"/>
          <c:y val="0.32258064516129087"/>
          <c:w val="0.54716981132075471"/>
          <c:h val="0.580645161290322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 (тыс.руб)</c:v>
                </c:pt>
              </c:strCache>
            </c:strRef>
          </c:tx>
          <c:explosion val="10"/>
          <c:dPt>
            <c:idx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-0.23672401385900041"/>
                  <c:y val="-0.13207972455659076"/>
                </c:manualLayout>
              </c:layout>
              <c:spPr>
                <a:noFill/>
                <a:ln w="25187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1"/>
              <c:layout>
                <c:manualLayout>
                  <c:x val="5.2373329740971974E-2"/>
                  <c:y val="3.4686837709532001E-2"/>
                </c:manualLayout>
              </c:layout>
              <c:spPr>
                <a:noFill/>
                <a:ln w="25187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dLbl>
              <c:idx val="2"/>
              <c:delete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дота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0.71</c:v>
                </c:pt>
                <c:pt idx="1">
                  <c:v>0.28999999999999998</c:v>
                </c:pt>
              </c:numCache>
            </c:numRef>
          </c:val>
        </c:ser>
      </c:pie3DChart>
      <c:spPr>
        <a:noFill/>
        <a:ln w="25187">
          <a:noFill/>
        </a:ln>
      </c:spPr>
    </c:plotArea>
    <c:plotVisOnly val="1"/>
    <c:dispBlanksAs val="zero"/>
  </c:chart>
  <c:txPr>
    <a:bodyPr/>
    <a:lstStyle/>
    <a:p>
      <a:pPr>
        <a:defRPr sz="1785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1" dirty="0" smtClean="0"/>
              <a:t>2020 г, тыс.руб.</a:t>
            </a:r>
            <a:endParaRPr lang="ru-RU" sz="1200" dirty="0"/>
          </a:p>
        </c:rich>
      </c:tx>
      <c:layout/>
      <c:spPr>
        <a:noFill/>
        <a:ln w="25414">
          <a:noFill/>
        </a:ln>
      </c:spPr>
    </c:title>
    <c:plotArea>
      <c:layout>
        <c:manualLayout>
          <c:layoutTarget val="inner"/>
          <c:xMode val="edge"/>
          <c:yMode val="edge"/>
          <c:x val="0.19576719576719681"/>
          <c:y val="0.4609375"/>
          <c:w val="0.27513227513227617"/>
          <c:h val="0.4062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г, тыс.руб. 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86"/>
          </c:dPt>
          <c:dLbls>
            <c:dLbl>
              <c:idx val="0"/>
              <c:layout>
                <c:manualLayout>
                  <c:x val="-7.7945529371941089E-2"/>
                  <c:y val="0.1564433494778719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32830,1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0.10463533965031767"/>
                  <c:y val="-9.244379741873952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6864,1</a:t>
                    </a:r>
                    <a:endParaRPr lang="en-US" dirty="0"/>
                  </a:p>
                </c:rich>
              </c:tx>
              <c:showVal val="1"/>
            </c:dLbl>
            <c:spPr>
              <a:noFill/>
              <a:ln w="25414">
                <a:noFill/>
              </a:ln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Налоговые (82,7%)</c:v>
                </c:pt>
                <c:pt idx="1">
                  <c:v>Неналоговые (17,3%)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31117.3</c:v>
                </c:pt>
                <c:pt idx="1">
                  <c:v>7503.4</c:v>
                </c:pt>
              </c:numCache>
            </c:numRef>
          </c:val>
        </c:ser>
        <c:firstSliceAng val="0"/>
        <c:holeSize val="50"/>
      </c:doughnutChart>
      <c:spPr>
        <a:noFill/>
        <a:ln w="25414">
          <a:noFill/>
        </a:ln>
      </c:spPr>
    </c:plotArea>
    <c:legend>
      <c:legendPos val="r"/>
      <c:layout>
        <c:manualLayout>
          <c:xMode val="edge"/>
          <c:yMode val="edge"/>
          <c:x val="0.47089934271036626"/>
          <c:y val="0.34126980962822684"/>
          <c:w val="0.52910065728963374"/>
          <c:h val="0.65873019037177494"/>
        </c:manualLayout>
      </c:layout>
      <c:txPr>
        <a:bodyPr/>
        <a:lstStyle/>
        <a:p>
          <a:pPr>
            <a:defRPr sz="1101"/>
          </a:pPr>
          <a:endParaRPr lang="ru-RU"/>
        </a:p>
      </c:txPr>
    </c:legend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1" dirty="0" smtClean="0"/>
              <a:t>20</a:t>
            </a:r>
            <a:r>
              <a:rPr lang="en-US" sz="1201" dirty="0" smtClean="0"/>
              <a:t>2</a:t>
            </a:r>
            <a:r>
              <a:rPr lang="ru-RU" sz="1201" dirty="0" smtClean="0"/>
              <a:t>1 г, тыс.руб.</a:t>
            </a:r>
            <a:endParaRPr lang="ru-RU" sz="1200" dirty="0"/>
          </a:p>
        </c:rich>
      </c:tx>
      <c:layout/>
      <c:spPr>
        <a:noFill/>
        <a:ln w="25414">
          <a:noFill/>
        </a:ln>
      </c:spPr>
    </c:title>
    <c:plotArea>
      <c:layout>
        <c:manualLayout>
          <c:layoutTarget val="inner"/>
          <c:xMode val="edge"/>
          <c:yMode val="edge"/>
          <c:x val="0.19576719576719681"/>
          <c:y val="0.4609375"/>
          <c:w val="0.27513227513227617"/>
          <c:h val="0.4062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г, тыс.руб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86"/>
          </c:dPt>
          <c:dLbls>
            <c:dLbl>
              <c:idx val="0"/>
              <c:layout>
                <c:manualLayout>
                  <c:x val="-7.7945529371941089E-2"/>
                  <c:y val="0.1564433494778721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76369,9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0.10463533965031767"/>
                  <c:y val="-9.244379741873946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7068,3</a:t>
                    </a:r>
                    <a:endParaRPr lang="en-US" dirty="0"/>
                  </a:p>
                </c:rich>
              </c:tx>
              <c:showVal val="1"/>
            </c:dLbl>
            <c:spPr>
              <a:noFill/>
              <a:ln w="25414">
                <a:noFill/>
              </a:ln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Налоговые (91,5%)</c:v>
                </c:pt>
                <c:pt idx="1">
                  <c:v>Неналоговые (8,5%)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32721.5</c:v>
                </c:pt>
                <c:pt idx="1">
                  <c:v>7866.4</c:v>
                </c:pt>
              </c:numCache>
            </c:numRef>
          </c:val>
        </c:ser>
        <c:firstSliceAng val="0"/>
        <c:holeSize val="50"/>
      </c:doughnutChart>
      <c:spPr>
        <a:noFill/>
        <a:ln w="25414">
          <a:noFill/>
        </a:ln>
      </c:spPr>
    </c:plotArea>
    <c:legend>
      <c:legendPos val="r"/>
      <c:layout>
        <c:manualLayout>
          <c:xMode val="edge"/>
          <c:yMode val="edge"/>
          <c:x val="0.47089934271036626"/>
          <c:y val="0.43650818964085358"/>
          <c:w val="0.52910065728963374"/>
          <c:h val="0.56349181035915052"/>
        </c:manualLayout>
      </c:layout>
      <c:txPr>
        <a:bodyPr/>
        <a:lstStyle/>
        <a:p>
          <a:pPr>
            <a:defRPr sz="1101"/>
          </a:pPr>
          <a:endParaRPr lang="ru-RU"/>
        </a:p>
      </c:txPr>
    </c:legend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1" dirty="0" smtClean="0"/>
              <a:t>2022 г, тыс.руб.</a:t>
            </a:r>
            <a:endParaRPr lang="ru-RU" sz="1200" dirty="0"/>
          </a:p>
        </c:rich>
      </c:tx>
      <c:layout/>
      <c:spPr>
        <a:noFill/>
        <a:ln w="25414">
          <a:noFill/>
        </a:ln>
      </c:spPr>
    </c:title>
    <c:plotArea>
      <c:layout>
        <c:manualLayout>
          <c:layoutTarget val="inner"/>
          <c:xMode val="edge"/>
          <c:yMode val="edge"/>
          <c:x val="0.19576719576719681"/>
          <c:y val="0.4609375"/>
          <c:w val="0.27513227513227617"/>
          <c:h val="0.4062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г, тыс.руб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86"/>
          </c:dPt>
          <c:dLbls>
            <c:dLbl>
              <c:idx val="0"/>
              <c:layout>
                <c:manualLayout>
                  <c:x val="-7.7945529371941089E-2"/>
                  <c:y val="0.1564433494778722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33209,8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0.10463533965031767"/>
                  <c:y val="-9.244379741873939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7260,5</a:t>
                    </a:r>
                    <a:endParaRPr lang="en-US" dirty="0"/>
                  </a:p>
                </c:rich>
              </c:tx>
              <c:showVal val="1"/>
            </c:dLbl>
            <c:spPr>
              <a:noFill/>
              <a:ln w="25414">
                <a:noFill/>
              </a:ln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Налоговые (82,1%)</c:v>
                </c:pt>
                <c:pt idx="1">
                  <c:v>Неналоговые (17,9%)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34332.1</c:v>
                </c:pt>
                <c:pt idx="1">
                  <c:v>8231</c:v>
                </c:pt>
              </c:numCache>
            </c:numRef>
          </c:val>
        </c:ser>
        <c:firstSliceAng val="0"/>
        <c:holeSize val="50"/>
      </c:doughnutChart>
      <c:spPr>
        <a:noFill/>
        <a:ln w="25414">
          <a:noFill/>
        </a:ln>
      </c:spPr>
    </c:plotArea>
    <c:legend>
      <c:legendPos val="r"/>
      <c:layout>
        <c:manualLayout>
          <c:xMode val="edge"/>
          <c:yMode val="edge"/>
          <c:x val="0.47089934271036626"/>
          <c:y val="0.38888866739759076"/>
          <c:w val="0.52910065728963374"/>
          <c:h val="0.61111133260241335"/>
        </c:manualLayout>
      </c:layout>
      <c:txPr>
        <a:bodyPr/>
        <a:lstStyle/>
        <a:p>
          <a:pPr>
            <a:defRPr sz="1101"/>
          </a:pPr>
          <a:endParaRPr lang="ru-RU"/>
        </a:p>
      </c:txPr>
    </c:legend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6016078072816452E-2"/>
          <c:y val="4.2926029864706589E-2"/>
          <c:w val="0.54008763526141379"/>
          <c:h val="0.3118830679520880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8"/>
          <c:dLbls>
            <c:numFmt formatCode="0.0%" sourceLinked="0"/>
            <c:txPr>
              <a:bodyPr/>
              <a:lstStyle/>
              <a:p>
                <a:pPr>
                  <a:defRPr sz="798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9109 - Налог на доходы физ. Лиц</c:v>
                </c:pt>
                <c:pt idx="1">
                  <c:v>13541,2 - УСН</c:v>
                </c:pt>
                <c:pt idx="2">
                  <c:v>778,5- Налог на имущество</c:v>
                </c:pt>
                <c:pt idx="3">
                  <c:v>4730,2 - Акцизы по подакцизным товарам</c:v>
                </c:pt>
                <c:pt idx="4">
                  <c:v>3894,3 - ЕНДВ</c:v>
                </c:pt>
                <c:pt idx="5">
                  <c:v>410 - Государственная пошлина</c:v>
                </c:pt>
                <c:pt idx="6">
                  <c:v>365 - Налог, взимаемый в связи с прим. патентной сист. налогооблажения</c:v>
                </c:pt>
                <c:pt idx="7">
                  <c:v>2 - ЕСХН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 formatCode="0.00%">
                  <c:v>0.27700000000000002</c:v>
                </c:pt>
                <c:pt idx="1">
                  <c:v>0.41300000000000031</c:v>
                </c:pt>
                <c:pt idx="2" formatCode="0.00%">
                  <c:v>2.4E-2</c:v>
                </c:pt>
                <c:pt idx="3" formatCode="0.00%">
                  <c:v>0.14400000000000004</c:v>
                </c:pt>
                <c:pt idx="4" formatCode="0.00%">
                  <c:v>0.11899999999999998</c:v>
                </c:pt>
                <c:pt idx="5">
                  <c:v>1.2E-2</c:v>
                </c:pt>
                <c:pt idx="6">
                  <c:v>1.0999999999999998E-2</c:v>
                </c:pt>
                <c:pt idx="7" formatCode="0.00%">
                  <c:v>0</c:v>
                </c:pt>
              </c:numCache>
            </c:numRef>
          </c:val>
        </c:ser>
        <c:firstSliceAng val="0"/>
      </c:pieChart>
      <c:spPr>
        <a:noFill/>
        <a:ln w="25370">
          <a:noFill/>
        </a:ln>
      </c:spPr>
    </c:plotArea>
    <c:legend>
      <c:legendPos val="r"/>
      <c:layout>
        <c:manualLayout>
          <c:xMode val="edge"/>
          <c:yMode val="edge"/>
          <c:x val="4.161883931991732E-2"/>
          <c:y val="0.38080823933146002"/>
          <c:w val="0.90569073158940294"/>
          <c:h val="0.60416828500913433"/>
        </c:manualLayout>
      </c:layout>
      <c:txPr>
        <a:bodyPr/>
        <a:lstStyle/>
        <a:p>
          <a:pPr>
            <a:defRPr sz="998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6016078072816452E-2"/>
          <c:y val="4.2926029864706609E-2"/>
          <c:w val="0.54008763526141379"/>
          <c:h val="0.3118830679520883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8"/>
          <c:dLbls>
            <c:numFmt formatCode="0.0%" sourceLinked="0"/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9113,3 - Налог на доходы физ. Лиц</c:v>
                </c:pt>
                <c:pt idx="1">
                  <c:v>15941,2 - УСН</c:v>
                </c:pt>
                <c:pt idx="2">
                  <c:v>808,9 - Налог на имущество</c:v>
                </c:pt>
                <c:pt idx="3">
                  <c:v>4840,3 - Акцизы по подакцизным товарам</c:v>
                </c:pt>
                <c:pt idx="4">
                  <c:v>970 - ЕНДВ</c:v>
                </c:pt>
                <c:pt idx="5">
                  <c:v>425,2 - Государственная пошлина</c:v>
                </c:pt>
                <c:pt idx="6">
                  <c:v>865- Налог, взимаемый всвязи с прим. патентной сист. налогооблажения</c:v>
                </c:pt>
                <c:pt idx="7">
                  <c:v>2,1 - ЕСХН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 formatCode="0.00%">
                  <c:v>0.27600000000000002</c:v>
                </c:pt>
                <c:pt idx="1">
                  <c:v>0.48400000000000032</c:v>
                </c:pt>
                <c:pt idx="2" formatCode="0.00%">
                  <c:v>2.5000000000000001E-2</c:v>
                </c:pt>
                <c:pt idx="3" formatCode="0.00%">
                  <c:v>0.14700000000000013</c:v>
                </c:pt>
                <c:pt idx="4" formatCode="0.00%">
                  <c:v>2.9000000000000001E-2</c:v>
                </c:pt>
                <c:pt idx="5" formatCode="0%">
                  <c:v>1.2E-2</c:v>
                </c:pt>
                <c:pt idx="6">
                  <c:v>2.5999999999999999E-2</c:v>
                </c:pt>
                <c:pt idx="7" formatCode="0.00%">
                  <c:v>0</c:v>
                </c:pt>
              </c:numCache>
            </c:numRef>
          </c:val>
        </c:ser>
        <c:firstSliceAng val="0"/>
      </c:pieChart>
      <c:spPr>
        <a:noFill/>
        <a:ln w="25399">
          <a:noFill/>
        </a:ln>
      </c:spPr>
    </c:plotArea>
    <c:legend>
      <c:legendPos val="r"/>
      <c:layout>
        <c:manualLayout>
          <c:xMode val="edge"/>
          <c:yMode val="edge"/>
          <c:x val="2.8610685409290279E-2"/>
          <c:y val="0.38080831850041774"/>
          <c:w val="0.92386584227307311"/>
          <c:h val="0.60573787471968354"/>
        </c:manualLayout>
      </c:layout>
      <c:txPr>
        <a:bodyPr/>
        <a:lstStyle/>
        <a:p>
          <a:pPr>
            <a:defRPr sz="10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6016078072816504E-2"/>
          <c:y val="4.2926029864706637E-2"/>
          <c:w val="0.54008763526141379"/>
          <c:h val="0.3118830679520885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8"/>
          <c:dLbls>
            <c:numFmt formatCode="0.0%" sourceLinked="0"/>
            <c:txPr>
              <a:bodyPr/>
              <a:lstStyle/>
              <a:p>
                <a:pPr>
                  <a:defRPr sz="798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9055,1 - Налог на доходы физ. Лиц</c:v>
                </c:pt>
                <c:pt idx="1">
                  <c:v>16872,7 - УСН</c:v>
                </c:pt>
                <c:pt idx="2">
                  <c:v>842 - Налог на имущество</c:v>
                </c:pt>
                <c:pt idx="3">
                  <c:v>5098,6 - Акцизы по подакцизным товарам</c:v>
                </c:pt>
                <c:pt idx="4">
                  <c:v>0 - ЕНДВ</c:v>
                </c:pt>
                <c:pt idx="5">
                  <c:v>441,3 - Государственная пошлина</c:v>
                </c:pt>
                <c:pt idx="6">
                  <c:v>897,9 - Налог, взимаемый в связи с прим. патентной сист. налогооблажения</c:v>
                </c:pt>
                <c:pt idx="7">
                  <c:v>2,2 - ЕСХН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 formatCode="0.00%">
                  <c:v>0.27300000000000002</c:v>
                </c:pt>
                <c:pt idx="1">
                  <c:v>0.50800000000000001</c:v>
                </c:pt>
                <c:pt idx="2" formatCode="0.00%">
                  <c:v>2.5000000000000001E-2</c:v>
                </c:pt>
                <c:pt idx="3" formatCode="0.00%">
                  <c:v>0.15400000000000014</c:v>
                </c:pt>
                <c:pt idx="4" formatCode="0.00%">
                  <c:v>0</c:v>
                </c:pt>
                <c:pt idx="5">
                  <c:v>1.2999999999999998E-2</c:v>
                </c:pt>
                <c:pt idx="6">
                  <c:v>2.7000000000000024E-2</c:v>
                </c:pt>
                <c:pt idx="7" formatCode="0.00%">
                  <c:v>0</c:v>
                </c:pt>
              </c:numCache>
            </c:numRef>
          </c:val>
        </c:ser>
        <c:firstSliceAng val="0"/>
      </c:pieChart>
      <c:spPr>
        <a:noFill/>
        <a:ln w="25370">
          <a:noFill/>
        </a:ln>
      </c:spPr>
    </c:plotArea>
    <c:legend>
      <c:legendPos val="r"/>
      <c:layout>
        <c:manualLayout>
          <c:xMode val="edge"/>
          <c:yMode val="edge"/>
          <c:x val="2.8610514594766576E-2"/>
          <c:y val="0.38080831850041774"/>
          <c:w val="0.92386577940383763"/>
          <c:h val="0.60573787471968354"/>
        </c:manualLayout>
      </c:layout>
      <c:txPr>
        <a:bodyPr/>
        <a:lstStyle/>
        <a:p>
          <a:pPr>
            <a:defRPr sz="998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  <c:userShapes r:id="rId2"/>
</c:chartSpace>
</file>

<file path=ppt/drawing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0.58362</cdr:x>
      <cdr:y>0.0445</cdr:y>
    </cdr:from>
    <cdr:to>
      <cdr:x>0.89706</cdr:x>
      <cdr:y>0.22079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14512" y="21431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32830,1 – всего</a:t>
          </a:r>
        </a:p>
        <a:p xmlns:a="http://schemas.openxmlformats.org/drawingml/2006/main">
          <a:r>
            <a:rPr lang="ru-RU" dirty="0"/>
            <a:t>н</a:t>
          </a:r>
          <a:r>
            <a:rPr lang="ru-RU" dirty="0" smtClean="0"/>
            <a:t>алоговых доходов</a:t>
          </a:r>
        </a:p>
        <a:p xmlns:a="http://schemas.openxmlformats.org/drawingml/2006/main">
          <a:r>
            <a:rPr lang="ru-RU" sz="1100" dirty="0" smtClean="0"/>
            <a:t>(25,1% в общем</a:t>
          </a:r>
        </a:p>
        <a:p xmlns:a="http://schemas.openxmlformats.org/drawingml/2006/main">
          <a:r>
            <a:rPr lang="ru-RU" dirty="0" smtClean="0"/>
            <a:t>объеме доходов</a:t>
          </a:r>
          <a:r>
            <a:rPr lang="ru-RU" sz="1100" dirty="0" smtClean="0"/>
            <a:t>)</a:t>
          </a:r>
          <a:endParaRPr lang="ru-RU" sz="110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0.0715</cdr:x>
      <cdr:y>0.08974</cdr:y>
    </cdr:from>
    <cdr:to>
      <cdr:x>0.1732</cdr:x>
      <cdr:y>0.25385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2910" y="5000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0.06356</cdr:x>
      <cdr:y>0.02564</cdr:y>
    </cdr:from>
    <cdr:to>
      <cdr:x>0.15095</cdr:x>
      <cdr:y>0.0641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71472" y="142876"/>
          <a:ext cx="785818" cy="214314"/>
        </a:xfrm>
        <a:prstGeom xmlns:a="http://schemas.openxmlformats.org/drawingml/2006/main" prst="rect">
          <a:avLst/>
        </a:prstGeom>
        <a:blipFill xmlns:a="http://schemas.openxmlformats.org/drawingml/2006/main">
          <a:blip xmlns:r="http://schemas.openxmlformats.org/officeDocument/2006/relationships" r:embed="rId1"/>
          <a:tile tx="0" ty="0" sx="100000" sy="100000" flip="none" algn="tl"/>
        </a:blipFill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1100" b="1" i="1" dirty="0" smtClean="0"/>
            <a:t>146626.1</a:t>
          </a:r>
          <a:endParaRPr lang="ru-RU" sz="1100" b="1" i="1" dirty="0"/>
        </a:p>
      </cdr:txBody>
    </cdr:sp>
  </cdr:relSizeAnchor>
  <cdr:relSizeAnchor xmlns:cdr="http://schemas.openxmlformats.org/drawingml/2006/chartDrawing">
    <cdr:from>
      <cdr:x>0.17479</cdr:x>
      <cdr:y>0.02564</cdr:y>
    </cdr:from>
    <cdr:to>
      <cdr:x>0.26218</cdr:x>
      <cdr:y>0.0641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571604" y="142876"/>
          <a:ext cx="785818" cy="214314"/>
        </a:xfrm>
        <a:prstGeom xmlns:a="http://schemas.openxmlformats.org/drawingml/2006/main" prst="rect">
          <a:avLst/>
        </a:prstGeom>
        <a:blipFill xmlns:a="http://schemas.openxmlformats.org/drawingml/2006/main">
          <a:blip xmlns:r="http://schemas.openxmlformats.org/officeDocument/2006/relationships" r:embed="rId1"/>
          <a:tile tx="0" ty="0" sx="100000" sy="100000" flip="none" algn="tl"/>
        </a:blip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Franklin Gothic Book"/>
            </a:defRPr>
          </a:lvl1pPr>
          <a:lvl2pPr marL="457200" indent="0">
            <a:defRPr sz="1100">
              <a:latin typeface="Franklin Gothic Book"/>
            </a:defRPr>
          </a:lvl2pPr>
          <a:lvl3pPr marL="914400" indent="0">
            <a:defRPr sz="1100">
              <a:latin typeface="Franklin Gothic Book"/>
            </a:defRPr>
          </a:lvl3pPr>
          <a:lvl4pPr marL="1371600" indent="0">
            <a:defRPr sz="1100">
              <a:latin typeface="Franklin Gothic Book"/>
            </a:defRPr>
          </a:lvl4pPr>
          <a:lvl5pPr marL="1828800" indent="0">
            <a:defRPr sz="1100">
              <a:latin typeface="Franklin Gothic Book"/>
            </a:defRPr>
          </a:lvl5pPr>
          <a:lvl6pPr marL="2286000" indent="0">
            <a:defRPr sz="1100">
              <a:latin typeface="Franklin Gothic Book"/>
            </a:defRPr>
          </a:lvl6pPr>
          <a:lvl7pPr marL="2743200" indent="0">
            <a:defRPr sz="1100">
              <a:latin typeface="Franklin Gothic Book"/>
            </a:defRPr>
          </a:lvl7pPr>
          <a:lvl8pPr marL="3200400" indent="0">
            <a:defRPr sz="1100">
              <a:latin typeface="Franklin Gothic Book"/>
            </a:defRPr>
          </a:lvl8pPr>
          <a:lvl9pPr marL="3657600" indent="0">
            <a:defRPr sz="1100">
              <a:latin typeface="Franklin Gothic Book"/>
            </a:defRPr>
          </a:lvl9pPr>
        </a:lstStyle>
        <a:p xmlns:a="http://schemas.openxmlformats.org/drawingml/2006/main">
          <a:r>
            <a:rPr lang="en-US" sz="1100" b="1" i="1" dirty="0" smtClean="0"/>
            <a:t>135654.3</a:t>
          </a:r>
          <a:endParaRPr lang="ru-RU" sz="1100" b="1" i="1" dirty="0"/>
        </a:p>
      </cdr:txBody>
    </cdr:sp>
  </cdr:relSizeAnchor>
  <cdr:relSizeAnchor xmlns:cdr="http://schemas.openxmlformats.org/drawingml/2006/chartDrawing">
    <cdr:from>
      <cdr:x>0.28602</cdr:x>
      <cdr:y>0.02564</cdr:y>
    </cdr:from>
    <cdr:to>
      <cdr:x>0.37341</cdr:x>
      <cdr:y>0.0641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571736" y="142876"/>
          <a:ext cx="785818" cy="214314"/>
        </a:xfrm>
        <a:prstGeom xmlns:a="http://schemas.openxmlformats.org/drawingml/2006/main" prst="rect">
          <a:avLst/>
        </a:prstGeom>
        <a:blipFill xmlns:a="http://schemas.openxmlformats.org/drawingml/2006/main">
          <a:blip xmlns:r="http://schemas.openxmlformats.org/officeDocument/2006/relationships" r:embed="rId1"/>
          <a:tile tx="0" ty="0" sx="100000" sy="100000" flip="none" algn="tl"/>
        </a:blip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Franklin Gothic Book"/>
            </a:defRPr>
          </a:lvl1pPr>
          <a:lvl2pPr marL="457200" indent="0">
            <a:defRPr sz="1100">
              <a:latin typeface="Franklin Gothic Book"/>
            </a:defRPr>
          </a:lvl2pPr>
          <a:lvl3pPr marL="914400" indent="0">
            <a:defRPr sz="1100">
              <a:latin typeface="Franklin Gothic Book"/>
            </a:defRPr>
          </a:lvl3pPr>
          <a:lvl4pPr marL="1371600" indent="0">
            <a:defRPr sz="1100">
              <a:latin typeface="Franklin Gothic Book"/>
            </a:defRPr>
          </a:lvl4pPr>
          <a:lvl5pPr marL="1828800" indent="0">
            <a:defRPr sz="1100">
              <a:latin typeface="Franklin Gothic Book"/>
            </a:defRPr>
          </a:lvl5pPr>
          <a:lvl6pPr marL="2286000" indent="0">
            <a:defRPr sz="1100">
              <a:latin typeface="Franklin Gothic Book"/>
            </a:defRPr>
          </a:lvl6pPr>
          <a:lvl7pPr marL="2743200" indent="0">
            <a:defRPr sz="1100">
              <a:latin typeface="Franklin Gothic Book"/>
            </a:defRPr>
          </a:lvl7pPr>
          <a:lvl8pPr marL="3200400" indent="0">
            <a:defRPr sz="1100">
              <a:latin typeface="Franklin Gothic Book"/>
            </a:defRPr>
          </a:lvl8pPr>
          <a:lvl9pPr marL="3657600" indent="0">
            <a:defRPr sz="1100">
              <a:latin typeface="Franklin Gothic Book"/>
            </a:defRPr>
          </a:lvl9pPr>
        </a:lstStyle>
        <a:p xmlns:a="http://schemas.openxmlformats.org/drawingml/2006/main">
          <a:r>
            <a:rPr lang="en-US" sz="1100" b="1" i="1" dirty="0" smtClean="0"/>
            <a:t>136976.4</a:t>
          </a:r>
          <a:endParaRPr lang="ru-RU" sz="1100" b="1" i="1" dirty="0"/>
        </a:p>
      </cdr:txBody>
    </cdr:sp>
  </cdr:relSizeAnchor>
  <cdr:relSizeAnchor xmlns:cdr="http://schemas.openxmlformats.org/drawingml/2006/chartDrawing">
    <cdr:from>
      <cdr:x>0.45286</cdr:x>
      <cdr:y>0.28206</cdr:y>
    </cdr:from>
    <cdr:to>
      <cdr:x>0.48464</cdr:x>
      <cdr:y>0.32052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071934" y="1571660"/>
          <a:ext cx="285753" cy="214305"/>
        </a:xfrm>
        <a:prstGeom xmlns:a="http://schemas.openxmlformats.org/drawingml/2006/main" prst="rect">
          <a:avLst/>
        </a:prstGeom>
        <a:solidFill xmlns:a="http://schemas.openxmlformats.org/drawingml/2006/main">
          <a:srgbClr val="D9EE96"/>
        </a:solidFill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Franklin Gothic Book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Franklin Gothic Book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Franklin Gothic Book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Franklin Gothic Book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Franklin Gothic Book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Franklin Gothic Book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Franklin Gothic Book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Franklin Gothic Book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Franklin Gothic Book"/>
            </a:defRPr>
          </a:lvl9pPr>
        </a:lstStyle>
        <a:p xmlns:a="http://schemas.openxmlformats.org/drawingml/2006/main">
          <a:r>
            <a:rPr lang="ru-RU" sz="800" b="1" dirty="0" smtClean="0"/>
            <a:t>3,0</a:t>
          </a:r>
          <a:endParaRPr lang="ru-RU" sz="8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0.58362</cdr:x>
      <cdr:y>0.0445</cdr:y>
    </cdr:from>
    <cdr:to>
      <cdr:x>0.89706</cdr:x>
      <cdr:y>0.22079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14512" y="21431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32966 – всего</a:t>
          </a:r>
        </a:p>
        <a:p xmlns:a="http://schemas.openxmlformats.org/drawingml/2006/main">
          <a:r>
            <a:rPr lang="ru-RU" dirty="0"/>
            <a:t>н</a:t>
          </a:r>
          <a:r>
            <a:rPr lang="ru-RU" dirty="0" smtClean="0"/>
            <a:t>алоговых доходов</a:t>
          </a:r>
        </a:p>
        <a:p xmlns:a="http://schemas.openxmlformats.org/drawingml/2006/main">
          <a:r>
            <a:rPr lang="ru-RU" sz="1100" dirty="0" smtClean="0"/>
            <a:t>(28,3% в общем</a:t>
          </a:r>
        </a:p>
        <a:p xmlns:a="http://schemas.openxmlformats.org/drawingml/2006/main">
          <a:r>
            <a:rPr lang="ru-RU" dirty="0" smtClean="0"/>
            <a:t>объеме доходов</a:t>
          </a:r>
          <a:r>
            <a:rPr lang="ru-RU" sz="1100" dirty="0" smtClean="0"/>
            <a:t>)</a:t>
          </a:r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0.58337</cdr:x>
      <cdr:y>0.0465</cdr:y>
    </cdr:from>
    <cdr:to>
      <cdr:x>0.89706</cdr:x>
      <cdr:y>0.22279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14512" y="21431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33209,8 – всего</a:t>
          </a:r>
        </a:p>
        <a:p xmlns:a="http://schemas.openxmlformats.org/drawingml/2006/main">
          <a:r>
            <a:rPr lang="ru-RU" dirty="0"/>
            <a:t>н</a:t>
          </a:r>
          <a:r>
            <a:rPr lang="ru-RU" dirty="0" smtClean="0"/>
            <a:t>алоговых доходов</a:t>
          </a:r>
        </a:p>
        <a:p xmlns:a="http://schemas.openxmlformats.org/drawingml/2006/main">
          <a:r>
            <a:rPr lang="ru-RU" sz="1100" dirty="0" smtClean="0"/>
            <a:t>(28,4% в общем</a:t>
          </a:r>
        </a:p>
        <a:p xmlns:a="http://schemas.openxmlformats.org/drawingml/2006/main">
          <a:r>
            <a:rPr lang="ru-RU" dirty="0" smtClean="0"/>
            <a:t>объеме доходов</a:t>
          </a:r>
          <a:r>
            <a:rPr lang="ru-RU" sz="1100" dirty="0" smtClean="0"/>
            <a:t>)</a:t>
          </a:r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0.04886</cdr:x>
      <cdr:y>0.5975</cdr:y>
    </cdr:from>
    <cdr:to>
      <cdr:x>0.49874</cdr:x>
      <cdr:y>0.87175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44" y="3429024"/>
          <a:ext cx="1357322" cy="15716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6864,1</a:t>
          </a:r>
          <a:r>
            <a:rPr lang="ru-RU" sz="1100" dirty="0" smtClean="0"/>
            <a:t>тыс.р. – </a:t>
          </a:r>
        </a:p>
        <a:p xmlns:a="http://schemas.openxmlformats.org/drawingml/2006/main">
          <a:r>
            <a:rPr lang="ru-RU" dirty="0" smtClean="0"/>
            <a:t>Всего неналоговых </a:t>
          </a:r>
        </a:p>
        <a:p xmlns:a="http://schemas.openxmlformats.org/drawingml/2006/main">
          <a:r>
            <a:rPr lang="ru-RU" dirty="0"/>
            <a:t>д</a:t>
          </a:r>
          <a:r>
            <a:rPr lang="ru-RU" dirty="0" smtClean="0"/>
            <a:t>оходов.</a:t>
          </a:r>
        </a:p>
        <a:p xmlns:a="http://schemas.openxmlformats.org/drawingml/2006/main">
          <a:r>
            <a:rPr lang="ru-RU" sz="1100" dirty="0" smtClean="0"/>
            <a:t>Составляет </a:t>
          </a:r>
          <a:r>
            <a:rPr lang="ru-RU" sz="1100" b="1" dirty="0" smtClean="0"/>
            <a:t>5,3%</a:t>
          </a:r>
          <a:r>
            <a:rPr lang="ru-RU" sz="1100" dirty="0" smtClean="0"/>
            <a:t> в</a:t>
          </a:r>
        </a:p>
        <a:p xmlns:a="http://schemas.openxmlformats.org/drawingml/2006/main">
          <a:r>
            <a:rPr lang="ru-RU" dirty="0"/>
            <a:t>о</a:t>
          </a:r>
          <a:r>
            <a:rPr lang="ru-RU" dirty="0" smtClean="0"/>
            <a:t>бщем объеме</a:t>
          </a:r>
        </a:p>
        <a:p xmlns:a="http://schemas.openxmlformats.org/drawingml/2006/main">
          <a:r>
            <a:rPr lang="ru-RU" sz="1100" dirty="0" smtClean="0"/>
            <a:t>доходов.</a:t>
          </a:r>
          <a:endParaRPr lang="ru-RU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0.04886</cdr:x>
      <cdr:y>0.5975</cdr:y>
    </cdr:from>
    <cdr:to>
      <cdr:x>0.49874</cdr:x>
      <cdr:y>0.87175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44" y="3429024"/>
          <a:ext cx="1357322" cy="15716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8231</a:t>
          </a:r>
          <a:r>
            <a:rPr lang="en-US" sz="1100" dirty="0" smtClean="0"/>
            <a:t> </a:t>
          </a:r>
          <a:r>
            <a:rPr lang="ru-RU" sz="1100" dirty="0" smtClean="0"/>
            <a:t>тыс.р. – </a:t>
          </a:r>
        </a:p>
        <a:p xmlns:a="http://schemas.openxmlformats.org/drawingml/2006/main">
          <a:r>
            <a:rPr lang="ru-RU" dirty="0" smtClean="0"/>
            <a:t>Всего неналоговых </a:t>
          </a:r>
        </a:p>
        <a:p xmlns:a="http://schemas.openxmlformats.org/drawingml/2006/main">
          <a:r>
            <a:rPr lang="ru-RU" dirty="0"/>
            <a:t>д</a:t>
          </a:r>
          <a:r>
            <a:rPr lang="ru-RU" dirty="0" smtClean="0"/>
            <a:t>оходов.</a:t>
          </a:r>
        </a:p>
        <a:p xmlns:a="http://schemas.openxmlformats.org/drawingml/2006/main">
          <a:r>
            <a:rPr lang="ru-RU" sz="1100" dirty="0" smtClean="0"/>
            <a:t>Составляет </a:t>
          </a:r>
          <a:r>
            <a:rPr lang="en-US" sz="1100" b="1" dirty="0" smtClean="0"/>
            <a:t>6.4</a:t>
          </a:r>
          <a:r>
            <a:rPr lang="ru-RU" sz="1100" b="1" dirty="0" smtClean="0"/>
            <a:t>%</a:t>
          </a:r>
          <a:r>
            <a:rPr lang="ru-RU" sz="1100" dirty="0" smtClean="0"/>
            <a:t> в</a:t>
          </a:r>
        </a:p>
        <a:p xmlns:a="http://schemas.openxmlformats.org/drawingml/2006/main">
          <a:r>
            <a:rPr lang="ru-RU" dirty="0"/>
            <a:t>о</a:t>
          </a:r>
          <a:r>
            <a:rPr lang="ru-RU" dirty="0" smtClean="0"/>
            <a:t>бщем объеме</a:t>
          </a:r>
        </a:p>
        <a:p xmlns:a="http://schemas.openxmlformats.org/drawingml/2006/main">
          <a:r>
            <a:rPr lang="ru-RU" sz="1100" dirty="0" smtClean="0"/>
            <a:t>доходов.</a:t>
          </a:r>
          <a:endParaRPr lang="ru-RU" sz="11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0.04886</cdr:x>
      <cdr:y>0.5975</cdr:y>
    </cdr:from>
    <cdr:to>
      <cdr:x>0.49874</cdr:x>
      <cdr:y>0.87175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44" y="3429024"/>
          <a:ext cx="1357322" cy="15716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7068,3</a:t>
          </a:r>
          <a:r>
            <a:rPr lang="ru-RU" sz="1100" dirty="0" smtClean="0"/>
            <a:t>тыс.р. – </a:t>
          </a:r>
        </a:p>
        <a:p xmlns:a="http://schemas.openxmlformats.org/drawingml/2006/main">
          <a:r>
            <a:rPr lang="ru-RU" dirty="0" smtClean="0"/>
            <a:t>Всего неналоговых </a:t>
          </a:r>
        </a:p>
        <a:p xmlns:a="http://schemas.openxmlformats.org/drawingml/2006/main">
          <a:r>
            <a:rPr lang="ru-RU" dirty="0"/>
            <a:t>д</a:t>
          </a:r>
          <a:r>
            <a:rPr lang="ru-RU" dirty="0" smtClean="0"/>
            <a:t>оходов.</a:t>
          </a:r>
        </a:p>
        <a:p xmlns:a="http://schemas.openxmlformats.org/drawingml/2006/main">
          <a:r>
            <a:rPr lang="ru-RU" sz="1100" dirty="0" smtClean="0"/>
            <a:t>Составляет </a:t>
          </a:r>
          <a:r>
            <a:rPr lang="ru-RU" sz="1100" b="1" dirty="0" smtClean="0"/>
            <a:t>6,1%</a:t>
          </a:r>
          <a:r>
            <a:rPr lang="ru-RU" sz="1100" dirty="0" smtClean="0"/>
            <a:t> в</a:t>
          </a:r>
        </a:p>
        <a:p xmlns:a="http://schemas.openxmlformats.org/drawingml/2006/main">
          <a:r>
            <a:rPr lang="ru-RU" dirty="0"/>
            <a:t>о</a:t>
          </a:r>
          <a:r>
            <a:rPr lang="ru-RU" dirty="0" smtClean="0"/>
            <a:t>бщем объеме</a:t>
          </a:r>
        </a:p>
        <a:p xmlns:a="http://schemas.openxmlformats.org/drawingml/2006/main">
          <a:r>
            <a:rPr lang="ru-RU" sz="1100" dirty="0" smtClean="0"/>
            <a:t>доходов.</a:t>
          </a:r>
          <a:endParaRPr lang="ru-RU" sz="11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0.04886</cdr:x>
      <cdr:y>0.598</cdr:y>
    </cdr:from>
    <cdr:to>
      <cdr:x>0.49874</cdr:x>
      <cdr:y>0.8715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44" y="3429024"/>
          <a:ext cx="1357322" cy="15716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91055,7</a:t>
          </a:r>
          <a:r>
            <a:rPr lang="en-US" sz="1100" b="1" dirty="0" smtClean="0"/>
            <a:t> </a:t>
          </a:r>
          <a:r>
            <a:rPr lang="ru-RU" sz="1100" dirty="0" smtClean="0"/>
            <a:t>тыс.р. – </a:t>
          </a:r>
        </a:p>
        <a:p xmlns:a="http://schemas.openxmlformats.org/drawingml/2006/main">
          <a:r>
            <a:rPr lang="ru-RU" dirty="0" smtClean="0"/>
            <a:t>Всего безвозмездных </a:t>
          </a:r>
        </a:p>
        <a:p xmlns:a="http://schemas.openxmlformats.org/drawingml/2006/main">
          <a:r>
            <a:rPr lang="ru-RU" dirty="0" smtClean="0"/>
            <a:t>поступлений..</a:t>
          </a:r>
        </a:p>
        <a:p xmlns:a="http://schemas.openxmlformats.org/drawingml/2006/main">
          <a:r>
            <a:rPr lang="ru-RU" sz="1100" dirty="0" smtClean="0"/>
            <a:t>Составляет </a:t>
          </a:r>
          <a:r>
            <a:rPr lang="ru-RU" sz="1100" b="1" dirty="0" smtClean="0"/>
            <a:t>69,6%</a:t>
          </a:r>
          <a:r>
            <a:rPr lang="ru-RU" sz="1100" dirty="0" smtClean="0"/>
            <a:t> в</a:t>
          </a:r>
        </a:p>
        <a:p xmlns:a="http://schemas.openxmlformats.org/drawingml/2006/main">
          <a:r>
            <a:rPr lang="ru-RU" dirty="0"/>
            <a:t>о</a:t>
          </a:r>
          <a:r>
            <a:rPr lang="ru-RU" dirty="0" smtClean="0"/>
            <a:t>бщем объеме</a:t>
          </a:r>
        </a:p>
        <a:p xmlns:a="http://schemas.openxmlformats.org/drawingml/2006/main">
          <a:r>
            <a:rPr lang="ru-RU" sz="1100" dirty="0" smtClean="0"/>
            <a:t>доходов.</a:t>
          </a:r>
          <a:endParaRPr lang="ru-RU" sz="11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0.04886</cdr:x>
      <cdr:y>0.598</cdr:y>
    </cdr:from>
    <cdr:to>
      <cdr:x>0.49874</cdr:x>
      <cdr:y>0.8715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44" y="3429024"/>
          <a:ext cx="1357322" cy="15716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 </a:t>
          </a:r>
          <a:r>
            <a:rPr lang="ru-RU" sz="1100" b="1" dirty="0" smtClean="0"/>
            <a:t>76369,9</a:t>
          </a:r>
          <a:r>
            <a:rPr lang="en-US" sz="1100" b="1" dirty="0" smtClean="0"/>
            <a:t> </a:t>
          </a:r>
          <a:r>
            <a:rPr lang="ru-RU" sz="1100" dirty="0" smtClean="0"/>
            <a:t>тыс.р. – </a:t>
          </a:r>
        </a:p>
        <a:p xmlns:a="http://schemas.openxmlformats.org/drawingml/2006/main">
          <a:r>
            <a:rPr lang="ru-RU" dirty="0" smtClean="0"/>
            <a:t>Всего безвозмездных </a:t>
          </a:r>
        </a:p>
        <a:p xmlns:a="http://schemas.openxmlformats.org/drawingml/2006/main">
          <a:r>
            <a:rPr lang="ru-RU" dirty="0" smtClean="0"/>
            <a:t>поступлений..</a:t>
          </a:r>
        </a:p>
        <a:p xmlns:a="http://schemas.openxmlformats.org/drawingml/2006/main">
          <a:r>
            <a:rPr lang="ru-RU" sz="1100" dirty="0" smtClean="0"/>
            <a:t>Составляет </a:t>
          </a:r>
          <a:r>
            <a:rPr lang="ru-RU" sz="1100" b="1" dirty="0" smtClean="0"/>
            <a:t>65,6%</a:t>
          </a:r>
          <a:r>
            <a:rPr lang="ru-RU" sz="1100" dirty="0" smtClean="0"/>
            <a:t> в</a:t>
          </a:r>
        </a:p>
        <a:p xmlns:a="http://schemas.openxmlformats.org/drawingml/2006/main">
          <a:r>
            <a:rPr lang="ru-RU" dirty="0"/>
            <a:t>о</a:t>
          </a:r>
          <a:r>
            <a:rPr lang="ru-RU" dirty="0" smtClean="0"/>
            <a:t>бщем объеме</a:t>
          </a:r>
        </a:p>
        <a:p xmlns:a="http://schemas.openxmlformats.org/drawingml/2006/main">
          <a:r>
            <a:rPr lang="ru-RU" sz="1100" dirty="0" smtClean="0"/>
            <a:t>доходов.</a:t>
          </a:r>
          <a:endParaRPr lang="ru-RU" sz="11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0.04886</cdr:x>
      <cdr:y>0.598</cdr:y>
    </cdr:from>
    <cdr:to>
      <cdr:x>0.49874</cdr:x>
      <cdr:y>0.8715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44" y="3429024"/>
          <a:ext cx="1357322" cy="15716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76406,1</a:t>
          </a:r>
          <a:r>
            <a:rPr lang="en-US" sz="1100" b="1" dirty="0" smtClean="0"/>
            <a:t> </a:t>
          </a:r>
          <a:r>
            <a:rPr lang="ru-RU" sz="1100" dirty="0" smtClean="0"/>
            <a:t>тыс.р. – </a:t>
          </a:r>
        </a:p>
        <a:p xmlns:a="http://schemas.openxmlformats.org/drawingml/2006/main">
          <a:r>
            <a:rPr lang="ru-RU" dirty="0" smtClean="0"/>
            <a:t>Всего безвозмездных </a:t>
          </a:r>
        </a:p>
        <a:p xmlns:a="http://schemas.openxmlformats.org/drawingml/2006/main">
          <a:r>
            <a:rPr lang="ru-RU" dirty="0" smtClean="0"/>
            <a:t>поступлений..</a:t>
          </a:r>
        </a:p>
        <a:p xmlns:a="http://schemas.openxmlformats.org/drawingml/2006/main">
          <a:r>
            <a:rPr lang="ru-RU" sz="1100" smtClean="0"/>
            <a:t>Составляет </a:t>
          </a:r>
          <a:r>
            <a:rPr lang="en-US" sz="1100" b="1" smtClean="0"/>
            <a:t>66.9</a:t>
          </a:r>
          <a:r>
            <a:rPr lang="ru-RU" sz="1100" b="1" smtClean="0"/>
            <a:t>%</a:t>
          </a:r>
          <a:r>
            <a:rPr lang="ru-RU" sz="1100" smtClean="0"/>
            <a:t> </a:t>
          </a:r>
          <a:r>
            <a:rPr lang="ru-RU" sz="1100" dirty="0" smtClean="0"/>
            <a:t>в</a:t>
          </a:r>
        </a:p>
        <a:p xmlns:a="http://schemas.openxmlformats.org/drawingml/2006/main">
          <a:r>
            <a:rPr lang="ru-RU" dirty="0"/>
            <a:t>о</a:t>
          </a:r>
          <a:r>
            <a:rPr lang="ru-RU" dirty="0" smtClean="0"/>
            <a:t>бщем объеме</a:t>
          </a:r>
        </a:p>
        <a:p xmlns:a="http://schemas.openxmlformats.org/drawingml/2006/main">
          <a:r>
            <a:rPr lang="ru-RU" sz="1100" dirty="0" smtClean="0"/>
            <a:t>доходов.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3A475F-B217-47CD-B44A-BFDB0CE52432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4F4C99-6ADE-42AC-A11F-1C7016B23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F630C9-41CC-463C-9573-7344FABFA0B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4F4C99-6ADE-42AC-A11F-1C7016B23A0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ABADDF-B5EA-4724-9208-E8EE28B1CB7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4F4C99-6ADE-42AC-A11F-1C7016B23A0E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21ADD-5915-4859-96C0-1ADA7D58097F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95EBF-E6C6-4250-8065-13BD9C002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AAEBE-8A9B-4B35-8C0B-CA8DD26A2541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55EFD-27E5-4BB1-A0D1-A5D320C18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34C24-33C4-4448-8560-3BF07A908E0E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EBCF8-CABA-4418-9C40-AB63BB60E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7521E-BE33-4A89-98CB-46F21271C5F9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8E516-194E-4D46-9EE1-AF86C1439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D31A0-739E-4E91-9117-CCE49686C576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43D65-693F-4D78-A7DE-9EFD5ACB1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9DC22-5956-469F-BCC5-A373DAFF578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C321D-72C2-4CC0-BF3D-40031AC38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47FA7-F892-42DB-8E45-4D7ADD8A9A31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053A6-7294-44BA-AC1B-09011194B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CA6CF-D155-408A-BFD3-A32407078B5D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F075F-9A16-4E34-977A-7227B35ED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37E66-BCEF-4856-8AF4-415AA227841E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42CDC-43E5-4A3E-BBAF-A1B65264C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302D4-0D61-4562-8D7D-16E678D3E62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14257-9890-4A84-9260-F6542F7A6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CA931-8471-4617-9EF0-503F26E3CA40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C74DC-828E-4248-8945-9AEE7F5CE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413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A4847E-21FE-40CF-B64E-D9BD669D36B9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90E735-9C93-45EC-AAD2-EE85067C4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0" r:id="rId4"/>
    <p:sldLayoutId id="2147483926" r:id="rId5"/>
    <p:sldLayoutId id="2147483921" r:id="rId6"/>
    <p:sldLayoutId id="2147483927" r:id="rId7"/>
    <p:sldLayoutId id="2147483928" r:id="rId8"/>
    <p:sldLayoutId id="2147483929" r:id="rId9"/>
    <p:sldLayoutId id="2147483922" r:id="rId10"/>
    <p:sldLayoutId id="214748393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6.xml"/><Relationship Id="rId4" Type="http://schemas.openxmlformats.org/officeDocument/2006/relationships/chart" Target="../charts/char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chart" Target="../charts/chart30.xml"/><Relationship Id="rId4" Type="http://schemas.openxmlformats.org/officeDocument/2006/relationships/chart" Target="../charts/char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fo10@depfin.kirov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инанс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2857496"/>
            <a:ext cx="8715436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42852"/>
            <a:ext cx="6600844" cy="14700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800" b="1" dirty="0" smtClean="0"/>
              <a:t>Бюджет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50" y="1571625"/>
            <a:ext cx="6400800" cy="10382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i="1" dirty="0" smtClean="0"/>
              <a:t>для граждан</a:t>
            </a:r>
            <a:endParaRPr lang="ru-RU" sz="4800" b="1" i="1" dirty="0"/>
          </a:p>
        </p:txBody>
      </p:sp>
      <p:pic>
        <p:nvPicPr>
          <p:cNvPr id="1030" name="Рисунок 3" descr="kiknurskiy-mr-gerb-cvet_polny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14313"/>
            <a:ext cx="11715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Box 5"/>
          <p:cNvSpPr txBox="1">
            <a:spLocks noChangeArrowheads="1"/>
          </p:cNvSpPr>
          <p:nvPr/>
        </p:nvSpPr>
        <p:spPr bwMode="auto">
          <a:xfrm>
            <a:off x="500063" y="3500438"/>
            <a:ext cx="76977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FF00"/>
                </a:solidFill>
                <a:latin typeface="Franklin Gothic Book" pitchFamily="34" charset="0"/>
              </a:rPr>
              <a:t>К проекту решения Кикнурской районной Думы</a:t>
            </a:r>
          </a:p>
          <a:p>
            <a:r>
              <a:rPr lang="ru-RU" sz="2800">
                <a:solidFill>
                  <a:srgbClr val="FFFF00"/>
                </a:solidFill>
                <a:latin typeface="Franklin Gothic Book" pitchFamily="34" charset="0"/>
              </a:rPr>
              <a:t>Кировской области</a:t>
            </a:r>
          </a:p>
        </p:txBody>
      </p:sp>
      <p:sp>
        <p:nvSpPr>
          <p:cNvPr id="1032" name="TextBox 6"/>
          <p:cNvSpPr txBox="1">
            <a:spLocks noChangeArrowheads="1"/>
          </p:cNvSpPr>
          <p:nvPr/>
        </p:nvSpPr>
        <p:spPr bwMode="auto">
          <a:xfrm>
            <a:off x="500063" y="4500563"/>
            <a:ext cx="83629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Franklin Gothic Book" pitchFamily="34" charset="0"/>
              </a:rPr>
              <a:t>«О бюджете Кикнурского муниципального </a:t>
            </a:r>
          </a:p>
          <a:p>
            <a:r>
              <a:rPr lang="ru-RU" sz="2800" b="1">
                <a:solidFill>
                  <a:srgbClr val="FFFF00"/>
                </a:solidFill>
                <a:latin typeface="Franklin Gothic Book" pitchFamily="34" charset="0"/>
              </a:rPr>
              <a:t>района на 2020 год </a:t>
            </a:r>
          </a:p>
          <a:p>
            <a:r>
              <a:rPr lang="ru-RU" sz="2800" b="1">
                <a:solidFill>
                  <a:srgbClr val="FFFF00"/>
                </a:solidFill>
                <a:latin typeface="Franklin Gothic Book" pitchFamily="34" charset="0"/>
              </a:rPr>
              <a:t>и на плановый период 2021 и 2022 годов»</a:t>
            </a:r>
          </a:p>
        </p:txBody>
      </p:sp>
    </p:spTree>
    <p:controls>
      <p:control spid="1026" name="SapphireHiddenControl" r:id="rId2" imgW="6095880" imgH="4067280"/>
    </p:controls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553348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Акцизы по подакцизным товарам (продукции)</a:t>
            </a:r>
            <a:endParaRPr lang="ru-RU" sz="2400" dirty="0"/>
          </a:p>
        </p:txBody>
      </p:sp>
      <p:graphicFrame>
        <p:nvGraphicFramePr>
          <p:cNvPr id="7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75" y="1214438"/>
          <a:ext cx="8696325" cy="3089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172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 со стрелкой вверх 5"/>
          <p:cNvSpPr/>
          <p:nvPr/>
        </p:nvSpPr>
        <p:spPr>
          <a:xfrm>
            <a:off x="214313" y="3357563"/>
            <a:ext cx="8358187" cy="3357562"/>
          </a:xfrm>
          <a:prstGeom prst="upArrowCallout">
            <a:avLst/>
          </a:prstGeom>
          <a:blipFill dpi="0" rotWithShape="1">
            <a:blip r:embed="rId4">
              <a:alphaModFix amt="63000"/>
            </a:blip>
            <a:srcRect/>
            <a:tile tx="0" ty="0" sx="100000" sy="100000" flip="none" algn="tl"/>
          </a:blip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Акциз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 – один из видов налога, представляющий не связанный с получением дохода продавцом косвенный налог на продажу определенного вида товаров массового потребления. Акциз включается в цену товара. Чаще всего акцизным налогом облагаются винно-водочные изделия, пиво, табачные изделия, деликатесы, предметы роскоши, автомобили, нефтепродукты. Плательщиками акциза являются потребители, приобретающие товары, которые облагаются акцизным налогом. </a:t>
            </a:r>
            <a:r>
              <a:rPr lang="ru-RU" b="1" i="1" u="sng" dirty="0">
                <a:solidFill>
                  <a:schemeClr val="accent6">
                    <a:lumMod val="75000"/>
                  </a:schemeClr>
                </a:solidFill>
              </a:rPr>
              <a:t>В районный бюджет поступают акцизы на нефтепродукты.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6553216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Налог на имущество организаций</a:t>
            </a:r>
            <a:endParaRPr lang="ru-RU" sz="2800" dirty="0"/>
          </a:p>
        </p:txBody>
      </p:sp>
      <p:pic>
        <p:nvPicPr>
          <p:cNvPr id="8196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928688" y="1285875"/>
          <a:ext cx="7481887" cy="2803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Выноска со стрелкой вверх 7"/>
          <p:cNvSpPr/>
          <p:nvPr/>
        </p:nvSpPr>
        <p:spPr>
          <a:xfrm>
            <a:off x="428625" y="3429000"/>
            <a:ext cx="8072438" cy="2286000"/>
          </a:xfrm>
          <a:prstGeom prst="upArrowCallout">
            <a:avLst/>
          </a:prstGeom>
          <a:solidFill>
            <a:schemeClr val="accent5">
              <a:lumMod val="20000"/>
              <a:lumOff val="80000"/>
              <a:alpha val="38000"/>
            </a:schemeClr>
          </a:solidFill>
          <a:ln>
            <a:solidFill>
              <a:schemeClr val="accent1">
                <a:shade val="50000"/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Объектами налогообложения для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российских организаций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признается недвижимое имущество (в том числе имущество, переданное во временное владение, в пользование, распоряжение, доверительное управление, внесенное в совместную деятельность или полученное по концессионному соглашению)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6624654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Государственная пошлина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5303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220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786182" y="1214422"/>
            <a:ext cx="1928813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500" y="1214438"/>
            <a:ext cx="1928813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00813" y="1214438"/>
            <a:ext cx="1928812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42852"/>
            <a:ext cx="7624786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Объем и структура неналоговых доходов</a:t>
            </a:r>
            <a:endParaRPr lang="ru-RU" sz="2800" dirty="0"/>
          </a:p>
        </p:txBody>
      </p:sp>
      <p:pic>
        <p:nvPicPr>
          <p:cNvPr id="10249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Диаграмма 5"/>
          <p:cNvGraphicFramePr>
            <a:graphicFrameLocks/>
          </p:cNvGraphicFramePr>
          <p:nvPr/>
        </p:nvGraphicFramePr>
        <p:xfrm>
          <a:off x="0" y="1143000"/>
          <a:ext cx="3000375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Диаграмма 9"/>
          <p:cNvGraphicFramePr>
            <a:graphicFrameLocks/>
          </p:cNvGraphicFramePr>
          <p:nvPr/>
        </p:nvGraphicFramePr>
        <p:xfrm>
          <a:off x="6000750" y="1143000"/>
          <a:ext cx="3000375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6215063" y="1643050"/>
            <a:ext cx="2928937" cy="5000625"/>
          </a:xfrm>
          <a:prstGeom prst="rect">
            <a:avLst/>
          </a:prstGeom>
          <a:solidFill>
            <a:schemeClr val="accent5">
              <a:lumMod val="60000"/>
              <a:lumOff val="40000"/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1643050"/>
            <a:ext cx="3000375" cy="5000625"/>
          </a:xfrm>
          <a:prstGeom prst="rect">
            <a:avLst/>
          </a:prstGeom>
          <a:solidFill>
            <a:srgbClr val="A19574">
              <a:lumMod val="60000"/>
              <a:lumOff val="40000"/>
              <a:alpha val="24000"/>
            </a:srgbClr>
          </a:solidFill>
          <a:ln w="25400" cap="flat" cmpd="sng" algn="ctr">
            <a:solidFill>
              <a:srgbClr val="F0A22E">
                <a:shade val="50000"/>
              </a:srgb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Диаграмма 8"/>
          <p:cNvGraphicFramePr>
            <a:graphicFrameLocks/>
          </p:cNvGraphicFramePr>
          <p:nvPr/>
        </p:nvGraphicFramePr>
        <p:xfrm>
          <a:off x="3143240" y="1214422"/>
          <a:ext cx="2928937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3143250" y="1785938"/>
            <a:ext cx="3071813" cy="4929187"/>
          </a:xfrm>
          <a:prstGeom prst="round2Diag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0" y="1785938"/>
            <a:ext cx="3071813" cy="4929187"/>
          </a:xfrm>
          <a:prstGeom prst="round2DiagRect">
            <a:avLst/>
          </a:prstGeom>
          <a:solidFill>
            <a:schemeClr val="accent6">
              <a:lumMod val="20000"/>
              <a:lumOff val="80000"/>
              <a:alpha val="53000"/>
            </a:schemeClr>
          </a:solidFill>
          <a:ln>
            <a:solidFill>
              <a:schemeClr val="accent1">
                <a:shade val="50000"/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6286500" y="1785938"/>
            <a:ext cx="2857500" cy="4929187"/>
          </a:xfrm>
          <a:prstGeom prst="round2Diag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 w="25400" cap="flat" cmpd="sng" algn="ctr">
            <a:solidFill>
              <a:srgbClr val="F0A22E">
                <a:shade val="50000"/>
                <a:alpha val="40000"/>
              </a:srgb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929438" y="1214438"/>
            <a:ext cx="1928812" cy="428625"/>
          </a:xfrm>
          <a:prstGeom prst="roundRect">
            <a:avLst/>
          </a:prstGeom>
          <a:solidFill>
            <a:schemeClr val="accent5">
              <a:lumMod val="60000"/>
              <a:lumOff val="40000"/>
              <a:alpha val="69000"/>
            </a:schemeClr>
          </a:solidFill>
          <a:ln>
            <a:solidFill>
              <a:schemeClr val="accent6">
                <a:lumMod val="60000"/>
                <a:lumOff val="40000"/>
                <a:alpha val="7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786188" y="1214438"/>
            <a:ext cx="1928812" cy="428625"/>
          </a:xfrm>
          <a:prstGeom prst="roundRect">
            <a:avLst/>
          </a:prstGeom>
          <a:solidFill>
            <a:schemeClr val="accent5">
              <a:lumMod val="60000"/>
              <a:lumOff val="40000"/>
              <a:alpha val="69000"/>
            </a:schemeClr>
          </a:solidFill>
          <a:ln>
            <a:solidFill>
              <a:schemeClr val="accent6">
                <a:lumMod val="60000"/>
                <a:lumOff val="40000"/>
                <a:alpha val="7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500" y="1214438"/>
            <a:ext cx="1928813" cy="428625"/>
          </a:xfrm>
          <a:prstGeom prst="roundRect">
            <a:avLst/>
          </a:prstGeom>
          <a:solidFill>
            <a:schemeClr val="accent5">
              <a:lumMod val="60000"/>
              <a:lumOff val="40000"/>
              <a:alpha val="69000"/>
            </a:schemeClr>
          </a:solidFill>
          <a:ln>
            <a:solidFill>
              <a:schemeClr val="accent6">
                <a:lumMod val="60000"/>
                <a:lumOff val="40000"/>
                <a:alpha val="7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929618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Объем и структура безвозмездных поступлений</a:t>
            </a:r>
            <a:endParaRPr lang="ru-RU" sz="2400" dirty="0"/>
          </a:p>
        </p:txBody>
      </p:sp>
      <p:pic>
        <p:nvPicPr>
          <p:cNvPr id="11276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Диаграмма 5"/>
          <p:cNvGraphicFramePr>
            <a:graphicFrameLocks/>
          </p:cNvGraphicFramePr>
          <p:nvPr/>
        </p:nvGraphicFramePr>
        <p:xfrm>
          <a:off x="0" y="1143000"/>
          <a:ext cx="3000375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Диаграмма 15"/>
          <p:cNvGraphicFramePr>
            <a:graphicFrameLocks/>
          </p:cNvGraphicFramePr>
          <p:nvPr/>
        </p:nvGraphicFramePr>
        <p:xfrm>
          <a:off x="3214688" y="1143000"/>
          <a:ext cx="3000375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Диаграмма 17"/>
          <p:cNvGraphicFramePr>
            <a:graphicFrameLocks/>
          </p:cNvGraphicFramePr>
          <p:nvPr/>
        </p:nvGraphicFramePr>
        <p:xfrm>
          <a:off x="6143625" y="1143000"/>
          <a:ext cx="3000375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Церьковь_Кикну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857232"/>
            <a:ext cx="8858280" cy="5829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428860" y="0"/>
            <a:ext cx="380649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1. РАСХОДЫ</a:t>
            </a: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5214942" y="1071546"/>
            <a:ext cx="3786214" cy="5500726"/>
          </a:xfrm>
          <a:prstGeom prst="verticalScroll">
            <a:avLst/>
          </a:prstGeom>
          <a:gradFill flip="none" rotWithShape="1">
            <a:gsLst>
              <a:gs pos="57000">
                <a:schemeClr val="accent4">
                  <a:lumMod val="20000"/>
                  <a:lumOff val="80000"/>
                  <a:alpha val="52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5400" b="1">
                <a:solidFill>
                  <a:srgbClr val="91581F"/>
                </a:solidFill>
              </a:rPr>
              <a:t>«</a:t>
            </a:r>
            <a:endParaRPr lang="en-US" sz="5400" b="1">
              <a:solidFill>
                <a:srgbClr val="91581F"/>
              </a:solidFill>
            </a:endParaRPr>
          </a:p>
          <a:p>
            <a:pPr algn="ctr">
              <a:defRPr/>
            </a:pPr>
            <a:r>
              <a:rPr lang="ru-RU" sz="1400" b="1" i="1">
                <a:solidFill>
                  <a:srgbClr val="91581F"/>
                </a:solidFill>
              </a:rPr>
              <a:t>…Характерной чертой бюджетной политики на современном этапе является повышение эффективности и результативности бюджетных расходов. В этом направлении необходимо повысить эффективность государственного управления, обеспечить выполнение расходных обязательств в полном объеме и решить приоритетные задачи социально-экономического развития области в условиях ограниченности ресурсов…»</a:t>
            </a:r>
          </a:p>
          <a:p>
            <a:pPr algn="ctr">
              <a:defRPr/>
            </a:pPr>
            <a:endParaRPr lang="ru-RU" sz="1400" b="1">
              <a:solidFill>
                <a:srgbClr val="FFFFFF"/>
              </a:solidFill>
            </a:endParaRPr>
          </a:p>
          <a:p>
            <a:pPr algn="r">
              <a:defRPr/>
            </a:pPr>
            <a:r>
              <a:rPr lang="ru-RU" sz="1400" b="1">
                <a:solidFill>
                  <a:schemeClr val="tx1"/>
                </a:solidFill>
              </a:rPr>
              <a:t>Программа по повышению эффективности управления государственными финансами Кировской области до 20</a:t>
            </a:r>
            <a:r>
              <a:rPr lang="en-US" sz="1400" b="1">
                <a:solidFill>
                  <a:schemeClr val="tx1"/>
                </a:solidFill>
              </a:rPr>
              <a:t>2</a:t>
            </a:r>
            <a:r>
              <a:rPr lang="ru-RU" sz="1400" b="1">
                <a:solidFill>
                  <a:schemeClr val="tx1"/>
                </a:solidFill>
                <a:latin typeface="Arial" charset="0"/>
              </a:rPr>
              <a:t>1</a:t>
            </a:r>
            <a:r>
              <a:rPr lang="ru-RU" sz="1400" b="1">
                <a:solidFill>
                  <a:schemeClr val="tx1"/>
                </a:solidFill>
              </a:rPr>
              <a:t> года</a:t>
            </a:r>
            <a:endParaRPr lang="en-US" sz="1400" b="1">
              <a:solidFill>
                <a:schemeClr val="tx1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358" y="142852"/>
            <a:ext cx="8329642" cy="8382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dirty="0" smtClean="0"/>
              <a:t>Расходы районного бюджета по разделам бюджетной классификации расходов бюджета</a:t>
            </a:r>
            <a:r>
              <a:rPr lang="en-US" sz="2800" dirty="0" smtClean="0"/>
              <a:t> </a:t>
            </a:r>
            <a:r>
              <a:rPr lang="en-US" sz="2000" dirty="0" smtClean="0"/>
              <a:t>(</a:t>
            </a:r>
            <a:r>
              <a:rPr lang="ru-RU" sz="2000" dirty="0" smtClean="0"/>
              <a:t>Тыс.руб.</a:t>
            </a:r>
            <a:r>
              <a:rPr lang="en-US" sz="2000" dirty="0" smtClean="0"/>
              <a:t>)</a:t>
            </a:r>
            <a:endParaRPr lang="ru-RU" sz="2000" dirty="0"/>
          </a:p>
        </p:txBody>
      </p:sp>
      <p:pic>
        <p:nvPicPr>
          <p:cNvPr id="12292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Содержимое 6"/>
          <p:cNvGraphicFramePr>
            <a:graphicFrameLocks noGrp="1"/>
          </p:cNvGraphicFramePr>
          <p:nvPr>
            <p:ph idx="1"/>
          </p:nvPr>
        </p:nvGraphicFramePr>
        <p:xfrm>
          <a:off x="0" y="1285875"/>
          <a:ext cx="8991600" cy="557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293" name="TextBox 1"/>
          <p:cNvSpPr txBox="1">
            <a:spLocks noChangeArrowheads="1"/>
          </p:cNvSpPr>
          <p:nvPr/>
        </p:nvSpPr>
        <p:spPr bwMode="auto">
          <a:xfrm>
            <a:off x="3571875" y="1428750"/>
            <a:ext cx="785813" cy="21431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sz="1100" b="1" i="1">
                <a:latin typeface="Franklin Gothic Book" pitchFamily="34" charset="0"/>
              </a:rPr>
              <a:t>128839.2</a:t>
            </a:r>
            <a:endParaRPr lang="ru-RU" sz="1100" b="1" i="1">
              <a:latin typeface="Franklin Gothic Book" pitchFamily="34" charset="0"/>
            </a:endParaRPr>
          </a:p>
        </p:txBody>
      </p:sp>
      <p:sp>
        <p:nvSpPr>
          <p:cNvPr id="12294" name="TextBox 1"/>
          <p:cNvSpPr txBox="1">
            <a:spLocks noChangeArrowheads="1"/>
          </p:cNvSpPr>
          <p:nvPr/>
        </p:nvSpPr>
        <p:spPr bwMode="auto">
          <a:xfrm>
            <a:off x="4572000" y="1428750"/>
            <a:ext cx="785813" cy="21431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sz="1100" b="1" i="1">
                <a:latin typeface="Franklin Gothic Book" pitchFamily="34" charset="0"/>
              </a:rPr>
              <a:t>130637.8</a:t>
            </a:r>
            <a:endParaRPr lang="ru-RU" sz="1100" b="1" i="1">
              <a:latin typeface="Franklin Gothic Book" pitchFamily="34" charset="0"/>
            </a:endParaRPr>
          </a:p>
        </p:txBody>
      </p:sp>
      <p:sp>
        <p:nvSpPr>
          <p:cNvPr id="12295" name="TextBox 1"/>
          <p:cNvSpPr txBox="1">
            <a:spLocks noChangeArrowheads="1"/>
          </p:cNvSpPr>
          <p:nvPr/>
        </p:nvSpPr>
        <p:spPr bwMode="auto">
          <a:xfrm>
            <a:off x="5286375" y="2857500"/>
            <a:ext cx="285750" cy="214313"/>
          </a:xfrm>
          <a:prstGeom prst="rect">
            <a:avLst/>
          </a:prstGeom>
          <a:solidFill>
            <a:srgbClr val="D9EE96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ru-RU" sz="800" b="1" dirty="0" smtClean="0">
                <a:latin typeface="Franklin Gothic Book" pitchFamily="34" charset="0"/>
              </a:rPr>
              <a:t>3,0</a:t>
            </a:r>
            <a:endParaRPr lang="ru-RU" sz="800" b="1" dirty="0">
              <a:latin typeface="Franklin Gothic Book" pitchFamily="34" charset="0"/>
            </a:endParaRPr>
          </a:p>
        </p:txBody>
      </p:sp>
      <p:sp>
        <p:nvSpPr>
          <p:cNvPr id="12296" name="TextBox 1"/>
          <p:cNvSpPr txBox="1">
            <a:spLocks noChangeArrowheads="1"/>
          </p:cNvSpPr>
          <p:nvPr/>
        </p:nvSpPr>
        <p:spPr bwMode="auto">
          <a:xfrm>
            <a:off x="3214688" y="2928938"/>
            <a:ext cx="285750" cy="214312"/>
          </a:xfrm>
          <a:prstGeom prst="rect">
            <a:avLst/>
          </a:prstGeom>
          <a:solidFill>
            <a:srgbClr val="D9EE96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ru-RU" sz="800" b="1">
                <a:latin typeface="Franklin Gothic Book" pitchFamily="34" charset="0"/>
              </a:rPr>
              <a:t>3,0</a:t>
            </a:r>
          </a:p>
        </p:txBody>
      </p:sp>
      <p:sp>
        <p:nvSpPr>
          <p:cNvPr id="12297" name="TextBox 1"/>
          <p:cNvSpPr txBox="1">
            <a:spLocks noChangeArrowheads="1"/>
          </p:cNvSpPr>
          <p:nvPr/>
        </p:nvSpPr>
        <p:spPr bwMode="auto">
          <a:xfrm>
            <a:off x="1928813" y="2928938"/>
            <a:ext cx="285750" cy="214312"/>
          </a:xfrm>
          <a:prstGeom prst="rect">
            <a:avLst/>
          </a:prstGeom>
          <a:solidFill>
            <a:srgbClr val="D9EE96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ru-RU" sz="800" b="1">
                <a:latin typeface="Franklin Gothic Book" pitchFamily="34" charset="0"/>
              </a:rPr>
              <a:t>3</a:t>
            </a:r>
            <a:r>
              <a:rPr lang="en-US" sz="800" b="1">
                <a:latin typeface="Franklin Gothic Book" pitchFamily="34" charset="0"/>
              </a:rPr>
              <a:t>,0</a:t>
            </a:r>
            <a:endParaRPr lang="ru-RU" sz="800" b="1">
              <a:latin typeface="Franklin Gothic Book" pitchFamily="34" charset="0"/>
            </a:endParaRPr>
          </a:p>
        </p:txBody>
      </p:sp>
      <p:sp>
        <p:nvSpPr>
          <p:cNvPr id="12298" name="TextBox 1"/>
          <p:cNvSpPr txBox="1">
            <a:spLocks noChangeArrowheads="1"/>
          </p:cNvSpPr>
          <p:nvPr/>
        </p:nvSpPr>
        <p:spPr bwMode="auto">
          <a:xfrm>
            <a:off x="857250" y="2643188"/>
            <a:ext cx="285750" cy="214312"/>
          </a:xfrm>
          <a:prstGeom prst="rect">
            <a:avLst/>
          </a:prstGeom>
          <a:solidFill>
            <a:srgbClr val="D9EE96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sz="800" b="1">
                <a:latin typeface="Franklin Gothic Book" pitchFamily="34" charset="0"/>
              </a:rPr>
              <a:t>3,0</a:t>
            </a:r>
            <a:endParaRPr lang="ru-RU" sz="800" b="1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068" y="0"/>
            <a:ext cx="8143932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Структура расходов по программному принципу </a:t>
            </a:r>
            <a:r>
              <a:rPr lang="ru-RU" sz="2000" dirty="0" smtClean="0"/>
              <a:t>(Тыс.руб.)</a:t>
            </a:r>
            <a:endParaRPr lang="ru-RU" sz="2000" dirty="0"/>
          </a:p>
        </p:txBody>
      </p:sp>
      <p:graphicFrame>
        <p:nvGraphicFramePr>
          <p:cNvPr id="26717" name="Group 93"/>
          <p:cNvGraphicFramePr>
            <a:graphicFrameLocks noGrp="1"/>
          </p:cNvGraphicFramePr>
          <p:nvPr>
            <p:ph idx="1"/>
          </p:nvPr>
        </p:nvGraphicFramePr>
        <p:xfrm>
          <a:off x="142875" y="1222375"/>
          <a:ext cx="8848725" cy="5580321"/>
        </p:xfrm>
        <a:graphic>
          <a:graphicData uri="http://schemas.openxmlformats.org/drawingml/2006/table">
            <a:tbl>
              <a:tblPr/>
              <a:tblGrid>
                <a:gridCol w="500063"/>
                <a:gridCol w="5143500"/>
                <a:gridCol w="1143000"/>
                <a:gridCol w="1000125"/>
                <a:gridCol w="1062037"/>
              </a:tblGrid>
              <a:tr h="392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    Кикнурского района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2020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20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21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20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22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образования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37970,9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37519,2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37668,3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эффективности реализации молодежной политики и организация отдыха и оздоровления детей и молодежи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культуры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8178,1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7240,9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7269,4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и социальное обслуживание граждан Кикнурского района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2225,5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575,5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физической культуры и спорта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Содействие занятости населения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Кикнурского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района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безопасности жизнедеятельности населения Кикнурского района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1028,5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1028,5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1028,5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энергетической эффективности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транспортной системы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34563,1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26401,3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25499,1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Экология и природные ресурсы Кикнурского района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Поддержка и развитие малого и среднего предпринимательства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 имуществом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2218,2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2274,6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2330,4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</a:tbl>
          </a:graphicData>
        </a:graphic>
      </p:graphicFrame>
      <p:pic>
        <p:nvPicPr>
          <p:cNvPr id="30809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068" y="0"/>
            <a:ext cx="8143932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Структура расходов по программному принципу </a:t>
            </a:r>
            <a:r>
              <a:rPr lang="ru-RU" sz="2000" dirty="0" smtClean="0"/>
              <a:t>(Тыс.руб.)</a:t>
            </a:r>
            <a:endParaRPr lang="ru-RU" sz="2000" dirty="0"/>
          </a:p>
        </p:txBody>
      </p:sp>
      <p:graphicFrame>
        <p:nvGraphicFramePr>
          <p:cNvPr id="27722" name="Group 74"/>
          <p:cNvGraphicFramePr>
            <a:graphicFrameLocks noGrp="1"/>
          </p:cNvGraphicFramePr>
          <p:nvPr>
            <p:ph idx="1"/>
          </p:nvPr>
        </p:nvGraphicFramePr>
        <p:xfrm>
          <a:off x="142875" y="1222375"/>
          <a:ext cx="8929688" cy="4690621"/>
        </p:xfrm>
        <a:graphic>
          <a:graphicData uri="http://schemas.openxmlformats.org/drawingml/2006/table">
            <a:tbl>
              <a:tblPr/>
              <a:tblGrid>
                <a:gridCol w="500063"/>
                <a:gridCol w="5072062"/>
                <a:gridCol w="1143000"/>
                <a:gridCol w="1071563"/>
                <a:gridCol w="1143000"/>
              </a:tblGrid>
              <a:tr h="392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    Кикнурского района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2019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2020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2021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Информационное общество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-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-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-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архивного дела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муниципального управления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17695,6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17663,6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17685,4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 и регулирование межбюджетных отношений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24916,9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24577,3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26060,8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строительства и архитектуры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агропромышленного комплекса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8,4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8,4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Предупреждение возникновения, распространения и ликвидация заразных и незаразных заболеваний животных и птиц в том числе общих для человека и животных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муниципальных органов Кикнурского района (не программные расходы)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1774,8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1774,8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1774,8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131244,5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119562,4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120109,8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</a:tbl>
          </a:graphicData>
        </a:graphic>
      </p:graphicFrame>
      <p:pic>
        <p:nvPicPr>
          <p:cNvPr id="31815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подготовка 8"/>
          <p:cNvSpPr/>
          <p:nvPr/>
        </p:nvSpPr>
        <p:spPr>
          <a:xfrm>
            <a:off x="6357938" y="5429250"/>
            <a:ext cx="2143125" cy="714375"/>
          </a:xfrm>
          <a:prstGeom prst="flowChartPreparati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FFFFFF"/>
                </a:solidFill>
                <a:latin typeface="Arial" charset="0"/>
              </a:rPr>
              <a:t>25980</a:t>
            </a:r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3286125" y="5429250"/>
            <a:ext cx="2143125" cy="714375"/>
          </a:xfrm>
          <a:prstGeom prst="flowChartPreparati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FFFFFF"/>
                </a:solidFill>
                <a:latin typeface="Arial" charset="0"/>
              </a:rPr>
              <a:t>25715,3</a:t>
            </a:r>
          </a:p>
        </p:txBody>
      </p:sp>
      <p:sp>
        <p:nvSpPr>
          <p:cNvPr id="8" name="Блок-схема: подготовка 7"/>
          <p:cNvSpPr/>
          <p:nvPr/>
        </p:nvSpPr>
        <p:spPr>
          <a:xfrm>
            <a:off x="428625" y="5429250"/>
            <a:ext cx="2143125" cy="714375"/>
          </a:xfrm>
          <a:prstGeom prst="flowChartPreparati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FFFFFF"/>
                </a:solidFill>
                <a:latin typeface="Arial" charset="0"/>
              </a:rPr>
              <a:t>25510,4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267628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Расходы на национальную экономику </a:t>
            </a:r>
            <a:r>
              <a:rPr lang="ru-RU" sz="2000" dirty="0" smtClean="0"/>
              <a:t>(Тыс.руб.)</a:t>
            </a:r>
            <a:endParaRPr lang="ru-RU" sz="2000" dirty="0"/>
          </a:p>
        </p:txBody>
      </p:sp>
      <p:graphicFrame>
        <p:nvGraphicFramePr>
          <p:cNvPr id="12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9225" y="1154113"/>
          <a:ext cx="8701088" cy="3711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319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Box 5"/>
          <p:cNvSpPr txBox="1">
            <a:spLocks noChangeArrowheads="1"/>
          </p:cNvSpPr>
          <p:nvPr/>
        </p:nvSpPr>
        <p:spPr bwMode="auto">
          <a:xfrm>
            <a:off x="1928813" y="4643438"/>
            <a:ext cx="4662487" cy="369887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Franklin Gothic Book" pitchFamily="34" charset="0"/>
              </a:rPr>
              <a:t>Всего расходов на национальную экономику</a:t>
            </a:r>
          </a:p>
        </p:txBody>
      </p:sp>
      <p:sp>
        <p:nvSpPr>
          <p:cNvPr id="13321" name="TextBox 9"/>
          <p:cNvSpPr txBox="1">
            <a:spLocks noChangeArrowheads="1"/>
          </p:cNvSpPr>
          <p:nvPr/>
        </p:nvSpPr>
        <p:spPr bwMode="auto">
          <a:xfrm>
            <a:off x="1143000" y="6286500"/>
            <a:ext cx="7649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dirty="0" smtClean="0"/>
              <a:t>2020</a:t>
            </a:r>
            <a:r>
              <a:rPr lang="ru-RU" sz="1600" b="1" dirty="0" smtClean="0">
                <a:latin typeface="Franklin Gothic Book" pitchFamily="34" charset="0"/>
              </a:rPr>
              <a:t> </a:t>
            </a:r>
            <a:r>
              <a:rPr lang="ru-RU" sz="1600" b="1" dirty="0">
                <a:latin typeface="Franklin Gothic Book" pitchFamily="34" charset="0"/>
              </a:rPr>
              <a:t>г</a:t>
            </a:r>
          </a:p>
        </p:txBody>
      </p:sp>
      <p:sp>
        <p:nvSpPr>
          <p:cNvPr id="13322" name="TextBox 10"/>
          <p:cNvSpPr txBox="1">
            <a:spLocks noChangeArrowheads="1"/>
          </p:cNvSpPr>
          <p:nvPr/>
        </p:nvSpPr>
        <p:spPr bwMode="auto">
          <a:xfrm>
            <a:off x="4000500" y="6286500"/>
            <a:ext cx="7649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dirty="0" smtClean="0"/>
              <a:t>2021</a:t>
            </a:r>
            <a:r>
              <a:rPr lang="ru-RU" sz="1600" b="1" dirty="0" smtClean="0">
                <a:latin typeface="Franklin Gothic Book" pitchFamily="34" charset="0"/>
              </a:rPr>
              <a:t> </a:t>
            </a:r>
            <a:r>
              <a:rPr lang="ru-RU" sz="1600" b="1" dirty="0">
                <a:latin typeface="Franklin Gothic Book" pitchFamily="34" charset="0"/>
              </a:rPr>
              <a:t>г</a:t>
            </a:r>
          </a:p>
        </p:txBody>
      </p:sp>
      <p:sp>
        <p:nvSpPr>
          <p:cNvPr id="13323" name="TextBox 11"/>
          <p:cNvSpPr txBox="1">
            <a:spLocks noChangeArrowheads="1"/>
          </p:cNvSpPr>
          <p:nvPr/>
        </p:nvSpPr>
        <p:spPr bwMode="auto">
          <a:xfrm>
            <a:off x="7072313" y="6286500"/>
            <a:ext cx="7136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dirty="0" smtClean="0"/>
              <a:t>2022</a:t>
            </a:r>
            <a:r>
              <a:rPr lang="ru-RU" sz="1600" b="1" dirty="0" smtClean="0">
                <a:latin typeface="Franklin Gothic Book" pitchFamily="34" charset="0"/>
              </a:rPr>
              <a:t>г</a:t>
            </a:r>
            <a:endParaRPr lang="ru-RU" sz="1600" b="1" dirty="0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2"/>
            <a:ext cx="3714744" cy="5643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Составление проекта бюджета основывается на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6628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160962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40A4A6"/>
                </a:solidFill>
              </a:rPr>
              <a:t>Основных направлениях бюджетной и налоговой политики на 2020 год и плановый период 2021-2022 годов</a:t>
            </a:r>
          </a:p>
          <a:p>
            <a:pPr eaLnBrk="1" hangingPunct="1"/>
            <a:endParaRPr lang="ru-RU" sz="2000" b="1" smtClean="0">
              <a:solidFill>
                <a:srgbClr val="40A4A6"/>
              </a:solidFill>
            </a:endParaRPr>
          </a:p>
          <a:p>
            <a:pPr eaLnBrk="1" hangingPunct="1"/>
            <a:r>
              <a:rPr lang="ru-RU" sz="2000" b="1" smtClean="0">
                <a:solidFill>
                  <a:srgbClr val="40A4A6"/>
                </a:solidFill>
              </a:rPr>
              <a:t>Прогнозе социально-экономического развития Кикнурского района Кировской области</a:t>
            </a:r>
          </a:p>
          <a:p>
            <a:pPr eaLnBrk="1" hangingPunct="1"/>
            <a:endParaRPr lang="ru-RU" sz="2000" b="1" smtClean="0">
              <a:solidFill>
                <a:srgbClr val="40A4A6"/>
              </a:solidFill>
            </a:endParaRPr>
          </a:p>
          <a:p>
            <a:pPr eaLnBrk="1" hangingPunct="1"/>
            <a:r>
              <a:rPr lang="ru-RU" sz="2000" b="1" smtClean="0">
                <a:solidFill>
                  <a:srgbClr val="40A4A6"/>
                </a:solidFill>
              </a:rPr>
              <a:t>Бюджетном прогнозе (проекте бюджетного прогноза, проекте изменений бюджетного прогноза) Кикнурского района Кировской области</a:t>
            </a:r>
          </a:p>
          <a:p>
            <a:pPr eaLnBrk="1" hangingPunct="1"/>
            <a:endParaRPr lang="ru-RU" sz="2000" b="1" smtClean="0">
              <a:solidFill>
                <a:srgbClr val="40A4A6"/>
              </a:solidFill>
            </a:endParaRPr>
          </a:p>
          <a:p>
            <a:pPr eaLnBrk="1" hangingPunct="1"/>
            <a:r>
              <a:rPr lang="ru-RU" sz="2000" b="1" smtClean="0">
                <a:solidFill>
                  <a:srgbClr val="40A4A6"/>
                </a:solidFill>
              </a:rPr>
              <a:t>Муниципальных программах (проектах муниципальных программ, проектах  изменений муниципальных программ) Кикнурского района Кировской области</a:t>
            </a:r>
          </a:p>
          <a:p>
            <a:pPr eaLnBrk="1" hangingPunct="1"/>
            <a:endParaRPr lang="ru-RU" sz="2000" smtClean="0"/>
          </a:p>
        </p:txBody>
      </p:sp>
      <p:pic>
        <p:nvPicPr>
          <p:cNvPr id="26629" name="Рисунок 3" descr="kiknurskiy-mr-gerb-cvet_polnyy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5838836" cy="838200"/>
          </a:xfrm>
        </p:spPr>
        <p:txBody>
          <a:bodyPr/>
          <a:lstStyle/>
          <a:p>
            <a:pPr algn="ctr">
              <a:defRPr/>
            </a:pPr>
            <a:r>
              <a:rPr lang="ru-RU" sz="2800" dirty="0" smtClean="0"/>
              <a:t>Расходы на образование </a:t>
            </a:r>
            <a:r>
              <a:rPr lang="ru-RU" sz="1800" dirty="0" smtClean="0"/>
              <a:t>(тыс.руб.)</a:t>
            </a:r>
            <a:endParaRPr lang="ru-RU" sz="1800" dirty="0"/>
          </a:p>
        </p:txBody>
      </p:sp>
      <p:graphicFrame>
        <p:nvGraphicFramePr>
          <p:cNvPr id="7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143000"/>
          <a:ext cx="9144000" cy="557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342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5"/>
          <p:cNvGraphicFramePr>
            <a:graphicFrameLocks/>
          </p:cNvGraphicFramePr>
          <p:nvPr/>
        </p:nvGraphicFramePr>
        <p:xfrm>
          <a:off x="0" y="3071813"/>
          <a:ext cx="4572000" cy="185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Object 6"/>
          <p:cNvGraphicFramePr>
            <a:graphicFrameLocks/>
          </p:cNvGraphicFramePr>
          <p:nvPr/>
        </p:nvGraphicFramePr>
        <p:xfrm>
          <a:off x="11113" y="4849813"/>
          <a:ext cx="4438650" cy="176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0" y="1071546"/>
            <a:ext cx="5429288" cy="4786346"/>
          </a:xfrm>
          <a:prstGeom prst="roundRect">
            <a:avLst/>
          </a:prstGeom>
          <a:gradFill flip="none" rotWithShape="1">
            <a:gsLst>
              <a:gs pos="39000">
                <a:schemeClr val="accent6">
                  <a:lumMod val="60000"/>
                  <a:lumOff val="40000"/>
                  <a:alpha val="3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gradFill>
              <a:gsLst>
                <a:gs pos="0">
                  <a:schemeClr val="accent1">
                    <a:tint val="66000"/>
                    <a:satMod val="160000"/>
                    <a:alpha val="1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000892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Расходы на социальную политику</a:t>
            </a:r>
            <a:endParaRPr lang="ru-RU" sz="1800" dirty="0"/>
          </a:p>
        </p:txBody>
      </p:sp>
      <p:graphicFrame>
        <p:nvGraphicFramePr>
          <p:cNvPr id="8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48288" y="285728"/>
          <a:ext cx="3795712" cy="608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5367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Box 5"/>
          <p:cNvSpPr txBox="1">
            <a:spLocks noChangeArrowheads="1"/>
          </p:cNvSpPr>
          <p:nvPr/>
        </p:nvSpPr>
        <p:spPr bwMode="auto">
          <a:xfrm>
            <a:off x="285750" y="1143000"/>
            <a:ext cx="507978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 i="1" dirty="0">
              <a:solidFill>
                <a:srgbClr val="C00000"/>
              </a:solidFill>
              <a:latin typeface="Franklin Gothic Book" pitchFamily="34" charset="0"/>
            </a:endParaRPr>
          </a:p>
          <a:p>
            <a:r>
              <a:rPr lang="ru-RU" b="1" i="1" dirty="0">
                <a:solidFill>
                  <a:srgbClr val="C00000"/>
                </a:solidFill>
                <a:latin typeface="Franklin Gothic Book" pitchFamily="34" charset="0"/>
              </a:rPr>
              <a:t>Расходы на социальную политику складываются</a:t>
            </a:r>
            <a:r>
              <a:rPr lang="en-US" b="1" i="1" dirty="0">
                <a:solidFill>
                  <a:srgbClr val="C00000"/>
                </a:solidFill>
                <a:latin typeface="Franklin Gothic Book" pitchFamily="34" charset="0"/>
              </a:rPr>
              <a:t>:</a:t>
            </a:r>
          </a:p>
          <a:p>
            <a:endParaRPr lang="en-US" b="1" i="1" dirty="0">
              <a:solidFill>
                <a:srgbClr val="C00000"/>
              </a:solidFill>
              <a:latin typeface="Franklin Gothic Book" pitchFamily="34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Franklin Gothic Book" pitchFamily="34" charset="0"/>
              </a:rPr>
              <a:t>*</a:t>
            </a:r>
            <a:r>
              <a:rPr lang="en-US" b="1" dirty="0">
                <a:solidFill>
                  <a:srgbClr val="C00000"/>
                </a:solidFill>
                <a:latin typeface="Franklin Gothic Book" pitchFamily="34" charset="0"/>
              </a:rPr>
              <a:t> </a:t>
            </a:r>
            <a:r>
              <a:rPr lang="ru-RU" b="1" dirty="0">
                <a:latin typeface="Franklin Gothic Book" pitchFamily="34" charset="0"/>
              </a:rPr>
              <a:t>пенсионное обеспечение </a:t>
            </a:r>
            <a:r>
              <a:rPr lang="ru-RU" dirty="0">
                <a:latin typeface="Franklin Gothic Book" pitchFamily="34" charset="0"/>
              </a:rPr>
              <a:t>(выплата пенсии за </a:t>
            </a:r>
          </a:p>
          <a:p>
            <a:r>
              <a:rPr lang="ru-RU" dirty="0">
                <a:latin typeface="Franklin Gothic Book" pitchFamily="34" charset="0"/>
              </a:rPr>
              <a:t>выслугу лет муниципальным служащим)</a:t>
            </a:r>
            <a:endParaRPr lang="en-US" dirty="0">
              <a:latin typeface="Franklin Gothic Book" pitchFamily="34" charset="0"/>
            </a:endParaRPr>
          </a:p>
          <a:p>
            <a:endParaRPr lang="ru-RU" dirty="0">
              <a:latin typeface="Franklin Gothic Book" pitchFamily="34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Franklin Gothic Book" pitchFamily="34" charset="0"/>
              </a:rPr>
              <a:t>*</a:t>
            </a:r>
            <a:r>
              <a:rPr lang="en-US" b="1" dirty="0">
                <a:solidFill>
                  <a:srgbClr val="C00000"/>
                </a:solidFill>
                <a:latin typeface="Franklin Gothic Book" pitchFamily="34" charset="0"/>
              </a:rPr>
              <a:t> </a:t>
            </a:r>
            <a:r>
              <a:rPr lang="ru-RU" b="1" dirty="0">
                <a:latin typeface="Franklin Gothic Book" pitchFamily="34" charset="0"/>
              </a:rPr>
              <a:t>социальное обеспечение населения </a:t>
            </a:r>
            <a:r>
              <a:rPr lang="ru-RU" dirty="0">
                <a:latin typeface="Franklin Gothic Book" pitchFamily="34" charset="0"/>
              </a:rPr>
              <a:t>(меры </a:t>
            </a:r>
          </a:p>
          <a:p>
            <a:r>
              <a:rPr lang="ru-RU" dirty="0" err="1">
                <a:latin typeface="Franklin Gothic Book" pitchFamily="34" charset="0"/>
              </a:rPr>
              <a:t>соцподдержки</a:t>
            </a:r>
            <a:r>
              <a:rPr lang="ru-RU" dirty="0">
                <a:latin typeface="Franklin Gothic Book" pitchFamily="34" charset="0"/>
              </a:rPr>
              <a:t> гражданам, выплаты за счет</a:t>
            </a:r>
          </a:p>
          <a:p>
            <a:r>
              <a:rPr lang="ru-RU" dirty="0">
                <a:latin typeface="Franklin Gothic Book" pitchFamily="34" charset="0"/>
              </a:rPr>
              <a:t>субвенции отдельным категориям специалистов)</a:t>
            </a:r>
            <a:endParaRPr lang="en-US" dirty="0">
              <a:latin typeface="Franklin Gothic Book" pitchFamily="34" charset="0"/>
            </a:endParaRPr>
          </a:p>
          <a:p>
            <a:endParaRPr lang="ru-RU" dirty="0">
              <a:latin typeface="Franklin Gothic Book" pitchFamily="34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Franklin Gothic Book" pitchFamily="34" charset="0"/>
              </a:rPr>
              <a:t>*</a:t>
            </a:r>
            <a:r>
              <a:rPr lang="en-US" b="1" dirty="0">
                <a:solidFill>
                  <a:srgbClr val="C00000"/>
                </a:solidFill>
                <a:latin typeface="Franklin Gothic Book" pitchFamily="34" charset="0"/>
              </a:rPr>
              <a:t> </a:t>
            </a:r>
            <a:r>
              <a:rPr lang="ru-RU" b="1" dirty="0">
                <a:latin typeface="Franklin Gothic Book" pitchFamily="34" charset="0"/>
              </a:rPr>
              <a:t>охрана семьи и детства </a:t>
            </a:r>
            <a:r>
              <a:rPr lang="ru-RU" dirty="0">
                <a:latin typeface="Franklin Gothic Book" pitchFamily="34" charset="0"/>
              </a:rPr>
              <a:t>(меры социальной </a:t>
            </a:r>
          </a:p>
          <a:p>
            <a:r>
              <a:rPr lang="ru-RU" dirty="0">
                <a:latin typeface="Franklin Gothic Book" pitchFamily="34" charset="0"/>
              </a:rPr>
              <a:t>поддержки семей с детьми за счет субвенции)</a:t>
            </a:r>
            <a:endParaRPr lang="en-US" dirty="0">
              <a:latin typeface="Franklin Gothic Book" pitchFamily="34" charset="0"/>
            </a:endParaRPr>
          </a:p>
          <a:p>
            <a:endParaRPr lang="ru-RU" dirty="0">
              <a:latin typeface="Franklin Gothic Book" pitchFamily="34" charset="0"/>
            </a:endParaRPr>
          </a:p>
          <a:p>
            <a:pPr lvl="1"/>
            <a:endParaRPr lang="ru-RU" dirty="0">
              <a:latin typeface="Franklin Gothic Book" pitchFamily="34" charset="0"/>
            </a:endParaRPr>
          </a:p>
        </p:txBody>
      </p:sp>
      <p:sp>
        <p:nvSpPr>
          <p:cNvPr id="15369" name="TextBox 7"/>
          <p:cNvSpPr txBox="1">
            <a:spLocks noChangeArrowheads="1"/>
          </p:cNvSpPr>
          <p:nvPr/>
        </p:nvSpPr>
        <p:spPr bwMode="auto">
          <a:xfrm>
            <a:off x="857250" y="6357938"/>
            <a:ext cx="7381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i="1">
                <a:latin typeface="Franklin Gothic Book" pitchFamily="34" charset="0"/>
              </a:rPr>
              <a:t>Расходы будут осуществляться в рамках 2-х муниципальных программ Кикнурского района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715304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Расходы на предоставление межбюджетных трансфертов</a:t>
            </a:r>
            <a:endParaRPr lang="ru-RU" sz="2800" dirty="0"/>
          </a:p>
        </p:txBody>
      </p:sp>
      <p:graphicFrame>
        <p:nvGraphicFramePr>
          <p:cNvPr id="9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7950" y="1268413"/>
          <a:ext cx="2808288" cy="196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6390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ct 3"/>
          <p:cNvGraphicFramePr>
            <a:graphicFrameLocks/>
          </p:cNvGraphicFramePr>
          <p:nvPr/>
        </p:nvGraphicFramePr>
        <p:xfrm>
          <a:off x="2843213" y="1268413"/>
          <a:ext cx="3146425" cy="186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Object 4"/>
          <p:cNvGraphicFramePr>
            <a:graphicFrameLocks/>
          </p:cNvGraphicFramePr>
          <p:nvPr/>
        </p:nvGraphicFramePr>
        <p:xfrm>
          <a:off x="5997575" y="1268413"/>
          <a:ext cx="3146425" cy="186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75" y="3500438"/>
          <a:ext cx="8715375" cy="2095500"/>
        </p:xfrm>
        <a:graphic>
          <a:graphicData uri="http://schemas.openxmlformats.org/drawingml/2006/table">
            <a:tbl>
              <a:tblPr/>
              <a:tblGrid>
                <a:gridCol w="5214938"/>
                <a:gridCol w="1214437"/>
                <a:gridCol w="1143000"/>
                <a:gridCol w="11430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2020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 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2021 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2022 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Дотация на выравнивание бюджетной обеспеченности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C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13400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C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C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CD60"/>
                    </a:soli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Прочие межбюджетные трансферты общего характера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4511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4877,3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4896,4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17911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16877,3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16896,4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42852"/>
            <a:ext cx="802104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3. Меры социальной поддержки</a:t>
            </a:r>
          </a:p>
        </p:txBody>
      </p:sp>
      <p:pic>
        <p:nvPicPr>
          <p:cNvPr id="6" name="Рисунок 5" descr="Школа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142984"/>
            <a:ext cx="8858280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Какие меры социальной поддержки </a:t>
            </a:r>
            <a:br>
              <a:rPr lang="ru-RU" sz="2400" dirty="0" smtClean="0"/>
            </a:br>
            <a:r>
              <a:rPr lang="ru-RU" sz="2400" dirty="0" smtClean="0"/>
              <a:t>оказываются из районного бюджета?</a:t>
            </a:r>
            <a:endParaRPr lang="ru-RU" sz="2400" dirty="0"/>
          </a:p>
        </p:txBody>
      </p:sp>
      <p:graphicFrame>
        <p:nvGraphicFramePr>
          <p:cNvPr id="33821" name="Group 29"/>
          <p:cNvGraphicFramePr>
            <a:graphicFrameLocks noGrp="1"/>
          </p:cNvGraphicFramePr>
          <p:nvPr>
            <p:ph idx="1"/>
          </p:nvPr>
        </p:nvGraphicFramePr>
        <p:xfrm>
          <a:off x="285750" y="1500188"/>
          <a:ext cx="8686800" cy="5120640"/>
        </p:xfrm>
        <a:graphic>
          <a:graphicData uri="http://schemas.openxmlformats.org/drawingml/2006/table">
            <a:tbl>
              <a:tblPr/>
              <a:tblGrid>
                <a:gridCol w="5410200"/>
                <a:gridCol w="1643063"/>
                <a:gridCol w="1633537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Наименование меры социальной поддержки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Число получателей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Расходы на 2020г (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тыс.руб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ranklin Gothic Book" pitchFamily="34" charset="0"/>
                        </a:rPr>
                        <a:t>Гражданам</a:t>
                      </a:r>
                      <a:r>
                        <a:rPr kumimoji="0" lang="en-US" sz="16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ranklin Gothic Book" pitchFamily="34" charset="0"/>
                        </a:rPr>
                        <a:t>:</a:t>
                      </a:r>
                      <a:endParaRPr kumimoji="0" lang="ru-RU" sz="1600" b="1" i="1" u="sng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Родителям компенсация части затрат по присмотру и уходу за детьми в образовательных организациях, реализующих основную образовательную программу дошкольного образования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384,1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Ежемесячные денежные выплаты на детей сирот и детей, оставшихся без попечения родителей, находящихся под опекой (попечительством), в приемной семье, и выплаты ежемесячного вознаграждения, причитающегося приемным родителям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Обеспечение детей сирот и детей, оставшихся без попечения родителей, жилым помещением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627,1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Иные мероприятия в области социальной политики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3817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Какие меры социальной поддержки </a:t>
            </a:r>
            <a:br>
              <a:rPr lang="ru-RU" sz="2400" dirty="0" smtClean="0"/>
            </a:br>
            <a:r>
              <a:rPr lang="ru-RU" sz="2400" dirty="0" smtClean="0"/>
              <a:t>оказываются из районного бюджета?</a:t>
            </a:r>
            <a:endParaRPr lang="ru-RU" sz="2400" dirty="0"/>
          </a:p>
        </p:txBody>
      </p:sp>
      <p:graphicFrame>
        <p:nvGraphicFramePr>
          <p:cNvPr id="34844" name="Group 28"/>
          <p:cNvGraphicFramePr>
            <a:graphicFrameLocks noGrp="1"/>
          </p:cNvGraphicFramePr>
          <p:nvPr>
            <p:ph idx="1"/>
          </p:nvPr>
        </p:nvGraphicFramePr>
        <p:xfrm>
          <a:off x="214313" y="1214438"/>
          <a:ext cx="8686800" cy="5455920"/>
        </p:xfrm>
        <a:graphic>
          <a:graphicData uri="http://schemas.openxmlformats.org/drawingml/2006/table">
            <a:tbl>
              <a:tblPr/>
              <a:tblGrid>
                <a:gridCol w="5857875"/>
                <a:gridCol w="1428750"/>
                <a:gridCol w="1400175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Наименование меры социальной поддержки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Число получателей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Расходы на 2020 г (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тыс.руб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ranklin Gothic Book" pitchFamily="34" charset="0"/>
                        </a:rPr>
                        <a:t>Специалистам организаций</a:t>
                      </a:r>
                      <a:r>
                        <a:rPr kumimoji="0" lang="en-US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Franklin Gothic Book" pitchFamily="34" charset="0"/>
                        </a:rPr>
                        <a:t>:</a:t>
                      </a:r>
                      <a:endParaRPr kumimoji="0" lang="ru-RU" sz="1600" b="1" i="1" u="sng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Franklin Gothic Book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Руководителям, педагогическим работникам муниципальных образовательных организаций, работающих и проживающих в сельских населенных пунктах предоставление бесплатной жилой площади с отоплением и электроснабжением путем компенсации 100% расходов в виде ежемесячной денежной выплаты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1425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Частичная компенсация расходов на оплату жилого помещения и коммунальных услуг в виде ежемесячной денежной выплаты отдельным категориям специалистов, работающих в муниципальных организациях и проживающих в сельских населенных пунктах (специалисты культуры)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</a:rPr>
                        <a:t>Пенсии за выслугу лет муниципальным служащим, установленные Законом Кировской области от 01.12.2000 №229-ЗО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1939,5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23227"/>
                          </a:solidFill>
                          <a:effectLst/>
                          <a:latin typeface="Franklin Gothic Book" pitchFamily="34" charset="0"/>
                        </a:rPr>
                        <a:t>Всего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23227"/>
                          </a:solidFill>
                          <a:effectLst/>
                          <a:latin typeface="Franklin Gothic Book" pitchFamily="34" charset="0"/>
                        </a:rPr>
                        <a:t>: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523227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523227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23227"/>
                          </a:solidFill>
                          <a:effectLst/>
                          <a:latin typeface="Arial" charset="0"/>
                        </a:rPr>
                        <a:t>7637,7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4838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142852"/>
            <a:ext cx="593348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4</a:t>
            </a:r>
            <a:r>
              <a:rPr lang="ru-RU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. Муниципальный долг</a:t>
            </a:r>
          </a:p>
        </p:txBody>
      </p:sp>
      <p:pic>
        <p:nvPicPr>
          <p:cNvPr id="7" name="Рисунок 6" descr="243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000108"/>
            <a:ext cx="857256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верх 11"/>
          <p:cNvSpPr/>
          <p:nvPr/>
        </p:nvSpPr>
        <p:spPr>
          <a:xfrm>
            <a:off x="6858000" y="2143125"/>
            <a:ext cx="1143000" cy="1143000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>
            <a:off x="3786188" y="2000250"/>
            <a:ext cx="1143000" cy="1143000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928688" y="2000250"/>
            <a:ext cx="1143000" cy="1143000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shade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6215074" y="3286124"/>
            <a:ext cx="2500330" cy="1357322"/>
          </a:xfrm>
          <a:prstGeom prst="irregularSeal1">
            <a:avLst/>
          </a:prstGeom>
          <a:gradFill>
            <a:gsLst>
              <a:gs pos="0">
                <a:schemeClr val="accent6">
                  <a:lumMod val="75000"/>
                  <a:alpha val="8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accent1">
                <a:shade val="50000"/>
                <a:alpha val="3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/>
              <a:t>2022 </a:t>
            </a:r>
            <a:r>
              <a:rPr lang="ru-RU" b="1" i="1" dirty="0"/>
              <a:t>г</a:t>
            </a:r>
          </a:p>
        </p:txBody>
      </p:sp>
      <p:sp>
        <p:nvSpPr>
          <p:cNvPr id="6" name="Пятно 1 5"/>
          <p:cNvSpPr/>
          <p:nvPr/>
        </p:nvSpPr>
        <p:spPr>
          <a:xfrm>
            <a:off x="3143240" y="3214686"/>
            <a:ext cx="2500330" cy="1357322"/>
          </a:xfrm>
          <a:prstGeom prst="irregularSeal1">
            <a:avLst/>
          </a:prstGeom>
          <a:gradFill>
            <a:gsLst>
              <a:gs pos="0">
                <a:schemeClr val="accent6">
                  <a:lumMod val="75000"/>
                  <a:alpha val="8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accent1">
                <a:shade val="50000"/>
                <a:alpha val="3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/>
              <a:t>2021 </a:t>
            </a:r>
            <a:r>
              <a:rPr lang="ru-RU" b="1" i="1" dirty="0"/>
              <a:t>г</a:t>
            </a:r>
          </a:p>
        </p:txBody>
      </p:sp>
      <p:sp>
        <p:nvSpPr>
          <p:cNvPr id="5" name="Пятно 1 4"/>
          <p:cNvSpPr/>
          <p:nvPr/>
        </p:nvSpPr>
        <p:spPr>
          <a:xfrm>
            <a:off x="214282" y="3214686"/>
            <a:ext cx="2500330" cy="1357322"/>
          </a:xfrm>
          <a:prstGeom prst="irregularSeal1">
            <a:avLst/>
          </a:prstGeom>
          <a:gradFill>
            <a:gsLst>
              <a:gs pos="0">
                <a:schemeClr val="accent6">
                  <a:lumMod val="75000"/>
                  <a:alpha val="8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accent1">
                <a:shade val="50000"/>
                <a:alpha val="3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/>
              <a:t>2020 </a:t>
            </a:r>
            <a:r>
              <a:rPr lang="ru-RU" b="1" i="1" dirty="0"/>
              <a:t>г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910538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Муниципальный долг </a:t>
            </a:r>
            <a:r>
              <a:rPr lang="ru-RU" sz="2800" dirty="0" err="1" smtClean="0"/>
              <a:t>Кикнурского</a:t>
            </a:r>
            <a:r>
              <a:rPr lang="ru-RU" sz="2800" dirty="0" smtClean="0"/>
              <a:t> района</a:t>
            </a:r>
            <a:endParaRPr lang="ru-RU" sz="2800" dirty="0"/>
          </a:p>
        </p:txBody>
      </p:sp>
      <p:pic>
        <p:nvPicPr>
          <p:cNvPr id="36882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3" name="TextBox 7"/>
          <p:cNvSpPr txBox="1">
            <a:spLocks noChangeArrowheads="1"/>
          </p:cNvSpPr>
          <p:nvPr/>
        </p:nvSpPr>
        <p:spPr bwMode="auto">
          <a:xfrm>
            <a:off x="1214438" y="2714625"/>
            <a:ext cx="6362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Franklin Gothic Book" pitchFamily="34" charset="0"/>
              </a:rPr>
              <a:t>Верхний предел муниципального долга</a:t>
            </a:r>
            <a:r>
              <a:rPr lang="ru-RU" b="1" i="1">
                <a:latin typeface="Franklin Gothic Book" pitchFamily="34" charset="0"/>
              </a:rPr>
              <a:t> (тыс.руб.)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357298"/>
            <a:ext cx="148951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3000,0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1357298"/>
            <a:ext cx="148951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5658,2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15140" y="1428736"/>
            <a:ext cx="14694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8391,6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4"/>
          <p:cNvSpPr txBox="1">
            <a:spLocks noChangeArrowheads="1"/>
          </p:cNvSpPr>
          <p:nvPr/>
        </p:nvSpPr>
        <p:spPr bwMode="auto">
          <a:xfrm>
            <a:off x="0" y="4857750"/>
            <a:ext cx="3678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>
                <a:latin typeface="Franklin Gothic Book" pitchFamily="34" charset="0"/>
              </a:rPr>
              <a:t>«Бюджет для граждан» подготовлен финансовым управлением </a:t>
            </a:r>
          </a:p>
          <a:p>
            <a:r>
              <a:rPr lang="ru-RU" sz="1000">
                <a:latin typeface="Franklin Gothic Book" pitchFamily="34" charset="0"/>
              </a:rPr>
              <a:t>администрации Кикнурского муниципального района</a:t>
            </a:r>
          </a:p>
        </p:txBody>
      </p:sp>
      <p:sp>
        <p:nvSpPr>
          <p:cNvPr id="37891" name="TextBox 5"/>
          <p:cNvSpPr txBox="1">
            <a:spLocks noChangeArrowheads="1"/>
          </p:cNvSpPr>
          <p:nvPr/>
        </p:nvSpPr>
        <p:spPr bwMode="auto">
          <a:xfrm>
            <a:off x="0" y="5286375"/>
            <a:ext cx="5981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>
                <a:latin typeface="Franklin Gothic Book" pitchFamily="34" charset="0"/>
              </a:rPr>
              <a:t>Адрес местонахождения</a:t>
            </a:r>
            <a:r>
              <a:rPr lang="en-US" sz="1000">
                <a:latin typeface="Franklin Gothic Book" pitchFamily="34" charset="0"/>
              </a:rPr>
              <a:t>: </a:t>
            </a:r>
            <a:r>
              <a:rPr lang="ru-RU" sz="1000">
                <a:latin typeface="Franklin Gothic Book" pitchFamily="34" charset="0"/>
              </a:rPr>
              <a:t>612300 Кировская область, Кикнурский район, пгт.Кикнур, ул.Советская, д.36</a:t>
            </a:r>
          </a:p>
          <a:p>
            <a:r>
              <a:rPr lang="ru-RU" sz="1000">
                <a:latin typeface="Franklin Gothic Book" pitchFamily="34" charset="0"/>
              </a:rPr>
              <a:t>Телефон</a:t>
            </a:r>
            <a:r>
              <a:rPr lang="en-US" sz="1000">
                <a:latin typeface="Franklin Gothic Book" pitchFamily="34" charset="0"/>
              </a:rPr>
              <a:t>: </a:t>
            </a:r>
            <a:r>
              <a:rPr lang="ru-RU" sz="1000">
                <a:latin typeface="Franklin Gothic Book" pitchFamily="34" charset="0"/>
              </a:rPr>
              <a:t>(83341) 5-13-47, 5-23-03</a:t>
            </a:r>
          </a:p>
          <a:p>
            <a:r>
              <a:rPr lang="ru-RU" sz="1000">
                <a:latin typeface="Franklin Gothic Book" pitchFamily="34" charset="0"/>
              </a:rPr>
              <a:t>Адрес электронной почты</a:t>
            </a:r>
            <a:r>
              <a:rPr lang="en-US" sz="1000">
                <a:latin typeface="Franklin Gothic Book" pitchFamily="34" charset="0"/>
              </a:rPr>
              <a:t>:</a:t>
            </a:r>
            <a:r>
              <a:rPr lang="ru-RU" sz="1000">
                <a:latin typeface="Franklin Gothic Book" pitchFamily="34" charset="0"/>
              </a:rPr>
              <a:t> </a:t>
            </a:r>
            <a:r>
              <a:rPr lang="en-US" sz="1000">
                <a:latin typeface="Franklin Gothic Book" pitchFamily="34" charset="0"/>
                <a:hlinkClick r:id="rId2"/>
              </a:rPr>
              <a:t>fo10@depfin.kirov.ru</a:t>
            </a:r>
            <a:endParaRPr lang="en-US" sz="1000">
              <a:latin typeface="Franklin Gothic Book" pitchFamily="34" charset="0"/>
            </a:endParaRPr>
          </a:p>
          <a:p>
            <a:r>
              <a:rPr lang="ru-RU" sz="1000">
                <a:latin typeface="Franklin Gothic Book" pitchFamily="34" charset="0"/>
              </a:rPr>
              <a:t>График работы</a:t>
            </a:r>
            <a:r>
              <a:rPr lang="en-US" sz="1000">
                <a:latin typeface="Franklin Gothic Book" pitchFamily="34" charset="0"/>
              </a:rPr>
              <a:t>:</a:t>
            </a:r>
            <a:r>
              <a:rPr lang="ru-RU" sz="1000">
                <a:latin typeface="Franklin Gothic Book" pitchFamily="34" charset="0"/>
              </a:rPr>
              <a:t> Пн.-Пт., 8.00-17.00 </a:t>
            </a:r>
          </a:p>
        </p:txBody>
      </p:sp>
      <p:sp>
        <p:nvSpPr>
          <p:cNvPr id="37892" name="TextBox 6"/>
          <p:cNvSpPr txBox="1">
            <a:spLocks noChangeArrowheads="1"/>
          </p:cNvSpPr>
          <p:nvPr/>
        </p:nvSpPr>
        <p:spPr bwMode="auto">
          <a:xfrm>
            <a:off x="0" y="6000750"/>
            <a:ext cx="4643438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latin typeface="Franklin Gothic Book" pitchFamily="34" charset="0"/>
              </a:rPr>
              <a:t>Интернет-сайт  ОМС   муниципального образования</a:t>
            </a:r>
          </a:p>
          <a:p>
            <a:r>
              <a:rPr lang="ru-RU" sz="1000">
                <a:latin typeface="Franklin Gothic Book" pitchFamily="34" charset="0"/>
              </a:rPr>
              <a:t>Кикнурский  муниципальный район Кировской области</a:t>
            </a:r>
          </a:p>
          <a:p>
            <a:r>
              <a:rPr lang="ru-RU" sz="1000">
                <a:latin typeface="Franklin Gothic Book" pitchFamily="34" charset="0"/>
              </a:rPr>
              <a:t>раздел «Местный бюджет и бюджетный процесс в муниципальном образовании»</a:t>
            </a:r>
          </a:p>
          <a:p>
            <a:r>
              <a:rPr lang="en-US" sz="1000">
                <a:solidFill>
                  <a:srgbClr val="0070C0"/>
                </a:solidFill>
                <a:latin typeface="Franklin Gothic Book" pitchFamily="34" charset="0"/>
              </a:rPr>
              <a:t>http</a:t>
            </a:r>
            <a:r>
              <a:rPr lang="ru-RU" sz="1000">
                <a:solidFill>
                  <a:srgbClr val="0070C0"/>
                </a:solidFill>
                <a:latin typeface="Franklin Gothic Book" pitchFamily="34" charset="0"/>
              </a:rPr>
              <a:t>://кикнурский-район.рф/</a:t>
            </a:r>
            <a:r>
              <a:rPr lang="en-US" sz="1000">
                <a:solidFill>
                  <a:srgbClr val="0070C0"/>
                </a:solidFill>
                <a:latin typeface="Franklin Gothic Book" pitchFamily="34" charset="0"/>
              </a:rPr>
              <a:t>byudzhet</a:t>
            </a:r>
            <a:r>
              <a:rPr lang="ru-RU" sz="1000">
                <a:solidFill>
                  <a:srgbClr val="0070C0"/>
                </a:solidFill>
                <a:latin typeface="Franklin Gothic Book" pitchFamily="34" charset="0"/>
              </a:rPr>
              <a:t>-</a:t>
            </a:r>
            <a:r>
              <a:rPr lang="en-US" sz="1000">
                <a:solidFill>
                  <a:srgbClr val="0070C0"/>
                </a:solidFill>
                <a:latin typeface="Franklin Gothic Book" pitchFamily="34" charset="0"/>
              </a:rPr>
              <a:t>rayona</a:t>
            </a:r>
            <a:r>
              <a:rPr lang="ru-RU" sz="1000">
                <a:solidFill>
                  <a:srgbClr val="0070C0"/>
                </a:solidFill>
                <a:latin typeface="Franklin Gothic Book" pitchFamily="34" charset="0"/>
              </a:rPr>
              <a:t>.</a:t>
            </a:r>
            <a:r>
              <a:rPr lang="en-US" sz="1000">
                <a:solidFill>
                  <a:srgbClr val="0070C0"/>
                </a:solidFill>
                <a:latin typeface="Franklin Gothic Book" pitchFamily="34" charset="0"/>
              </a:rPr>
              <a:t>html</a:t>
            </a:r>
            <a:endParaRPr lang="ru-RU" sz="1000">
              <a:solidFill>
                <a:srgbClr val="0070C0"/>
              </a:solidFill>
              <a:latin typeface="Franklin Gothic Book" pitchFamily="34" charset="0"/>
            </a:endParaRPr>
          </a:p>
          <a:p>
            <a:endParaRPr lang="ru-RU">
              <a:latin typeface="Franklin Gothic Boo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714356"/>
            <a:ext cx="9144000" cy="33547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СПАСИБО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 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 ВНИМАНИЕ !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Показатели социально-экономического развития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75" y="1285875"/>
          <a:ext cx="8839201" cy="5425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96681"/>
                <a:gridCol w="944987"/>
                <a:gridCol w="944987"/>
                <a:gridCol w="944987"/>
                <a:gridCol w="944987"/>
                <a:gridCol w="8625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Наименование показателя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2018 г</a:t>
                      </a:r>
                    </a:p>
                    <a:p>
                      <a:r>
                        <a:rPr lang="ru-RU" b="1" dirty="0" smtClean="0"/>
                        <a:t>(отчет)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2019 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2020 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2021 г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2022 г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Среднегодовая численность населения </a:t>
                      </a:r>
                    </a:p>
                    <a:p>
                      <a:r>
                        <a:rPr lang="ru-RU" sz="1400" b="1" dirty="0" smtClean="0"/>
                        <a:t>( чел)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7641</a:t>
                      </a:r>
                    </a:p>
                    <a:p>
                      <a:pPr algn="ctr"/>
                      <a:endParaRPr lang="ru-RU" sz="1400" b="1" dirty="0" smtClean="0"/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7385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7169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6972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6787</a:t>
                      </a:r>
                      <a:endParaRPr lang="ru-RU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Фонд оплаты труда </a:t>
                      </a:r>
                    </a:p>
                    <a:p>
                      <a:r>
                        <a:rPr lang="ru-RU" sz="1400" b="1" dirty="0" smtClean="0"/>
                        <a:t>(тыс. руб.)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365911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382502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403941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420295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444479</a:t>
                      </a:r>
                      <a:endParaRPr lang="ru-RU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Прибыль прибыльных предприятий </a:t>
                      </a:r>
                    </a:p>
                    <a:p>
                      <a:r>
                        <a:rPr lang="ru-RU" sz="1400" b="1" dirty="0" smtClean="0"/>
                        <a:t>(тыс. руб.)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24687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24502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24548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24566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24587</a:t>
                      </a:r>
                      <a:endParaRPr lang="ru-RU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Остаточная балансовая стоимость основных фондов </a:t>
                      </a:r>
                    </a:p>
                    <a:p>
                      <a:r>
                        <a:rPr lang="ru-RU" sz="1400" b="1" dirty="0" smtClean="0"/>
                        <a:t>(тыс. руб.)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473340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420520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417785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415950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412980</a:t>
                      </a:r>
                      <a:endParaRPr lang="ru-RU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Индекс физического объема платных услуг населению (% к предыдущему году в сопоставимых ценах)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99,7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99,9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100,2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100,0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100,2</a:t>
                      </a:r>
                      <a:endParaRPr lang="ru-RU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Индекс потребительских цен за период с начала года (% к предыдущему году)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102,7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104,8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103,6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103,7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103,8</a:t>
                      </a:r>
                      <a:endParaRPr lang="ru-RU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Индекс-дефлятор объема платных</a:t>
                      </a:r>
                      <a:r>
                        <a:rPr lang="ru-RU" sz="1400" b="1" baseline="0" dirty="0" smtClean="0"/>
                        <a:t> услуг  </a:t>
                      </a:r>
                    </a:p>
                    <a:p>
                      <a:r>
                        <a:rPr lang="ru-RU" sz="1400" b="1" dirty="0" smtClean="0"/>
                        <a:t>(% к предыдущему году)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101,2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105,2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104,8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104,9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105,0</a:t>
                      </a:r>
                      <a:endParaRPr lang="ru-RU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Среднемесячная номинальная начисленная заработная плата на одного работника (рублей)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13552,3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smtClean="0"/>
                        <a:t>14554,9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15384,7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16336,1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17447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7723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Основные характеристики бюджета района (тыс.руб.)</a:t>
            </a:r>
            <a:endParaRPr lang="ru-RU" sz="3200" dirty="0"/>
          </a:p>
        </p:txBody>
      </p:sp>
      <p:graphicFrame>
        <p:nvGraphicFramePr>
          <p:cNvPr id="6" name="Содержимое 4"/>
          <p:cNvGraphicFramePr>
            <a:graphicFrameLocks noGrp="1"/>
          </p:cNvGraphicFramePr>
          <p:nvPr>
            <p:ph idx="1"/>
          </p:nvPr>
        </p:nvGraphicFramePr>
        <p:xfrm>
          <a:off x="812800" y="1401763"/>
          <a:ext cx="7570788" cy="327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2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357188" y="5357813"/>
            <a:ext cx="711200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Franklin Gothic Book" pitchFamily="34" charset="0"/>
              </a:rPr>
              <a:t>Бюджет</a:t>
            </a:r>
            <a:r>
              <a:rPr lang="ru-RU">
                <a:latin typeface="Franklin Gothic Book" pitchFamily="34" charset="0"/>
              </a:rPr>
              <a:t> – план доходов и расходов государства, </a:t>
            </a:r>
          </a:p>
          <a:p>
            <a:r>
              <a:rPr lang="ru-RU">
                <a:latin typeface="Franklin Gothic Book" pitchFamily="34" charset="0"/>
              </a:rPr>
              <a:t>субъекта Российской Федерации, муниципального образования,</a:t>
            </a:r>
          </a:p>
          <a:p>
            <a:r>
              <a:rPr lang="ru-RU">
                <a:latin typeface="Franklin Gothic Book" pitchFamily="34" charset="0"/>
              </a:rPr>
              <a:t>необходимый для обеспечения выполнения ими своих обязательств.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анорама-Кикну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071546"/>
            <a:ext cx="8870919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428860" y="0"/>
            <a:ext cx="35444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</a:rPr>
              <a:t>1. ДОХОДЫ</a:t>
            </a: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5214942" y="1071546"/>
            <a:ext cx="3786214" cy="5143536"/>
          </a:xfrm>
          <a:prstGeom prst="verticalScroll">
            <a:avLst/>
          </a:prstGeom>
          <a:gradFill flip="none" rotWithShape="1">
            <a:gsLst>
              <a:gs pos="8800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«</a:t>
            </a:r>
            <a:endParaRPr lang="en-US" sz="5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…</a:t>
            </a:r>
            <a:r>
              <a:rPr lang="ru-RU" sz="1400" b="1" i="1" dirty="0"/>
              <a:t>Перед нами сегодня стоят две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/>
              <a:t>основные задачи. Это оптимизация бюджетных расходов – процесс необходимый, но однократный. И вторая задача – формирование доходных статей бюджета, то, что позволит нам осуществлять стратегию роста, поиск и поддержка этих точек роста</a:t>
            </a:r>
            <a:r>
              <a:rPr lang="ru-RU" sz="1400" b="1" dirty="0"/>
              <a:t>…»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/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И.В.Васильев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на заседании правления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Вятской ТПП</a:t>
            </a:r>
            <a:endParaRPr lang="en-US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Доходы районного бюджета (тыс. руб.)</a:t>
            </a:r>
            <a:endParaRPr lang="ru-RU" sz="3200" dirty="0"/>
          </a:p>
        </p:txBody>
      </p:sp>
      <p:pic>
        <p:nvPicPr>
          <p:cNvPr id="3080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нутый угол 6"/>
          <p:cNvSpPr/>
          <p:nvPr/>
        </p:nvSpPr>
        <p:spPr>
          <a:xfrm>
            <a:off x="142844" y="1500174"/>
            <a:ext cx="1571636" cy="2428892"/>
          </a:xfrm>
          <a:prstGeom prst="foldedCorner">
            <a:avLst/>
          </a:prstGeom>
          <a:gradFill flip="none" rotWithShape="1">
            <a:gsLst>
              <a:gs pos="62000">
                <a:schemeClr val="accent1">
                  <a:tint val="66000"/>
                  <a:satMod val="160000"/>
                  <a:alpha val="72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Налоговые доходы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7F6F91"/>
                </a:solidFill>
              </a:rPr>
              <a:t>Сумма налоговых доходов и удельный вес налоговых доходов в объеме налоговых и неналоговых доходов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142844" y="4071942"/>
            <a:ext cx="1571636" cy="2643206"/>
          </a:xfrm>
          <a:prstGeom prst="foldedCorner">
            <a:avLst/>
          </a:prstGeom>
          <a:gradFill flip="none" rotWithShape="1">
            <a:gsLst>
              <a:gs pos="62000">
                <a:schemeClr val="accent1">
                  <a:tint val="66000"/>
                  <a:satMod val="160000"/>
                  <a:alpha val="72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Неналоговые доходы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7F6F91"/>
                </a:solidFill>
              </a:rPr>
              <a:t>Сумма неналоговых доходов и удельный вес неналоговых доходов в объеме налоговых и неналоговых доходов</a:t>
            </a:r>
          </a:p>
        </p:txBody>
      </p:sp>
      <p:graphicFrame>
        <p:nvGraphicFramePr>
          <p:cNvPr id="11" name="Диаграмма 8"/>
          <p:cNvGraphicFramePr>
            <a:graphicFrameLocks/>
          </p:cNvGraphicFramePr>
          <p:nvPr/>
        </p:nvGraphicFramePr>
        <p:xfrm>
          <a:off x="2016125" y="1735138"/>
          <a:ext cx="23241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9"/>
          <p:cNvGraphicFramePr>
            <a:graphicFrameLocks/>
          </p:cNvGraphicFramePr>
          <p:nvPr/>
        </p:nvGraphicFramePr>
        <p:xfrm>
          <a:off x="4302125" y="1735138"/>
          <a:ext cx="23241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1"/>
          <p:cNvGraphicFramePr>
            <a:graphicFrameLocks/>
          </p:cNvGraphicFramePr>
          <p:nvPr/>
        </p:nvGraphicFramePr>
        <p:xfrm>
          <a:off x="6588125" y="1735138"/>
          <a:ext cx="23241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Диаграмма 12"/>
          <p:cNvGraphicFramePr>
            <a:graphicFrameLocks/>
          </p:cNvGraphicFramePr>
          <p:nvPr/>
        </p:nvGraphicFramePr>
        <p:xfrm>
          <a:off x="2659063" y="4235450"/>
          <a:ext cx="23241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Диаграмма 13"/>
          <p:cNvGraphicFramePr>
            <a:graphicFrameLocks/>
          </p:cNvGraphicFramePr>
          <p:nvPr/>
        </p:nvGraphicFramePr>
        <p:xfrm>
          <a:off x="5802313" y="4235450"/>
          <a:ext cx="23241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Объем и структура налоговых доходов (</a:t>
            </a:r>
            <a:r>
              <a:rPr lang="ru-RU" sz="2200" dirty="0" smtClean="0"/>
              <a:t>тыс.руб.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pic>
        <p:nvPicPr>
          <p:cNvPr id="4102" name="Рисунок 3" descr="kiknurskiy-mr-gerb-cvet_polny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5" y="1143000"/>
          <a:ext cx="8858310" cy="37084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952770"/>
                <a:gridCol w="2952770"/>
                <a:gridCol w="29527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2020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r>
                        <a:rPr lang="en-US" dirty="0" smtClean="0"/>
                        <a:t>2</a:t>
                      </a:r>
                      <a:r>
                        <a:rPr lang="ru-RU" dirty="0" smtClean="0"/>
                        <a:t>1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Диаграмма 5"/>
          <p:cNvGraphicFramePr>
            <a:graphicFrameLocks/>
          </p:cNvGraphicFramePr>
          <p:nvPr/>
        </p:nvGraphicFramePr>
        <p:xfrm>
          <a:off x="142875" y="1643063"/>
          <a:ext cx="2928938" cy="5072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6"/>
          <p:cNvGraphicFramePr>
            <a:graphicFrameLocks/>
          </p:cNvGraphicFramePr>
          <p:nvPr/>
        </p:nvGraphicFramePr>
        <p:xfrm>
          <a:off x="3143250" y="1643063"/>
          <a:ext cx="2928938" cy="5072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7"/>
          <p:cNvGraphicFramePr>
            <a:graphicFrameLocks/>
          </p:cNvGraphicFramePr>
          <p:nvPr/>
        </p:nvGraphicFramePr>
        <p:xfrm>
          <a:off x="6072188" y="1643063"/>
          <a:ext cx="2928937" cy="5072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50099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Налог на доходы физических лиц (</a:t>
            </a:r>
            <a:r>
              <a:rPr lang="ru-RU" sz="2800" dirty="0" err="1" smtClean="0"/>
              <a:t>ндфл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graphicFrame>
        <p:nvGraphicFramePr>
          <p:cNvPr id="9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1138" y="1147763"/>
          <a:ext cx="4089400" cy="267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124" name="Рисунок 3" descr="kiknurskiy-mr-gerb-cvet_polnyy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4429124" y="1071546"/>
            <a:ext cx="4286280" cy="2286016"/>
          </a:xfrm>
          <a:prstGeom prst="flowChartAlternateProcess">
            <a:avLst/>
          </a:prstGeom>
          <a:gradFill flip="none" rotWithShape="1">
            <a:gsLst>
              <a:gs pos="100000">
                <a:schemeClr val="accent1">
                  <a:tint val="66000"/>
                  <a:satMod val="160000"/>
                  <a:alpha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НДФЛ</a:t>
            </a:r>
            <a:r>
              <a:rPr lang="ru-RU" dirty="0">
                <a:solidFill>
                  <a:schemeClr val="tx1"/>
                </a:solidFill>
              </a:rPr>
              <a:t> – основной вид прямых налогов. Исчисляется в процентах от совокупного дохода физических лиц за вычетом документально подтвержденных расходов, в соответствии с действующим законодательством.</a:t>
            </a:r>
          </a:p>
        </p:txBody>
      </p:sp>
      <p:sp>
        <p:nvSpPr>
          <p:cNvPr id="5128" name="TextBox 6"/>
          <p:cNvSpPr txBox="1">
            <a:spLocks noChangeArrowheads="1"/>
          </p:cNvSpPr>
          <p:nvPr/>
        </p:nvSpPr>
        <p:spPr bwMode="auto">
          <a:xfrm>
            <a:off x="0" y="3357563"/>
            <a:ext cx="7829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latin typeface="Franklin Gothic Book" pitchFamily="34" charset="0"/>
              </a:rPr>
              <a:t>Доля поступлений налога в общем объеме налоговых и неналоговых доходов районного бюджета </a:t>
            </a:r>
          </a:p>
          <a:p>
            <a:pPr algn="ctr"/>
            <a:r>
              <a:rPr lang="ru-RU" sz="1400" b="1" dirty="0">
                <a:latin typeface="Franklin Gothic Book" pitchFamily="34" charset="0"/>
              </a:rPr>
              <a:t>в </a:t>
            </a:r>
            <a:r>
              <a:rPr lang="ru-RU" sz="1400" b="1" dirty="0" smtClean="0">
                <a:latin typeface="Franklin Gothic Book" pitchFamily="34" charset="0"/>
              </a:rPr>
              <a:t>2020, </a:t>
            </a:r>
            <a:r>
              <a:rPr lang="ru-RU" sz="1400" b="1" dirty="0">
                <a:latin typeface="Franklin Gothic Book" pitchFamily="34" charset="0"/>
              </a:rPr>
              <a:t>20</a:t>
            </a:r>
            <a:r>
              <a:rPr lang="en-US" sz="1400" b="1" dirty="0" smtClean="0">
                <a:latin typeface="Franklin Gothic Book" pitchFamily="34" charset="0"/>
              </a:rPr>
              <a:t>2</a:t>
            </a:r>
            <a:r>
              <a:rPr lang="ru-RU" sz="1400" b="1" dirty="0" smtClean="0">
                <a:latin typeface="Franklin Gothic Book" pitchFamily="34" charset="0"/>
              </a:rPr>
              <a:t>1 </a:t>
            </a:r>
            <a:r>
              <a:rPr lang="ru-RU" sz="1400" b="1" dirty="0">
                <a:latin typeface="Franklin Gothic Book" pitchFamily="34" charset="0"/>
              </a:rPr>
              <a:t>и 20</a:t>
            </a:r>
            <a:r>
              <a:rPr lang="en-US" sz="1400" b="1" dirty="0" smtClean="0">
                <a:latin typeface="Franklin Gothic Book" pitchFamily="34" charset="0"/>
              </a:rPr>
              <a:t>21</a:t>
            </a:r>
            <a:r>
              <a:rPr lang="ru-RU" sz="1400" b="1" dirty="0" smtClean="0">
                <a:latin typeface="Franklin Gothic Book" pitchFamily="34" charset="0"/>
              </a:rPr>
              <a:t> </a:t>
            </a:r>
            <a:r>
              <a:rPr lang="ru-RU" sz="1400" b="1" dirty="0">
                <a:latin typeface="Franklin Gothic Book" pitchFamily="34" charset="0"/>
              </a:rPr>
              <a:t>годах составляет </a:t>
            </a:r>
            <a:r>
              <a:rPr lang="ru-RU" sz="1400" b="1" dirty="0" smtClean="0">
                <a:latin typeface="Franklin Gothic Book" pitchFamily="34" charset="0"/>
              </a:rPr>
              <a:t>27,7%, 27,6% 27,3% </a:t>
            </a:r>
            <a:r>
              <a:rPr lang="ru-RU" sz="1400" b="1" dirty="0">
                <a:latin typeface="Franklin Gothic Book" pitchFamily="34" charset="0"/>
              </a:rPr>
              <a:t>соответственно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313" y="4071938"/>
          <a:ext cx="8786874" cy="2348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5214974"/>
              </a:tblGrid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Доходы, облагаемые НДФЛ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Доходы, не облагаемые НДФЛ</a:t>
                      </a:r>
                    </a:p>
                  </a:txBody>
                  <a:tcPr/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* </a:t>
                      </a:r>
                      <a:r>
                        <a:rPr lang="ru-RU" sz="1200" dirty="0" smtClean="0"/>
                        <a:t>вознаграждение за выполнение трудовых или иных обязанностей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r>
                        <a:rPr lang="ru-RU" sz="1200" b="1" dirty="0" smtClean="0"/>
                        <a:t>* </a:t>
                      </a:r>
                      <a:r>
                        <a:rPr lang="ru-RU" sz="1200" dirty="0" smtClean="0"/>
                        <a:t>от</a:t>
                      </a:r>
                      <a:r>
                        <a:rPr lang="ru-RU" sz="1200" baseline="0" dirty="0" smtClean="0"/>
                        <a:t> продажи имущества, находившегося в собственности менее 3 лет</a:t>
                      </a:r>
                      <a:r>
                        <a:rPr lang="en-US" sz="1200" baseline="0" dirty="0" smtClean="0"/>
                        <a:t>;</a:t>
                      </a:r>
                      <a:endParaRPr lang="ru-RU" sz="1200" baseline="0" dirty="0" smtClean="0"/>
                    </a:p>
                    <a:p>
                      <a:r>
                        <a:rPr lang="ru-RU" sz="1200" b="1" baseline="0" dirty="0" smtClean="0"/>
                        <a:t>* </a:t>
                      </a:r>
                      <a:r>
                        <a:rPr lang="ru-RU" sz="1200" baseline="0" dirty="0" smtClean="0"/>
                        <a:t>от сдачи имущества в аренду</a:t>
                      </a:r>
                      <a:r>
                        <a:rPr lang="en-US" sz="1200" baseline="0" dirty="0" smtClean="0"/>
                        <a:t>;</a:t>
                      </a:r>
                      <a:endParaRPr lang="ru-RU" sz="1200" baseline="0" dirty="0" smtClean="0"/>
                    </a:p>
                    <a:p>
                      <a:r>
                        <a:rPr lang="ru-RU" sz="1200" b="1" baseline="0" dirty="0" smtClean="0"/>
                        <a:t>* </a:t>
                      </a:r>
                      <a:r>
                        <a:rPr lang="ru-RU" sz="1200" baseline="0" dirty="0" smtClean="0"/>
                        <a:t>доходы от источников за пределами Российской Федерации</a:t>
                      </a:r>
                      <a:r>
                        <a:rPr lang="en-US" sz="1200" baseline="0" dirty="0" smtClean="0"/>
                        <a:t>;</a:t>
                      </a:r>
                    </a:p>
                    <a:p>
                      <a:r>
                        <a:rPr lang="ru-RU" sz="1200" b="1" baseline="0" dirty="0" smtClean="0"/>
                        <a:t>* </a:t>
                      </a:r>
                      <a:r>
                        <a:rPr lang="ru-RU" sz="1200" baseline="0" dirty="0" smtClean="0"/>
                        <a:t>доходы в виде разного рода выигрышей</a:t>
                      </a:r>
                      <a:r>
                        <a:rPr lang="en-US" sz="1200" baseline="0" dirty="0" smtClean="0"/>
                        <a:t>;</a:t>
                      </a:r>
                    </a:p>
                    <a:p>
                      <a:r>
                        <a:rPr lang="ru-RU" sz="1200" b="1" baseline="0" dirty="0" smtClean="0"/>
                        <a:t>* </a:t>
                      </a:r>
                      <a:r>
                        <a:rPr lang="ru-RU" sz="1200" baseline="0" dirty="0" smtClean="0"/>
                        <a:t>иные доходы.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None/>
                      </a:pPr>
                      <a:r>
                        <a:rPr lang="ru-RU" sz="1200" b="1" dirty="0" smtClean="0"/>
                        <a:t>* </a:t>
                      </a:r>
                      <a:r>
                        <a:rPr lang="ru-RU" sz="1200" dirty="0" smtClean="0"/>
                        <a:t>доходы от продажи имущества, находившегося в собственности более 3 лет</a:t>
                      </a:r>
                      <a:r>
                        <a:rPr lang="en-US" sz="1200" dirty="0" smtClean="0"/>
                        <a:t>;</a:t>
                      </a:r>
                      <a:endParaRPr lang="ru-RU" sz="1200" dirty="0" smtClean="0"/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ru-RU" sz="1200" b="1" dirty="0" smtClean="0"/>
                        <a:t>* </a:t>
                      </a:r>
                      <a:r>
                        <a:rPr lang="ru-RU" sz="1200" dirty="0" smtClean="0"/>
                        <a:t>доходы, полученные в порядке наследования</a:t>
                      </a:r>
                      <a:r>
                        <a:rPr lang="en-US" sz="1200" dirty="0" smtClean="0"/>
                        <a:t>;</a:t>
                      </a:r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ru-RU" sz="1200" b="1" dirty="0" smtClean="0"/>
                        <a:t>* </a:t>
                      </a:r>
                      <a:r>
                        <a:rPr lang="ru-RU" sz="1200" dirty="0" smtClean="0"/>
                        <a:t>доходы,</a:t>
                      </a:r>
                      <a:r>
                        <a:rPr lang="ru-RU" sz="1200" baseline="0" dirty="0" smtClean="0"/>
                        <a:t> полученные по договору дарения от члена семьи и (или) близкого родственника в соответствии с Семейным кодексом Российской Федерации (от супруга, родителей и детей, в том числе усыновителей и усыновленных, дедушки, бабушки и внуков, полнородных и </a:t>
                      </a:r>
                      <a:r>
                        <a:rPr lang="ru-RU" sz="1200" baseline="0" dirty="0" err="1" smtClean="0"/>
                        <a:t>неполнородных</a:t>
                      </a:r>
                      <a:r>
                        <a:rPr lang="ru-RU" sz="1200" baseline="0" dirty="0" smtClean="0"/>
                        <a:t> (имеющих отца или мать) братьев и сестер)</a:t>
                      </a:r>
                      <a:r>
                        <a:rPr lang="en-US" sz="1200" baseline="0" dirty="0" smtClean="0"/>
                        <a:t>;</a:t>
                      </a:r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ru-RU" sz="1200" b="1" baseline="0" dirty="0" smtClean="0"/>
                        <a:t>* </a:t>
                      </a:r>
                      <a:r>
                        <a:rPr lang="ru-RU" sz="1200" baseline="0" dirty="0" smtClean="0"/>
                        <a:t>иные доходы.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6929486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Налоги на совокупный доход</a:t>
            </a:r>
            <a:endParaRPr lang="ru-RU" sz="3200" dirty="0"/>
          </a:p>
        </p:txBody>
      </p:sp>
      <p:graphicFrame>
        <p:nvGraphicFramePr>
          <p:cNvPr id="9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625" y="4286250"/>
          <a:ext cx="8572500" cy="243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149" name="Рисунок 3" descr="kiknurskiy-mr-gerb-cvet_polny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5715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ертикальный свиток 5"/>
          <p:cNvSpPr/>
          <p:nvPr/>
        </p:nvSpPr>
        <p:spPr>
          <a:xfrm>
            <a:off x="0" y="1142984"/>
            <a:ext cx="4643470" cy="3143272"/>
          </a:xfrm>
          <a:prstGeom prst="verticalScroll">
            <a:avLst/>
          </a:prstGeom>
          <a:gradFill flip="none" rotWithShape="1">
            <a:gsLst>
              <a:gs pos="6000">
                <a:schemeClr val="accent3">
                  <a:lumMod val="40000"/>
                  <a:lumOff val="60000"/>
                  <a:alpha val="1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В районный бюджет от субъектов малого и среднего бизнеса поступают платежи по налогу, взимаемому в связи с применением упрощенной системы налогообложения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;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единый налог на вмененный доход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;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налог, взимаемый в связи с применением патентной системы налогообложения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;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единый с/</a:t>
            </a:r>
            <a:r>
              <a:rPr lang="ru-RU" sz="1600" b="1" dirty="0" err="1">
                <a:solidFill>
                  <a:schemeClr val="accent2">
                    <a:lumMod val="50000"/>
                  </a:schemeClr>
                </a:solidFill>
              </a:rPr>
              <a:t>х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 налог.</a:t>
            </a:r>
            <a:endParaRPr lang="en-US" sz="16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153" name="TextBox 6"/>
          <p:cNvSpPr txBox="1">
            <a:spLocks noChangeArrowheads="1"/>
          </p:cNvSpPr>
          <p:nvPr/>
        </p:nvSpPr>
        <p:spPr bwMode="auto">
          <a:xfrm>
            <a:off x="4786313" y="1214438"/>
            <a:ext cx="434587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i="1" dirty="0">
                <a:latin typeface="Franklin Gothic Book" pitchFamily="34" charset="0"/>
              </a:rPr>
              <a:t>Доля поступлений налогов на совокупный доход </a:t>
            </a:r>
          </a:p>
          <a:p>
            <a:r>
              <a:rPr lang="ru-RU" sz="1400" b="1" i="1" dirty="0">
                <a:latin typeface="Franklin Gothic Book" pitchFamily="34" charset="0"/>
              </a:rPr>
              <a:t>в общем объеме налоговых и неналоговых </a:t>
            </a:r>
          </a:p>
          <a:p>
            <a:r>
              <a:rPr lang="ru-RU" sz="1400" b="1" i="1" dirty="0">
                <a:latin typeface="Franklin Gothic Book" pitchFamily="34" charset="0"/>
              </a:rPr>
              <a:t>доходов районного бюджета в </a:t>
            </a:r>
            <a:r>
              <a:rPr lang="ru-RU" sz="1400" b="1" i="1" dirty="0" smtClean="0">
                <a:latin typeface="Franklin Gothic Book" pitchFamily="34" charset="0"/>
              </a:rPr>
              <a:t>2020, 2021 </a:t>
            </a:r>
            <a:r>
              <a:rPr lang="ru-RU" sz="1400" b="1" i="1" dirty="0">
                <a:latin typeface="Franklin Gothic Book" pitchFamily="34" charset="0"/>
              </a:rPr>
              <a:t>и20</a:t>
            </a:r>
            <a:r>
              <a:rPr lang="en-US" sz="1400" b="1" i="1" dirty="0" smtClean="0">
                <a:latin typeface="Franklin Gothic Book" pitchFamily="34" charset="0"/>
              </a:rPr>
              <a:t>2</a:t>
            </a:r>
            <a:r>
              <a:rPr lang="ru-RU" sz="1400" b="1" i="1" dirty="0" smtClean="0">
                <a:latin typeface="Franklin Gothic Book" pitchFamily="34" charset="0"/>
              </a:rPr>
              <a:t>2 </a:t>
            </a:r>
            <a:r>
              <a:rPr lang="ru-RU" sz="1400" b="1" i="1" dirty="0" err="1">
                <a:latin typeface="Franklin Gothic Book" pitchFamily="34" charset="0"/>
              </a:rPr>
              <a:t>гг</a:t>
            </a:r>
            <a:endParaRPr lang="ru-RU" sz="1400" b="1" i="1" dirty="0">
              <a:latin typeface="Franklin Gothic Book" pitchFamily="34" charset="0"/>
            </a:endParaRPr>
          </a:p>
        </p:txBody>
      </p:sp>
      <p:graphicFrame>
        <p:nvGraphicFramePr>
          <p:cNvPr id="8" name="Диаграмма 8"/>
          <p:cNvGraphicFramePr>
            <a:graphicFrameLocks/>
          </p:cNvGraphicFramePr>
          <p:nvPr/>
        </p:nvGraphicFramePr>
        <p:xfrm>
          <a:off x="4857750" y="1928813"/>
          <a:ext cx="3762375" cy="217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2455</TotalTime>
  <Words>1926</Words>
  <Application>Microsoft Office PowerPoint</Application>
  <PresentationFormat>Экран (4:3)</PresentationFormat>
  <Paragraphs>540</Paragraphs>
  <Slides>28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Бюджет</vt:lpstr>
      <vt:lpstr>Составление проекта бюджета основывается на: </vt:lpstr>
      <vt:lpstr>Показатели социально-экономического развития</vt:lpstr>
      <vt:lpstr>Основные характеристики бюджета района (тыс.руб.)</vt:lpstr>
      <vt:lpstr>Слайд 5</vt:lpstr>
      <vt:lpstr>Доходы районного бюджета (тыс. руб.)</vt:lpstr>
      <vt:lpstr>Объем и структура налоговых доходов (тыс.руб.)</vt:lpstr>
      <vt:lpstr>Налог на доходы физических лиц (ндфл)</vt:lpstr>
      <vt:lpstr>Налоги на совокупный доход</vt:lpstr>
      <vt:lpstr>Акцизы по подакцизным товарам (продукции)</vt:lpstr>
      <vt:lpstr>Налог на имущество организаций</vt:lpstr>
      <vt:lpstr>Государственная пошлина</vt:lpstr>
      <vt:lpstr>Объем и структура неналоговых доходов</vt:lpstr>
      <vt:lpstr>Объем и структура безвозмездных поступлений</vt:lpstr>
      <vt:lpstr>Слайд 15</vt:lpstr>
      <vt:lpstr>Расходы районного бюджета по разделам бюджетной классификации расходов бюджета (Тыс.руб.)</vt:lpstr>
      <vt:lpstr>Структура расходов по программному принципу (Тыс.руб.)</vt:lpstr>
      <vt:lpstr>Структура расходов по программному принципу (Тыс.руб.)</vt:lpstr>
      <vt:lpstr>Расходы на национальную экономику (Тыс.руб.)</vt:lpstr>
      <vt:lpstr>Расходы на образование (тыс.руб.)</vt:lpstr>
      <vt:lpstr>Расходы на социальную политику</vt:lpstr>
      <vt:lpstr>Расходы на предоставление межбюджетных трансфертов</vt:lpstr>
      <vt:lpstr>Слайд 23</vt:lpstr>
      <vt:lpstr>Какие меры социальной поддержки  оказываются из районного бюджета?</vt:lpstr>
      <vt:lpstr>Какие меры социальной поддержки  оказываются из районного бюджета?</vt:lpstr>
      <vt:lpstr>Слайд 26</vt:lpstr>
      <vt:lpstr>Муниципальный долг Кикнурского района</vt:lpstr>
      <vt:lpstr>Слайд 28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</dc:title>
  <dc:creator>Diman</dc:creator>
  <cp:lastModifiedBy>Admin</cp:lastModifiedBy>
  <cp:revision>404</cp:revision>
  <dcterms:created xsi:type="dcterms:W3CDTF">2016-11-29T11:01:22Z</dcterms:created>
  <dcterms:modified xsi:type="dcterms:W3CDTF">2019-12-10T06:07:28Z</dcterms:modified>
</cp:coreProperties>
</file>