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drawings/drawing4.xml" ContentType="application/vnd.openxmlformats-officedocument.drawingml.chartshapes+xml"/>
  <Override PartName="/ppt/charts/style2.xml" ContentType="application/vnd.ms-office.chart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rawings/drawing2.xml" ContentType="application/vnd.openxmlformats-officedocument.drawingml.chartshape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charts/colors2.xml" ContentType="application/vnd.ms-office.chartcolorstyl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7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rawings/drawing3.xml" ContentType="application/vnd.openxmlformats-officedocument.drawingml.chartshapes+xml"/>
  <Override PartName="/ppt/charts/style1.xml" ContentType="application/vnd.ms-office.chart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charts/chart8.xml" ContentType="application/vnd.openxmlformats-officedocument.drawingml.chart+xml"/>
  <Default Extension="wdp" ContentType="image/vnd.ms-photo"/>
  <Override PartName="/ppt/charts/colors1.xml" ContentType="application/vnd.ms-office.chartcolorstyle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4.xml" ContentType="application/vnd.openxmlformats-officedocument.drawingml.char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313" r:id="rId3"/>
    <p:sldId id="310" r:id="rId4"/>
    <p:sldId id="311" r:id="rId5"/>
    <p:sldId id="314" r:id="rId6"/>
    <p:sldId id="259" r:id="rId7"/>
    <p:sldId id="260" r:id="rId8"/>
    <p:sldId id="261" r:id="rId9"/>
    <p:sldId id="262" r:id="rId10"/>
    <p:sldId id="263" r:id="rId11"/>
    <p:sldId id="264" r:id="rId12"/>
    <p:sldId id="272" r:id="rId13"/>
    <p:sldId id="312" r:id="rId14"/>
    <p:sldId id="273" r:id="rId15"/>
    <p:sldId id="309" r:id="rId16"/>
    <p:sldId id="275" r:id="rId17"/>
    <p:sldId id="315" r:id="rId18"/>
    <p:sldId id="276" r:id="rId19"/>
    <p:sldId id="280" r:id="rId20"/>
    <p:sldId id="281" r:id="rId21"/>
    <p:sldId id="282" r:id="rId22"/>
    <p:sldId id="283" r:id="rId23"/>
    <p:sldId id="284" r:id="rId24"/>
    <p:sldId id="285" r:id="rId25"/>
    <p:sldId id="286" r:id="rId26"/>
    <p:sldId id="287" r:id="rId27"/>
    <p:sldId id="289" r:id="rId28"/>
    <p:sldId id="290" r:id="rId29"/>
    <p:sldId id="291" r:id="rId30"/>
    <p:sldId id="316" r:id="rId31"/>
    <p:sldId id="317" r:id="rId32"/>
    <p:sldId id="292" r:id="rId33"/>
    <p:sldId id="293" r:id="rId34"/>
    <p:sldId id="294" r:id="rId35"/>
    <p:sldId id="318" r:id="rId36"/>
    <p:sldId id="319" r:id="rId37"/>
    <p:sldId id="320" r:id="rId38"/>
    <p:sldId id="321" r:id="rId39"/>
    <p:sldId id="322" r:id="rId40"/>
    <p:sldId id="323" r:id="rId41"/>
    <p:sldId id="324" r:id="rId42"/>
    <p:sldId id="325" r:id="rId43"/>
    <p:sldId id="326" r:id="rId44"/>
    <p:sldId id="327" r:id="rId45"/>
    <p:sldId id="328" r:id="rId46"/>
    <p:sldId id="329" r:id="rId47"/>
    <p:sldId id="330" r:id="rId48"/>
    <p:sldId id="331" r:id="rId49"/>
    <p:sldId id="332" r:id="rId50"/>
    <p:sldId id="333" r:id="rId51"/>
    <p:sldId id="334" r:id="rId52"/>
    <p:sldId id="335" r:id="rId53"/>
    <p:sldId id="336" r:id="rId54"/>
    <p:sldId id="265" r:id="rId5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BFF3"/>
    <a:srgbClr val="0066FF"/>
    <a:srgbClr val="C43CB4"/>
    <a:srgbClr val="9FDFB4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9631B5-78F2-41C9-869B-9F39066F8104}" styleName="Средний стиль 3 - 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0518" autoAdjust="0"/>
    <p:restoredTop sz="86391" autoAdjust="0"/>
  </p:normalViewPr>
  <p:slideViewPr>
    <p:cSldViewPr>
      <p:cViewPr varScale="1">
        <p:scale>
          <a:sx n="118" d="100"/>
          <a:sy n="118" d="100"/>
        </p:scale>
        <p:origin x="-168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70" y="597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2.xlsx"/><Relationship Id="rId4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_____Microsoft_Office_Excel7.xlsx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_____Microsoft_Office_Excel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 dirty="0" smtClean="0"/>
          </a:p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 smtClean="0"/>
              <a:t>Тыс</a:t>
            </a:r>
            <a:r>
              <a:rPr lang="ru-RU" dirty="0" smtClean="0"/>
              <a:t>. рублей</a:t>
            </a:r>
          </a:p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 dirty="0"/>
          </a:p>
        </c:rich>
      </c:tx>
      <c:layout/>
      <c:spPr>
        <a:noFill/>
        <a:ln>
          <a:noFill/>
        </a:ln>
        <a:effectLst/>
      </c:spPr>
    </c:title>
    <c:view3D>
      <c:depthPercent val="100"/>
      <c:rAngAx val="1"/>
    </c:view3D>
    <c:floor>
      <c:spPr>
        <a:noFill/>
        <a:ln>
          <a:noFill/>
        </a:ln>
        <a:effectLst/>
        <a:sp3d/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/>
      <c:bar3DChart>
        <c:barDir val="col"/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Безвозмездные поступления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chemeClr val="accent1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>
                <a:bevelT/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00F5-4912-850E-FB127353FF62}"/>
              </c:ext>
            </c:extLst>
          </c:dPt>
          <c:dPt>
            <c:idx val="1"/>
            <c:spPr>
              <a:solidFill>
                <a:schemeClr val="accent1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>
                <a:bevelT/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6-00F5-4912-850E-FB127353FF62}"/>
              </c:ext>
            </c:extLst>
          </c:dPt>
          <c:dPt>
            <c:idx val="2"/>
            <c:spPr>
              <a:solidFill>
                <a:schemeClr val="accent1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>
                <a:bevelT/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8-00F5-4912-850E-FB127353FF62}"/>
              </c:ext>
            </c:extLst>
          </c:dPt>
          <c:dLbls>
            <c:dLbl>
              <c:idx val="0"/>
              <c:layout>
                <c:manualLayout>
                  <c:x val="6.17283950617284E-3"/>
                  <c:y val="-3.7545018146131981E-2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00F5-4912-850E-FB127353FF62}"/>
                </c:ext>
              </c:extLst>
            </c:dLbl>
            <c:dLbl>
              <c:idx val="1"/>
              <c:layout>
                <c:manualLayout>
                  <c:x val="6.17283950617284E-3"/>
                  <c:y val="-3.6554194595662302E-2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6-00F5-4912-850E-FB127353FF62}"/>
                </c:ext>
              </c:extLst>
            </c:dLbl>
            <c:dLbl>
              <c:idx val="2"/>
              <c:layout>
                <c:manualLayout>
                  <c:x val="7.7160493827159986E-3"/>
                  <c:y val="-4.1701192151489354E-2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8-00F5-4912-850E-FB127353FF6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4"/>
                <c:pt idx="0">
                  <c:v>Первоначальный план</c:v>
                </c:pt>
                <c:pt idx="1">
                  <c:v>Уточненный план</c:v>
                </c:pt>
                <c:pt idx="2">
                  <c:v>Факт</c:v>
                </c:pt>
                <c:pt idx="3">
                  <c:v>% к уточ. Плану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116242.3</c:v>
                </c:pt>
                <c:pt idx="1">
                  <c:v>124036.8</c:v>
                </c:pt>
                <c:pt idx="2">
                  <c:v>121555.1</c:v>
                </c:pt>
                <c:pt idx="3">
                  <c:v>98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00F5-4912-850E-FB127353FF62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Налоговые, неналоговые доходы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c:spPr>
          <c:dLbls>
            <c:dLbl>
              <c:idx val="0"/>
              <c:layout>
                <c:manualLayout>
                  <c:x val="1.8518518518518528E-2"/>
                  <c:y val="-5.0558618486834794E-2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D-00F5-4912-850E-FB127353FF62}"/>
                </c:ext>
              </c:extLst>
            </c:dLbl>
            <c:dLbl>
              <c:idx val="1"/>
              <c:layout>
                <c:manualLayout>
                  <c:x val="2.9320987654321E-2"/>
                  <c:y val="-3.4127573788097616E-2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C-00F5-4912-850E-FB127353FF62}"/>
                </c:ext>
              </c:extLst>
            </c:dLbl>
            <c:dLbl>
              <c:idx val="2"/>
              <c:layout>
                <c:manualLayout>
                  <c:x val="6.327160493827165E-2"/>
                  <c:y val="-2.8458257724450473E-2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B-00F5-4912-850E-FB127353FF6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4"/>
                <c:pt idx="0">
                  <c:v>Первоначальный план</c:v>
                </c:pt>
                <c:pt idx="1">
                  <c:v>Уточненный план</c:v>
                </c:pt>
                <c:pt idx="2">
                  <c:v>Факт</c:v>
                </c:pt>
                <c:pt idx="3">
                  <c:v>% к уточ. Плану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51425.3</c:v>
                </c:pt>
                <c:pt idx="1">
                  <c:v>61785.8</c:v>
                </c:pt>
                <c:pt idx="2">
                  <c:v>64379.9</c:v>
                </c:pt>
                <c:pt idx="3">
                  <c:v>104.2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00F5-4912-850E-FB127353FF62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Доходы_(всего)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c:spPr>
          <c:dLbls>
            <c:dLbl>
              <c:idx val="0"/>
              <c:layout>
                <c:manualLayout>
                  <c:x val="2.8291854240044498E-17"/>
                  <c:y val="5.1247471341874629E-2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00F5-4912-850E-FB127353FF62}"/>
                </c:ext>
              </c:extLst>
            </c:dLbl>
            <c:dLbl>
              <c:idx val="1"/>
              <c:layout>
                <c:manualLayout>
                  <c:x val="3.0864197530864213E-3"/>
                  <c:y val="8.3614295347269219E-2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F-00F5-4912-850E-FB127353FF62}"/>
                </c:ext>
              </c:extLst>
            </c:dLbl>
            <c:dLbl>
              <c:idx val="2"/>
              <c:layout>
                <c:manualLayout>
                  <c:x val="6.17283950617284E-3"/>
                  <c:y val="8.6311530681051879E-2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E-00F5-4912-850E-FB127353FF6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4"/>
                <c:pt idx="0">
                  <c:v>Первоначальный план</c:v>
                </c:pt>
                <c:pt idx="1">
                  <c:v>Уточненный план</c:v>
                </c:pt>
                <c:pt idx="2">
                  <c:v>Факт</c:v>
                </c:pt>
                <c:pt idx="3">
                  <c:v>% к уточ. Плану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167667.6</c:v>
                </c:pt>
                <c:pt idx="1">
                  <c:v>185822.6</c:v>
                </c:pt>
                <c:pt idx="2">
                  <c:v>185935</c:v>
                </c:pt>
                <c:pt idx="3">
                  <c:v>100.1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00F5-4912-850E-FB127353FF62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Расходы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c:spPr>
          <c:dLbls>
            <c:dLbl>
              <c:idx val="1"/>
              <c:layout>
                <c:manualLayout>
                  <c:x val="1.0802469135802479E-2"/>
                  <c:y val="2.96695886716116E-2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9-00F5-4912-850E-FB127353FF62}"/>
                </c:ext>
              </c:extLst>
            </c:dLbl>
            <c:dLbl>
              <c:idx val="2"/>
              <c:layout>
                <c:manualLayout>
                  <c:x val="6.1728395061728964E-3"/>
                  <c:y val="2.9669588671611555E-2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A-00F5-4912-850E-FB127353FF6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4"/>
                <c:pt idx="0">
                  <c:v>Первоначальный план</c:v>
                </c:pt>
                <c:pt idx="1">
                  <c:v>Уточненный план</c:v>
                </c:pt>
                <c:pt idx="2">
                  <c:v>Факт</c:v>
                </c:pt>
                <c:pt idx="3">
                  <c:v>% к уточ. Плану</c:v>
                </c:pt>
              </c:strCache>
            </c:strRef>
          </c:cat>
          <c:val>
            <c:numRef>
              <c:f>Лист1!$E$2:$E$5</c:f>
              <c:numCache>
                <c:formatCode>General</c:formatCode>
                <c:ptCount val="4"/>
                <c:pt idx="0">
                  <c:v>171433.60000000001</c:v>
                </c:pt>
                <c:pt idx="1">
                  <c:v>187671.8</c:v>
                </c:pt>
                <c:pt idx="2">
                  <c:v>183021.3</c:v>
                </c:pt>
                <c:pt idx="3">
                  <c:v>97.5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00F5-4912-850E-FB127353FF62}"/>
            </c:ext>
          </c:extLst>
        </c:ser>
        <c:shape val="box"/>
        <c:axId val="134422528"/>
        <c:axId val="134424064"/>
        <c:axId val="65604224"/>
      </c:bar3DChart>
      <c:catAx>
        <c:axId val="134422528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34424064"/>
        <c:crosses val="autoZero"/>
        <c:auto val="1"/>
        <c:lblAlgn val="ctr"/>
        <c:lblOffset val="100"/>
      </c:catAx>
      <c:valAx>
        <c:axId val="134424064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34422528"/>
        <c:crosses val="autoZero"/>
        <c:crossBetween val="between"/>
      </c:valAx>
      <c:serAx>
        <c:axId val="65604224"/>
        <c:scaling>
          <c:orientation val="minMax"/>
        </c:scaling>
        <c:axPos val="b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34424064"/>
        <c:crosses val="autoZero"/>
      </c:serAx>
      <c:spPr>
        <a:noFill/>
        <a:ln>
          <a:noFill/>
        </a:ln>
        <a:effectLst/>
      </c:spPr>
    </c:plotArea>
    <c:legend>
      <c:legendPos val="b"/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0.18496033679068907"/>
          <c:y val="3.9977039588193923E-2"/>
          <c:w val="0.77139209128710295"/>
          <c:h val="0.82888753101507262"/>
        </c:manualLayout>
      </c:layout>
      <c:bar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Всего доходов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dLbls>
            <c:dLbl>
              <c:idx val="0"/>
              <c:layout>
                <c:manualLayout>
                  <c:x val="1.9596588033428394E-2"/>
                  <c:y val="1.4109543384068441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120,8</a:t>
                    </a:r>
                    <a:endParaRPr lang="en-US" dirty="0"/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B2F5-471E-9D31-7AD958E55FBD}"/>
                </c:ext>
              </c:extLst>
            </c:dLbl>
            <c:dLbl>
              <c:idx val="1"/>
              <c:layout>
                <c:manualLayout>
                  <c:x val="2.261144773087893E-2"/>
                  <c:y val="3.0570677332148279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100,1</a:t>
                    </a:r>
                    <a:endParaRPr lang="en-US" dirty="0"/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B2F5-471E-9D31-7AD958E55FBD}"/>
                </c:ext>
              </c:extLst>
            </c:dLbl>
            <c:dLbl>
              <c:idx val="2"/>
              <c:layout>
                <c:manualLayout>
                  <c:x val="2.5626307428329467E-2"/>
                  <c:y val="2.1164315076102655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102.5</a:t>
                    </a:r>
                  </a:p>
                  <a:p>
                    <a:endParaRPr lang="en-US" dirty="0"/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B2F5-471E-9D31-7AD958E55FBD}"/>
                </c:ext>
              </c:extLst>
            </c:dLbl>
            <c:dLbl>
              <c:idx val="3"/>
              <c:layout>
                <c:manualLayout>
                  <c:x val="2.8641167125779989E-2"/>
                  <c:y val="0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B2F5-471E-9D31-7AD958E55FB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Лист1!$A$2:$A$7</c:f>
              <c:strCache>
                <c:ptCount val="6"/>
                <c:pt idx="0">
                  <c:v>2022 к 2021 году(%)</c:v>
                </c:pt>
                <c:pt idx="1">
                  <c:v>% исполнения 2022г</c:v>
                </c:pt>
                <c:pt idx="2">
                  <c:v>% исполнения 2021г</c:v>
                </c:pt>
                <c:pt idx="3">
                  <c:v>Отклонение (+,-)</c:v>
                </c:pt>
                <c:pt idx="4">
                  <c:v>Исполнено 2022</c:v>
                </c:pt>
                <c:pt idx="5">
                  <c:v>Исполнено 2021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120800</c:v>
                </c:pt>
                <c:pt idx="1">
                  <c:v>100100</c:v>
                </c:pt>
                <c:pt idx="2">
                  <c:v>99100</c:v>
                </c:pt>
                <c:pt idx="3">
                  <c:v>31976.5</c:v>
                </c:pt>
                <c:pt idx="4">
                  <c:v>185935</c:v>
                </c:pt>
                <c:pt idx="5">
                  <c:v>153958.5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9D4D-4A35-AC23-56DD047587F6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Налоговые доходы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120,5</a:t>
                    </a:r>
                    <a:endParaRPr lang="en-US" dirty="0"/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B2F5-471E-9D31-7AD958E55FBD}"/>
                </c:ext>
              </c:extLst>
            </c:dLbl>
            <c:dLbl>
              <c:idx val="1"/>
              <c:layout>
                <c:manualLayout>
                  <c:x val="3.617831636940616E-2"/>
                  <c:y val="2.586749620412539E-2"/>
                </c:manualLayout>
              </c:layout>
              <c:tx>
                <c:rich>
                  <a:bodyPr/>
                  <a:lstStyle/>
                  <a:p>
                    <a:r>
                      <a:rPr lang="en-US" smtClean="0"/>
                      <a:t>103,3</a:t>
                    </a:r>
                    <a:endParaRPr lang="en-US" dirty="0"/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B2F5-471E-9D31-7AD958E55FBD}"/>
                </c:ext>
              </c:extLst>
            </c:dLbl>
            <c:dLbl>
              <c:idx val="2"/>
              <c:layout>
                <c:manualLayout>
                  <c:x val="3.7685746218131422E-2"/>
                  <c:y val="-7.0547716920342238E-3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99.7</a:t>
                    </a:r>
                  </a:p>
                  <a:p>
                    <a:endParaRPr lang="en-US" dirty="0"/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B2F5-471E-9D31-7AD958E55FBD}"/>
                </c:ext>
              </c:extLst>
            </c:dLbl>
            <c:dLbl>
              <c:idx val="3"/>
              <c:layout>
                <c:manualLayout>
                  <c:x val="3.1656026823230474E-2"/>
                  <c:y val="-2.3515905640114081E-3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B2F5-471E-9D31-7AD958E55FB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Лист1!$A$2:$A$7</c:f>
              <c:strCache>
                <c:ptCount val="6"/>
                <c:pt idx="0">
                  <c:v>2022 к 2021 году(%)</c:v>
                </c:pt>
                <c:pt idx="1">
                  <c:v>% исполнения 2022г</c:v>
                </c:pt>
                <c:pt idx="2">
                  <c:v>% исполнения 2021г</c:v>
                </c:pt>
                <c:pt idx="3">
                  <c:v>Отклонение (+,-)</c:v>
                </c:pt>
                <c:pt idx="4">
                  <c:v>Исполнено 2022</c:v>
                </c:pt>
                <c:pt idx="5">
                  <c:v>Исполнено 2021</c:v>
                </c:pt>
              </c:strCache>
            </c:strRef>
          </c:cat>
          <c:val>
            <c:numRef>
              <c:f>Лист1!$C$2:$C$7</c:f>
              <c:numCache>
                <c:formatCode>General</c:formatCode>
                <c:ptCount val="6"/>
                <c:pt idx="0">
                  <c:v>120500</c:v>
                </c:pt>
                <c:pt idx="1">
                  <c:v>103300</c:v>
                </c:pt>
                <c:pt idx="2">
                  <c:v>102500</c:v>
                </c:pt>
                <c:pt idx="3">
                  <c:v>8947.1</c:v>
                </c:pt>
                <c:pt idx="4">
                  <c:v>52563.7</c:v>
                </c:pt>
                <c:pt idx="5">
                  <c:v>43616.6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9D4D-4A35-AC23-56DD047587F6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Неналоговые доходы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106,3</a:t>
                    </a:r>
                    <a:endParaRPr lang="en-US" dirty="0"/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B2F5-471E-9D31-7AD958E55FBD}"/>
                </c:ext>
              </c:extLst>
            </c:dLbl>
            <c:dLbl>
              <c:idx val="1"/>
              <c:layout>
                <c:manualLayout>
                  <c:x val="2.4118877579604198E-2"/>
                  <c:y val="-1.4109543384068522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108,4</a:t>
                    </a:r>
                    <a:endParaRPr lang="en-US" dirty="0"/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B2F5-471E-9D31-7AD958E55FBD}"/>
                </c:ext>
              </c:extLst>
            </c:dLbl>
            <c:dLbl>
              <c:idx val="2"/>
              <c:delet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2F5-471E-9D31-7AD958E55FBD}"/>
                </c:ext>
              </c:extLst>
            </c:dLbl>
            <c:dLbl>
              <c:idx val="3"/>
              <c:layout>
                <c:manualLayout>
                  <c:x val="1.0552008941076822E-2"/>
                  <c:y val="-1.1757026997000341E-3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B2F5-471E-9D31-7AD958E55FB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Лист1!$A$2:$A$7</c:f>
              <c:strCache>
                <c:ptCount val="6"/>
                <c:pt idx="0">
                  <c:v>2022 к 2021 году(%)</c:v>
                </c:pt>
                <c:pt idx="1">
                  <c:v>% исполнения 2022г</c:v>
                </c:pt>
                <c:pt idx="2">
                  <c:v>% исполнения 2021г</c:v>
                </c:pt>
                <c:pt idx="3">
                  <c:v>Отклонение (+,-)</c:v>
                </c:pt>
                <c:pt idx="4">
                  <c:v>Исполнено 2022</c:v>
                </c:pt>
                <c:pt idx="5">
                  <c:v>Исполнено 2021</c:v>
                </c:pt>
              </c:strCache>
            </c:strRef>
          </c:cat>
          <c:val>
            <c:numRef>
              <c:f>Лист1!$D$2:$D$7</c:f>
              <c:numCache>
                <c:formatCode>General</c:formatCode>
                <c:ptCount val="6"/>
                <c:pt idx="0">
                  <c:v>106300</c:v>
                </c:pt>
                <c:pt idx="1">
                  <c:v>108400</c:v>
                </c:pt>
                <c:pt idx="2">
                  <c:v>99700</c:v>
                </c:pt>
                <c:pt idx="3">
                  <c:v>699</c:v>
                </c:pt>
                <c:pt idx="4">
                  <c:v>11816.2</c:v>
                </c:pt>
                <c:pt idx="5">
                  <c:v>11117.2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9D4D-4A35-AC23-56DD047587F6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Безвозмездные поступления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122,5</a:t>
                    </a:r>
                    <a:endParaRPr lang="en-US" dirty="0"/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B2F5-471E-9D31-7AD958E55FBD}"/>
                </c:ext>
              </c:extLst>
            </c:dLbl>
            <c:dLbl>
              <c:idx val="1"/>
              <c:layout>
                <c:manualLayout>
                  <c:x val="2.1104017882153662E-2"/>
                  <c:y val="-8.2305669740400135E-3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99.1</a:t>
                    </a:r>
                    <a:endParaRPr lang="en-US" dirty="0"/>
                  </a:p>
                  <a:p>
                    <a:endParaRPr lang="en-US" dirty="0"/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B2F5-471E-9D31-7AD958E55FBD}"/>
                </c:ext>
              </c:extLst>
            </c:dLbl>
            <c:dLbl>
              <c:idx val="2"/>
              <c:layout>
                <c:manualLayout>
                  <c:x val="0"/>
                  <c:y val="1.4109543384068441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197" b="0" i="0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/>
                      <a:t>97,6</a:t>
                    </a:r>
                  </a:p>
                  <a:p>
                    <a:pPr>
                      <a:defRPr sz="1197" b="0" i="0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endParaRPr lang="en-US"/>
                  </a:p>
                </c:rich>
              </c:tx>
              <c:numFmt formatCode="General" sourceLinked="0"/>
              <c:spPr>
                <a:noFill/>
                <a:ln>
                  <a:noFill/>
                </a:ln>
                <a:effectLst/>
              </c:spPr>
              <c:showSerNam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B2F5-471E-9D31-7AD958E55FBD}"/>
                </c:ext>
              </c:extLst>
            </c:dLbl>
            <c:dLbl>
              <c:idx val="3"/>
              <c:layout>
                <c:manualLayout>
                  <c:x val="7.537149243626304E-3"/>
                  <c:y val="2.3515905640113656E-3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B2F5-471E-9D31-7AD958E55FB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Лист1!$A$2:$A$7</c:f>
              <c:strCache>
                <c:ptCount val="6"/>
                <c:pt idx="0">
                  <c:v>2022 к 2021 году(%)</c:v>
                </c:pt>
                <c:pt idx="1">
                  <c:v>% исполнения 2022г</c:v>
                </c:pt>
                <c:pt idx="2">
                  <c:v>% исполнения 2021г</c:v>
                </c:pt>
                <c:pt idx="3">
                  <c:v>Отклонение (+,-)</c:v>
                </c:pt>
                <c:pt idx="4">
                  <c:v>Исполнено 2022</c:v>
                </c:pt>
                <c:pt idx="5">
                  <c:v>Исполнено 2021</c:v>
                </c:pt>
              </c:strCache>
            </c:strRef>
          </c:cat>
          <c:val>
            <c:numRef>
              <c:f>Лист1!$E$2:$E$7</c:f>
              <c:numCache>
                <c:formatCode>General</c:formatCode>
                <c:ptCount val="6"/>
                <c:pt idx="0">
                  <c:v>122500</c:v>
                </c:pt>
                <c:pt idx="1">
                  <c:v>98000</c:v>
                </c:pt>
                <c:pt idx="2">
                  <c:v>97600</c:v>
                </c:pt>
                <c:pt idx="3">
                  <c:v>22330.400000000001</c:v>
                </c:pt>
                <c:pt idx="4">
                  <c:v>121555.1</c:v>
                </c:pt>
                <c:pt idx="5">
                  <c:v>99224.7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9D4D-4A35-AC23-56DD047587F6}"/>
            </c:ext>
          </c:extLst>
        </c:ser>
        <c:gapWidth val="182"/>
        <c:axId val="151424384"/>
        <c:axId val="151446656"/>
      </c:barChart>
      <c:catAx>
        <c:axId val="151424384"/>
        <c:scaling>
          <c:orientation val="minMax"/>
        </c:scaling>
        <c:axPos val="l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51446656"/>
        <c:crosses val="autoZero"/>
        <c:auto val="1"/>
        <c:lblAlgn val="ctr"/>
        <c:lblOffset val="100"/>
      </c:catAx>
      <c:valAx>
        <c:axId val="151446656"/>
        <c:scaling>
          <c:orientation val="minMax"/>
        </c:scaling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514243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/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kumimoji="0" lang="ru-RU" sz="216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</a:rPr>
              <a:t>(</a:t>
            </a:r>
            <a:r>
              <a:rPr kumimoji="0" lang="ru-RU" sz="216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</a:rPr>
              <a:t>тыс.руб</a:t>
            </a:r>
            <a:r>
              <a:rPr kumimoji="0" lang="ru-RU" sz="216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</a:rPr>
              <a:t>.)</a:t>
            </a:r>
            <a:endParaRPr kumimoji="0" lang="ru-RU" sz="216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</a:endParaRPr>
          </a:p>
        </c:rich>
      </c:tx>
      <c:layout/>
    </c:title>
    <c:plotArea>
      <c:layout>
        <c:manualLayout>
          <c:layoutTarget val="inner"/>
          <c:xMode val="edge"/>
          <c:yMode val="edge"/>
          <c:x val="0.12023879130950324"/>
          <c:y val="8.9552127541002599E-2"/>
          <c:w val="0.68843907985955755"/>
          <c:h val="0.85059984395929589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Уточненный план на 2022год</c:v>
                </c:pt>
              </c:strCache>
            </c:strRef>
          </c:tx>
          <c:dLbls>
            <c:dLbl>
              <c:idx val="0"/>
              <c:layout>
                <c:manualLayout>
                  <c:x val="-1.7492716312641352E-2"/>
                  <c:y val="-3.90078104151758E-2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C7E0-4D4C-A29F-CFF131A428FF}"/>
                </c:ext>
              </c:extLst>
            </c:dLbl>
            <c:dLbl>
              <c:idx val="1"/>
              <c:layout>
                <c:manualLayout>
                  <c:x val="-1.0764748500087016E-2"/>
                  <c:y val="-1.6062039582719425E-2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C7E0-4D4C-A29F-CFF131A428FF}"/>
                </c:ext>
              </c:extLst>
            </c:dLbl>
            <c:dLbl>
              <c:idx val="2"/>
              <c:layout>
                <c:manualLayout>
                  <c:x val="-3.3639839062771855E-2"/>
                  <c:y val="-1.8356255315243281E-2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8-C7E0-4D4C-A29F-CFF131A428FF}"/>
                </c:ext>
              </c:extLst>
            </c:dLbl>
            <c:dLbl>
              <c:idx val="3"/>
              <c:layout>
                <c:manualLayout>
                  <c:x val="-4.0367806875326274E-3"/>
                  <c:y val="-4.1302387498421467E-2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C7E0-4D4C-A29F-CFF131A428FF}"/>
                </c:ext>
              </c:extLst>
            </c:dLbl>
            <c:dLbl>
              <c:idx val="4"/>
              <c:layout>
                <c:manualLayout>
                  <c:x val="-1.3455935625108741E-2"/>
                  <c:y val="-9.1783083329826896E-3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C7E0-4D4C-A29F-CFF131A428FF}"/>
                </c:ext>
              </c:extLst>
            </c:dLbl>
            <c:dLbl>
              <c:idx val="5"/>
              <c:layout>
                <c:manualLayout>
                  <c:x val="-2.1529497000173991E-2"/>
                  <c:y val="-8.4133521134724439E-17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2-C7E0-4D4C-A29F-CFF131A428FF}"/>
                </c:ext>
              </c:extLst>
            </c:dLbl>
            <c:dLbl>
              <c:idx val="6"/>
              <c:layout>
                <c:manualLayout>
                  <c:x val="-5.6514929625456803E-2"/>
                  <c:y val="-7.8015620830351504E-2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C7E0-4D4C-A29F-CFF131A428FF}"/>
                </c:ext>
              </c:extLst>
            </c:dLbl>
            <c:dLbl>
              <c:idx val="7"/>
              <c:layout>
                <c:manualLayout>
                  <c:x val="-1.6147122750130485E-2"/>
                  <c:y val="-3.9007810415175759E-2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C7E0-4D4C-A29F-CFF131A428FF}"/>
                </c:ext>
              </c:extLst>
            </c:dLbl>
            <c:dLbl>
              <c:idx val="8"/>
              <c:layout>
                <c:manualLayout>
                  <c:x val="-1.4801529187619717E-2"/>
                  <c:y val="-3.6713233331930085E-2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7E0-4D4C-A29F-CFF131A428FF}"/>
                </c:ext>
              </c:extLst>
            </c:dLbl>
            <c:dLbl>
              <c:idx val="9"/>
              <c:layout>
                <c:manualLayout>
                  <c:x val="-1.3455935625108831E-2"/>
                  <c:y val="-1.8356616665965129E-2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6-C7E0-4D4C-A29F-CFF131A428F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100" baseline="0"/>
                </a:pPr>
                <a:endParaRPr lang="ru-RU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Лист1!$A$2:$A$11</c:f>
              <c:strCache>
                <c:ptCount val="10"/>
                <c:pt idx="0">
                  <c:v>Налог на доходы физ. лиц  </c:v>
                </c:pt>
                <c:pt idx="1">
                  <c:v> УСН                                                                   </c:v>
                </c:pt>
                <c:pt idx="2">
                  <c:v>Единый налог на вмененный доход </c:v>
                </c:pt>
                <c:pt idx="3">
                  <c:v>Налог на имущество организаций </c:v>
                </c:pt>
                <c:pt idx="4">
                  <c:v>Единый с\х налог</c:v>
                </c:pt>
                <c:pt idx="5">
                  <c:v>Патент </c:v>
                </c:pt>
                <c:pt idx="6">
                  <c:v>Акцизы по подакцизным товарам </c:v>
                </c:pt>
                <c:pt idx="7">
                  <c:v>Государственная пошлина </c:v>
                </c:pt>
                <c:pt idx="8">
                  <c:v>Налог на имущество физических лиц</c:v>
                </c:pt>
                <c:pt idx="9">
                  <c:v>Земельный налог</c:v>
                </c:pt>
              </c:strCache>
            </c:strRef>
          </c:cat>
          <c:val>
            <c:numRef>
              <c:f>Лист1!$B$2:$B$11</c:f>
              <c:numCache>
                <c:formatCode>General</c:formatCode>
                <c:ptCount val="10"/>
                <c:pt idx="0">
                  <c:v>16390</c:v>
                </c:pt>
                <c:pt idx="1">
                  <c:v>20800</c:v>
                </c:pt>
                <c:pt idx="2">
                  <c:v>-8.3000000000000007</c:v>
                </c:pt>
                <c:pt idx="3">
                  <c:v>896</c:v>
                </c:pt>
                <c:pt idx="4">
                  <c:v>207</c:v>
                </c:pt>
                <c:pt idx="5">
                  <c:v>400</c:v>
                </c:pt>
                <c:pt idx="6">
                  <c:v>8593.2999999999938</c:v>
                </c:pt>
                <c:pt idx="7">
                  <c:v>917.1</c:v>
                </c:pt>
                <c:pt idx="8">
                  <c:v>977</c:v>
                </c:pt>
                <c:pt idx="9">
                  <c:v>1715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CF71-4749-B778-BC4311C260E3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Исполнено за 2022год</c:v>
                </c:pt>
              </c:strCache>
            </c:strRef>
          </c:tx>
          <c:dLbls>
            <c:dLbl>
              <c:idx val="0"/>
              <c:layout>
                <c:manualLayout>
                  <c:x val="-5.3823742500435177E-3"/>
                  <c:y val="-5.2775272914649514E-2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C7E0-4D4C-A29F-CFF131A428FF}"/>
                </c:ext>
              </c:extLst>
            </c:dLbl>
            <c:dLbl>
              <c:idx val="1"/>
              <c:layout>
                <c:manualLayout>
                  <c:x val="3.0948651937750076E-2"/>
                  <c:y val="-3.9007810415175731E-2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C7E0-4D4C-A29F-CFF131A428FF}"/>
                </c:ext>
              </c:extLst>
            </c:dLbl>
            <c:dLbl>
              <c:idx val="2"/>
              <c:layout>
                <c:manualLayout>
                  <c:x val="1.8838309875152181E-2"/>
                  <c:y val="-1.6062039582719425E-2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7-C7E0-4D4C-A29F-CFF131A428FF}"/>
                </c:ext>
              </c:extLst>
            </c:dLbl>
            <c:dLbl>
              <c:idx val="3"/>
              <c:layout>
                <c:manualLayout>
                  <c:x val="1.3455935625108241E-3"/>
                  <c:y val="-8.2604774996842864E-2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C7E0-4D4C-A29F-CFF131A428FF}"/>
                </c:ext>
              </c:extLst>
            </c:dLbl>
            <c:dLbl>
              <c:idx val="4"/>
              <c:layout>
                <c:manualLayout>
                  <c:x val="-8.0735613750652965E-3"/>
                  <c:y val="-0.12620173957850978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C7E0-4D4C-A29F-CFF131A428FF}"/>
                </c:ext>
              </c:extLst>
            </c:dLbl>
            <c:dLbl>
              <c:idx val="5"/>
              <c:layout>
                <c:manualLayout>
                  <c:x val="-8.0735613750652531E-3"/>
                  <c:y val="-4.3596964581666994E-2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3-C7E0-4D4C-A29F-CFF131A428FF}"/>
                </c:ext>
              </c:extLst>
            </c:dLbl>
            <c:dLbl>
              <c:idx val="6"/>
              <c:layout>
                <c:manualLayout>
                  <c:x val="-1.0764748500086982E-2"/>
                  <c:y val="-0.11702343124552719"/>
                </c:manualLayout>
              </c:layout>
              <c:tx>
                <c:rich>
                  <a:bodyPr/>
                  <a:lstStyle/>
                  <a:p>
                    <a:fld id="{FB42FE87-8B1B-464F-91BF-18D9173E8FE3}" type="VALUE">
                      <a:rPr lang="en-US" sz="1200"/>
                      <a:pPr/>
                      <a:t>[ЗНАЧЕНИЕ]</a:t>
                    </a:fld>
                    <a:endParaRPr lang="ru-RU"/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0-E51E-4898-8B93-A6FDF8F726FA}"/>
                </c:ext>
              </c:extLst>
            </c:dLbl>
            <c:dLbl>
              <c:idx val="7"/>
              <c:layout>
                <c:manualLayout>
                  <c:x val="-8.0735613750652531E-3"/>
                  <c:y val="-7.8015620830351573E-2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C7E0-4D4C-A29F-CFF131A428FF}"/>
                </c:ext>
              </c:extLst>
            </c:dLbl>
            <c:dLbl>
              <c:idx val="8"/>
              <c:layout>
                <c:manualLayout>
                  <c:x val="-5.237431573388779E-3"/>
                  <c:y val="-0.10122373228681358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E51E-4898-8B93-A6FDF8F726FA}"/>
                </c:ext>
              </c:extLst>
            </c:dLbl>
            <c:dLbl>
              <c:idx val="9"/>
              <c:layout>
                <c:manualLayout>
                  <c:x val="-5.1891612721862183E-3"/>
                  <c:y val="-7.3892964658835214E-2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51E-4898-8B93-A6FDF8F726F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100" baseline="0"/>
                </a:pPr>
                <a:endParaRPr lang="ru-RU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Лист1!$A$2:$A$11</c:f>
              <c:strCache>
                <c:ptCount val="10"/>
                <c:pt idx="0">
                  <c:v>Налог на доходы физ. лиц  </c:v>
                </c:pt>
                <c:pt idx="1">
                  <c:v> УСН                                                                   </c:v>
                </c:pt>
                <c:pt idx="2">
                  <c:v>Единый налог на вмененный доход </c:v>
                </c:pt>
                <c:pt idx="3">
                  <c:v>Налог на имущество организаций </c:v>
                </c:pt>
                <c:pt idx="4">
                  <c:v>Единый с\х налог</c:v>
                </c:pt>
                <c:pt idx="5">
                  <c:v>Патент </c:v>
                </c:pt>
                <c:pt idx="6">
                  <c:v>Акцизы по подакцизным товарам </c:v>
                </c:pt>
                <c:pt idx="7">
                  <c:v>Государственная пошлина </c:v>
                </c:pt>
                <c:pt idx="8">
                  <c:v>Налог на имущество физических лиц</c:v>
                </c:pt>
                <c:pt idx="9">
                  <c:v>Земельный налог</c:v>
                </c:pt>
              </c:strCache>
            </c:strRef>
          </c:cat>
          <c:val>
            <c:numRef>
              <c:f>Лист1!$C$2:$C$11</c:f>
              <c:numCache>
                <c:formatCode>General</c:formatCode>
                <c:ptCount val="10"/>
                <c:pt idx="0">
                  <c:v>17299.7</c:v>
                </c:pt>
                <c:pt idx="1">
                  <c:v>20910.7</c:v>
                </c:pt>
                <c:pt idx="2">
                  <c:v>-8.3000000000000007</c:v>
                </c:pt>
                <c:pt idx="3">
                  <c:v>946.1</c:v>
                </c:pt>
                <c:pt idx="4">
                  <c:v>211.9</c:v>
                </c:pt>
                <c:pt idx="5">
                  <c:v>865.8</c:v>
                </c:pt>
                <c:pt idx="6">
                  <c:v>8645.4</c:v>
                </c:pt>
                <c:pt idx="7">
                  <c:v>934.5</c:v>
                </c:pt>
                <c:pt idx="8">
                  <c:v>1033.7</c:v>
                </c:pt>
                <c:pt idx="9">
                  <c:v>1724.2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CF71-4749-B778-BC4311C260E3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Исполнено за 2021год</c:v>
                </c:pt>
              </c:strCache>
            </c:strRef>
          </c:tx>
          <c:dLbls>
            <c:dLbl>
              <c:idx val="0"/>
              <c:layout>
                <c:manualLayout>
                  <c:x val="1.3455935625108742E-3"/>
                  <c:y val="-6.1953581247632061E-2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C7E0-4D4C-A29F-CFF131A428FF}"/>
                </c:ext>
              </c:extLst>
            </c:dLbl>
            <c:dLbl>
              <c:idx val="1"/>
              <c:layout>
                <c:manualLayout>
                  <c:x val="2.5566277687706609E-2"/>
                  <c:y val="-3.2124079165438829E-2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C7E0-4D4C-A29F-CFF131A428FF}"/>
                </c:ext>
              </c:extLst>
            </c:dLbl>
            <c:dLbl>
              <c:idx val="2"/>
              <c:layout>
                <c:manualLayout>
                  <c:x val="-6.7279678125543724E-3"/>
                  <c:y val="-3.2124079165438829E-2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C7E0-4D4C-A29F-CFF131A428FF}"/>
                </c:ext>
              </c:extLst>
            </c:dLbl>
            <c:dLbl>
              <c:idx val="3"/>
              <c:layout>
                <c:manualLayout>
                  <c:x val="6.7279678125543203E-3"/>
                  <c:y val="-4.5891541664912612E-2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C7E0-4D4C-A29F-CFF131A428FF}"/>
                </c:ext>
              </c:extLst>
            </c:dLbl>
            <c:dLbl>
              <c:idx val="4"/>
              <c:layout>
                <c:manualLayout>
                  <c:x val="2.6911871250217484E-3"/>
                  <c:y val="-4.1302387498421467E-2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C7E0-4D4C-A29F-CFF131A428FF}"/>
                </c:ext>
              </c:extLst>
            </c:dLbl>
            <c:dLbl>
              <c:idx val="5"/>
              <c:layout>
                <c:manualLayout>
                  <c:x val="9.4191549375761217E-3"/>
                  <c:y val="-1.3767462499473871E-2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4-C7E0-4D4C-A29F-CFF131A428FF}"/>
                </c:ext>
              </c:extLst>
            </c:dLbl>
            <c:dLbl>
              <c:idx val="6"/>
              <c:layout>
                <c:manualLayout>
                  <c:x val="9.4191549375761217E-3"/>
                  <c:y val="-6.6542735414123283E-2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C7E0-4D4C-A29F-CFF131A428FF}"/>
                </c:ext>
              </c:extLst>
            </c:dLbl>
            <c:dLbl>
              <c:idx val="9"/>
              <c:layout>
                <c:manualLayout>
                  <c:x val="-9.8675721340444445E-17"/>
                  <c:y val="-1.1472885416228245E-2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5-C7E0-4D4C-A29F-CFF131A428F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100" baseline="0"/>
                </a:pPr>
                <a:endParaRPr lang="ru-RU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Лист1!$A$2:$A$11</c:f>
              <c:strCache>
                <c:ptCount val="10"/>
                <c:pt idx="0">
                  <c:v>Налог на доходы физ. лиц  </c:v>
                </c:pt>
                <c:pt idx="1">
                  <c:v> УСН                                                                   </c:v>
                </c:pt>
                <c:pt idx="2">
                  <c:v>Единый налог на вмененный доход </c:v>
                </c:pt>
                <c:pt idx="3">
                  <c:v>Налог на имущество организаций </c:v>
                </c:pt>
                <c:pt idx="4">
                  <c:v>Единый с\х налог</c:v>
                </c:pt>
                <c:pt idx="5">
                  <c:v>Патент </c:v>
                </c:pt>
                <c:pt idx="6">
                  <c:v>Акцизы по подакцизным товарам </c:v>
                </c:pt>
                <c:pt idx="7">
                  <c:v>Государственная пошлина </c:v>
                </c:pt>
                <c:pt idx="8">
                  <c:v>Налог на имущество физических лиц</c:v>
                </c:pt>
                <c:pt idx="9">
                  <c:v>Земельный налог</c:v>
                </c:pt>
              </c:strCache>
            </c:strRef>
          </c:cat>
          <c:val>
            <c:numRef>
              <c:f>Лист1!$D$2:$D$11</c:f>
              <c:numCache>
                <c:formatCode>General</c:formatCode>
                <c:ptCount val="10"/>
                <c:pt idx="0">
                  <c:v>15113.8</c:v>
                </c:pt>
                <c:pt idx="1">
                  <c:v>16206</c:v>
                </c:pt>
                <c:pt idx="2">
                  <c:v>764.7</c:v>
                </c:pt>
                <c:pt idx="3">
                  <c:v>805.4</c:v>
                </c:pt>
                <c:pt idx="4">
                  <c:v>58.3</c:v>
                </c:pt>
                <c:pt idx="5">
                  <c:v>87.3</c:v>
                </c:pt>
                <c:pt idx="6">
                  <c:v>7251.8</c:v>
                </c:pt>
                <c:pt idx="7">
                  <c:v>434</c:v>
                </c:pt>
                <c:pt idx="8">
                  <c:v>942.2</c:v>
                </c:pt>
                <c:pt idx="9">
                  <c:v>1953.1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CF71-4749-B778-BC4311C260E3}"/>
            </c:ext>
          </c:extLst>
        </c:ser>
        <c:axId val="134288896"/>
        <c:axId val="134290432"/>
      </c:barChart>
      <c:catAx>
        <c:axId val="134288896"/>
        <c:scaling>
          <c:orientation val="minMax"/>
        </c:scaling>
        <c:axPos val="b"/>
        <c:majorGridlines/>
        <c:numFmt formatCode="General" sourceLinked="1"/>
        <c:tickLblPos val="nextTo"/>
        <c:txPr>
          <a:bodyPr rot="-1800000"/>
          <a:lstStyle/>
          <a:p>
            <a:pPr>
              <a:defRPr sz="1200" cap="small" normalizeH="0" baseline="16000"/>
            </a:pPr>
            <a:endParaRPr lang="ru-RU"/>
          </a:p>
        </c:txPr>
        <c:crossAx val="134290432"/>
        <c:crosses val="autoZero"/>
        <c:auto val="1"/>
        <c:lblAlgn val="ctr"/>
        <c:lblOffset val="500"/>
      </c:catAx>
      <c:valAx>
        <c:axId val="134290432"/>
        <c:scaling>
          <c:orientation val="minMax"/>
        </c:scaling>
        <c:delete val="1"/>
        <c:axPos val="l"/>
        <c:majorGridlines/>
        <c:numFmt formatCode="General" sourceLinked="1"/>
        <c:tickLblPos val="nextTo"/>
        <c:crossAx val="134288896"/>
        <c:crossesAt val="1"/>
        <c:crossBetween val="between"/>
      </c:valAx>
    </c:plotArea>
    <c:legend>
      <c:legendPos val="r"/>
      <c:legendEntry>
        <c:idx val="0"/>
        <c:txPr>
          <a:bodyPr/>
          <a:lstStyle/>
          <a:p>
            <a:pPr>
              <a:defRPr sz="1600" baseline="0"/>
            </a:pPr>
            <a:endParaRPr lang="ru-RU"/>
          </a:p>
        </c:txPr>
      </c:legendEntry>
      <c:layout>
        <c:manualLayout>
          <c:xMode val="edge"/>
          <c:yMode val="edge"/>
          <c:x val="0.806363689109585"/>
          <c:y val="0.1924098979480702"/>
          <c:w val="0.16179120449422243"/>
          <c:h val="0.59175500700292172"/>
        </c:manualLayout>
      </c:layout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Тыс. рублей</a:t>
            </a:r>
            <a:endParaRPr lang="ru-RU" dirty="0"/>
          </a:p>
        </c:rich>
      </c:tx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(тыс.руб.) </c:v>
                </c:pt>
              </c:strCache>
            </c:strRef>
          </c:tx>
          <c:explosion val="25"/>
          <c:dPt>
            <c:idx val="0"/>
            <c:spPr>
              <a:solidFill>
                <a:schemeClr val="accent4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0-E4D4-4A25-8FC6-0F86BD87666F}"/>
              </c:ext>
            </c:extLst>
          </c:dPt>
          <c:dPt>
            <c:idx val="1"/>
            <c:spPr>
              <a:solidFill>
                <a:schemeClr val="accent6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E4D4-4A25-8FC6-0F86BD87666F}"/>
              </c:ext>
            </c:extLst>
          </c:dPt>
          <c:dPt>
            <c:idx val="2"/>
            <c:spPr>
              <a:solidFill>
                <a:srgbClr val="00B0F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E4D4-4A25-8FC6-0F86BD87666F}"/>
              </c:ext>
            </c:extLst>
          </c:dPt>
          <c:dPt>
            <c:idx val="3"/>
            <c:spPr>
              <a:solidFill>
                <a:srgbClr val="92D05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E4D4-4A25-8FC6-0F86BD87666F}"/>
              </c:ext>
            </c:extLst>
          </c:dPt>
          <c:dPt>
            <c:idx val="5"/>
            <c:spPr>
              <a:solidFill>
                <a:srgbClr val="FF000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4-E4D4-4A25-8FC6-0F86BD87666F}"/>
              </c:ext>
            </c:extLst>
          </c:dPt>
          <c:dPt>
            <c:idx val="6"/>
            <c:spPr>
              <a:solidFill>
                <a:srgbClr val="FFFF0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E4D4-4A25-8FC6-0F86BD87666F}"/>
              </c:ext>
            </c:extLst>
          </c:dPt>
          <c:dLbls>
            <c:spPr>
              <a:noFill/>
              <a:ln>
                <a:noFill/>
              </a:ln>
              <a:effectLst/>
            </c:spPr>
            <c:showVal val="1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Лист1!$A$2:$A$9</c:f>
              <c:strCache>
                <c:ptCount val="8"/>
                <c:pt idx="0">
                  <c:v>Доходы от сдачи в аренду имущества </c:v>
                </c:pt>
                <c:pt idx="1">
                  <c:v>Прочие доходы от использования имущества и прав (оплата за наем)</c:v>
                </c:pt>
                <c:pt idx="2">
                  <c:v>Платежи от государственных и муниципальных унитарных предприятий</c:v>
                </c:pt>
                <c:pt idx="3">
                  <c:v>Плата за негативное воздействие на окружающую среду </c:v>
                </c:pt>
                <c:pt idx="4">
                  <c:v>Доходы от продажи материальных и нематериальных активов</c:v>
                </c:pt>
                <c:pt idx="5">
                  <c:v>Штрафы, санкции, возмещение ущерба</c:v>
                </c:pt>
                <c:pt idx="6">
                  <c:v>Прочие неналоговые доходы</c:v>
                </c:pt>
                <c:pt idx="7">
                  <c:v>Доходы от оказания платных услуг и компенсации затрат государства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2549.3000000000002</c:v>
                </c:pt>
                <c:pt idx="1">
                  <c:v>354.2</c:v>
                </c:pt>
                <c:pt idx="2">
                  <c:v>236.6</c:v>
                </c:pt>
                <c:pt idx="3">
                  <c:v>468.5</c:v>
                </c:pt>
                <c:pt idx="4">
                  <c:v>508.6</c:v>
                </c:pt>
                <c:pt idx="5">
                  <c:v>1750.8</c:v>
                </c:pt>
                <c:pt idx="6">
                  <c:v>367.1</c:v>
                </c:pt>
                <c:pt idx="7">
                  <c:v>5581.1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E4D4-4A25-8FC6-0F86BD87666F}"/>
            </c:ext>
          </c:extLst>
        </c:ser>
      </c:pie3DChart>
    </c:plotArea>
    <c:legend>
      <c:legendPos val="r"/>
      <c:layout>
        <c:manualLayout>
          <c:xMode val="edge"/>
          <c:yMode val="edge"/>
          <c:x val="0.65416666666666667"/>
          <c:y val="5.7976927302692133E-2"/>
          <c:w val="0.33750000000000446"/>
          <c:h val="0.89065079655740764"/>
        </c:manualLayout>
      </c:layout>
      <c:txPr>
        <a:bodyPr/>
        <a:lstStyle/>
        <a:p>
          <a:pPr>
            <a:defRPr sz="1400"/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5.9847971035565287E-2"/>
          <c:y val="0.1279698643609099"/>
          <c:w val="0.54540097481325756"/>
          <c:h val="0.7573707767572243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48"/>
          <c:dPt>
            <c:idx val="0"/>
            <c:spPr>
              <a:solidFill>
                <a:srgbClr val="7030A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0-2961-47A0-AACB-C15BF10D8966}"/>
              </c:ext>
            </c:extLst>
          </c:dPt>
          <c:dPt>
            <c:idx val="1"/>
            <c:spPr>
              <a:solidFill>
                <a:srgbClr val="FFFF0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0-A86C-4B41-9818-E095B686B1B6}"/>
              </c:ext>
            </c:extLst>
          </c:dPt>
          <c:dPt>
            <c:idx val="2"/>
            <c:spPr>
              <a:solidFill>
                <a:srgbClr val="9FDFB4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A86C-4B41-9818-E095B686B1B6}"/>
              </c:ext>
            </c:extLst>
          </c:dPt>
          <c:dPt>
            <c:idx val="4"/>
            <c:spPr>
              <a:solidFill>
                <a:srgbClr val="FF000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A86C-4B41-9818-E095B686B1B6}"/>
              </c:ext>
            </c:extLst>
          </c:dPt>
          <c:dPt>
            <c:idx val="5"/>
            <c:spPr>
              <a:solidFill>
                <a:srgbClr val="92D05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A86C-4B41-9818-E095B686B1B6}"/>
              </c:ext>
            </c:extLst>
          </c:dPt>
          <c:dPt>
            <c:idx val="6"/>
            <c:spPr>
              <a:solidFill>
                <a:srgbClr val="C43CB4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A86C-4B41-9818-E095B686B1B6}"/>
              </c:ext>
            </c:extLst>
          </c:dPt>
          <c:dPt>
            <c:idx val="7"/>
            <c:spPr>
              <a:solidFill>
                <a:srgbClr val="2DBFF3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4-A86C-4B41-9818-E095B686B1B6}"/>
              </c:ext>
            </c:extLst>
          </c:dPt>
          <c:dPt>
            <c:idx val="8"/>
            <c:spPr>
              <a:solidFill>
                <a:srgbClr val="92D05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8-A86C-4B41-9818-E095B686B1B6}"/>
              </c:ext>
            </c:extLst>
          </c:dPt>
          <c:dPt>
            <c:idx val="9"/>
            <c:spPr>
              <a:solidFill>
                <a:srgbClr val="2DBFF3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A86C-4B41-9818-E095B686B1B6}"/>
              </c:ext>
            </c:extLst>
          </c:dPt>
          <c:dLbls>
            <c:dLbl>
              <c:idx val="1"/>
              <c:layout>
                <c:manualLayout>
                  <c:x val="5.0078389652565862E-3"/>
                  <c:y val="-0.16928217883972771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A86C-4B41-9818-E095B686B1B6}"/>
                </c:ext>
              </c:extLst>
            </c:dLbl>
            <c:dLbl>
              <c:idx val="6"/>
              <c:delet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A86C-4B41-9818-E095B686B1B6}"/>
                </c:ext>
              </c:extLst>
            </c:dLbl>
            <c:dLbl>
              <c:idx val="7"/>
              <c:delet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A86C-4B41-9818-E095B686B1B6}"/>
                </c:ext>
              </c:extLst>
            </c:dLbl>
            <c:dLbl>
              <c:idx val="8"/>
              <c:delet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A86C-4B41-9818-E095B686B1B6}"/>
                </c:ext>
              </c:extLst>
            </c:dLbl>
            <c:dLbl>
              <c:idx val="9"/>
              <c:delet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A86C-4B41-9818-E095B686B1B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650" baseline="0"/>
                </a:pPr>
                <a:endParaRPr lang="ru-RU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Лист1!$A$2:$A$7</c:f>
              <c:strCache>
                <c:ptCount val="6"/>
                <c:pt idx="0">
                  <c:v>Оплата труда и начисления на оплату труда</c:v>
                </c:pt>
                <c:pt idx="1">
                  <c:v>Оплата работ, услуг</c:v>
                </c:pt>
                <c:pt idx="2">
                  <c:v>Безвозмездные перечисления организацмям</c:v>
                </c:pt>
                <c:pt idx="3">
                  <c:v>Социальное обеспечение</c:v>
                </c:pt>
                <c:pt idx="4">
                  <c:v>Прочие расходы</c:v>
                </c:pt>
                <c:pt idx="5">
                  <c:v>Поступления нефинансовых активов</c:v>
                </c:pt>
              </c:strCache>
            </c:strRef>
          </c:cat>
          <c:val>
            <c:numRef>
              <c:f>Лист1!$B$2:$B$11</c:f>
              <c:numCache>
                <c:formatCode>General</c:formatCode>
                <c:ptCount val="10"/>
                <c:pt idx="0">
                  <c:v>52.02</c:v>
                </c:pt>
                <c:pt idx="1">
                  <c:v>34.65</c:v>
                </c:pt>
                <c:pt idx="2">
                  <c:v>2.4299999999999997</c:v>
                </c:pt>
                <c:pt idx="3">
                  <c:v>3.6</c:v>
                </c:pt>
                <c:pt idx="4">
                  <c:v>1.1800000000000006</c:v>
                </c:pt>
                <c:pt idx="5">
                  <c:v>6.1199999999999974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A-A86C-4B41-9818-E095B686B1B6}"/>
            </c:ext>
          </c:extLst>
        </c:ser>
      </c:pie3DChart>
    </c:plotArea>
    <c:legend>
      <c:legendPos val="r"/>
      <c:legendEntry>
        <c:idx val="6"/>
        <c:delete val="1"/>
      </c:legendEntry>
      <c:legendEntry>
        <c:idx val="7"/>
        <c:delete val="1"/>
      </c:legendEntry>
      <c:legendEntry>
        <c:idx val="8"/>
        <c:delete val="1"/>
      </c:legendEntry>
      <c:legendEntry>
        <c:idx val="9"/>
        <c:delete val="1"/>
      </c:legendEntry>
      <c:layout>
        <c:manualLayout>
          <c:xMode val="edge"/>
          <c:yMode val="edge"/>
          <c:x val="0.65936218999735852"/>
          <c:y val="2.3024188193405039E-2"/>
          <c:w val="0.33203571967210038"/>
          <c:h val="0.93763257922449905"/>
        </c:manualLayout>
      </c:layout>
      <c:txPr>
        <a:bodyPr/>
        <a:lstStyle/>
        <a:p>
          <a:pPr>
            <a:defRPr sz="1000" b="1"/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5.9847971035565287E-2"/>
          <c:y val="0.1279698643609099"/>
          <c:w val="0.54540097481325756"/>
          <c:h val="0.7573707767572243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48"/>
          <c:dPt>
            <c:idx val="1"/>
            <c:explosion val="60"/>
            <c:spPr>
              <a:solidFill>
                <a:srgbClr val="FFFF0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0-A86C-4B41-9818-E095B686B1B6}"/>
              </c:ext>
            </c:extLst>
          </c:dPt>
          <c:dPt>
            <c:idx val="2"/>
            <c:spPr>
              <a:solidFill>
                <a:srgbClr val="9FDFB4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A86C-4B41-9818-E095B686B1B6}"/>
              </c:ext>
            </c:extLst>
          </c:dPt>
          <c:dPt>
            <c:idx val="4"/>
            <c:spPr>
              <a:solidFill>
                <a:srgbClr val="FF000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A86C-4B41-9818-E095B686B1B6}"/>
              </c:ext>
            </c:extLst>
          </c:dPt>
          <c:dPt>
            <c:idx val="5"/>
            <c:explosion val="58"/>
            <c:spPr>
              <a:solidFill>
                <a:srgbClr val="92D05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A86C-4B41-9818-E095B686B1B6}"/>
              </c:ext>
            </c:extLst>
          </c:dPt>
          <c:dPt>
            <c:idx val="6"/>
            <c:spPr>
              <a:solidFill>
                <a:srgbClr val="C43CB4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A86C-4B41-9818-E095B686B1B6}"/>
              </c:ext>
            </c:extLst>
          </c:dPt>
          <c:dPt>
            <c:idx val="7"/>
            <c:spPr>
              <a:solidFill>
                <a:srgbClr val="2DBFF3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4-A86C-4B41-9818-E095B686B1B6}"/>
              </c:ext>
            </c:extLst>
          </c:dPt>
          <c:dPt>
            <c:idx val="8"/>
            <c:spPr>
              <a:solidFill>
                <a:srgbClr val="92D05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8-A86C-4B41-9818-E095B686B1B6}"/>
              </c:ext>
            </c:extLst>
          </c:dPt>
          <c:dPt>
            <c:idx val="9"/>
            <c:spPr>
              <a:solidFill>
                <a:srgbClr val="2DBFF3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A86C-4B41-9818-E095B686B1B6}"/>
              </c:ext>
            </c:extLst>
          </c:dPt>
          <c:dLbls>
            <c:dLbl>
              <c:idx val="0"/>
              <c:layout>
                <c:manualLayout>
                  <c:x val="-4.4500182427532474E-2"/>
                  <c:y val="-0.18135258625949821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0F1A-4C85-A807-34EB617DF6BB}"/>
                </c:ext>
              </c:extLst>
            </c:dLbl>
            <c:dLbl>
              <c:idx val="1"/>
              <c:layout>
                <c:manualLayout>
                  <c:x val="4.8018290617896524E-2"/>
                  <c:y val="-8.2672725380195045E-2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A86C-4B41-9818-E095B686B1B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650" baseline="0"/>
                </a:pPr>
                <a:endParaRPr lang="ru-RU"/>
              </a:p>
            </c:txPr>
            <c:showVal val="1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Лист1!$A$2:$A$12</c:f>
              <c:strCache>
                <c:ptCount val="11"/>
                <c:pt idx="0">
                  <c:v>Общегосударственные вопросы</c:v>
                </c:pt>
                <c:pt idx="1">
                  <c:v>Национальная оборона</c:v>
                </c:pt>
                <c:pt idx="2">
                  <c:v>Национальная безопасность и правоохранительная деятельность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5">
                  <c:v>Охрана окружающей среды</c:v>
                </c:pt>
                <c:pt idx="6">
                  <c:v>Образование</c:v>
                </c:pt>
                <c:pt idx="7">
                  <c:v>Культура и кинематография</c:v>
                </c:pt>
                <c:pt idx="8">
                  <c:v>Социальная политика</c:v>
                </c:pt>
                <c:pt idx="9">
                  <c:v>Физическая культура и спорт</c:v>
                </c:pt>
                <c:pt idx="10">
                  <c:v>Обслуживание государственного и муниципального долга</c:v>
                </c:pt>
              </c:strCache>
            </c:strRef>
          </c:cat>
          <c:val>
            <c:numRef>
              <c:f>Лист1!$B$2:$B$12</c:f>
              <c:numCache>
                <c:formatCode>General</c:formatCode>
                <c:ptCount val="11"/>
                <c:pt idx="0">
                  <c:v>27.7</c:v>
                </c:pt>
                <c:pt idx="1">
                  <c:v>0.1</c:v>
                </c:pt>
                <c:pt idx="2">
                  <c:v>3.1</c:v>
                </c:pt>
                <c:pt idx="3">
                  <c:v>26.1</c:v>
                </c:pt>
                <c:pt idx="4">
                  <c:v>1.7</c:v>
                </c:pt>
                <c:pt idx="5">
                  <c:v>0.30000000000000016</c:v>
                </c:pt>
                <c:pt idx="6">
                  <c:v>22.7</c:v>
                </c:pt>
                <c:pt idx="7">
                  <c:v>13</c:v>
                </c:pt>
                <c:pt idx="8">
                  <c:v>5</c:v>
                </c:pt>
                <c:pt idx="9">
                  <c:v>0.30000000000000016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A-A86C-4B41-9818-E095B686B1B6}"/>
            </c:ext>
          </c:extLst>
        </c:ser>
      </c:pie3DChart>
    </c:plotArea>
    <c:legend>
      <c:legendPos val="r"/>
      <c:layout>
        <c:manualLayout>
          <c:xMode val="edge"/>
          <c:yMode val="edge"/>
          <c:x val="0.65936218999735852"/>
          <c:y val="2.3024188193405039E-2"/>
          <c:w val="0.33203571967210038"/>
          <c:h val="0.93763257922449905"/>
        </c:manualLayout>
      </c:layout>
      <c:txPr>
        <a:bodyPr/>
        <a:lstStyle/>
        <a:p>
          <a:pPr>
            <a:defRPr sz="1000" b="1"/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perspective val="30"/>
    </c:view3D>
    <c:plotArea>
      <c:layout/>
      <c:bar3DChart>
        <c:barDir val="col"/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dLbls>
            <c:dLbl>
              <c:idx val="0"/>
              <c:layout>
                <c:manualLayout>
                  <c:x val="8.6720260242721166E-3"/>
                  <c:y val="4.7760987471579096E-3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D9BB-40E4-A6CE-BCAD5D05DBDD}"/>
                </c:ext>
              </c:extLst>
            </c:dLbl>
            <c:dLbl>
              <c:idx val="1"/>
              <c:layout>
                <c:manualLayout>
                  <c:x val="8.6720260242721166E-3"/>
                  <c:y val="-4.7762867825417192E-3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D9BB-40E4-A6CE-BCAD5D05DBDD}"/>
                </c:ext>
              </c:extLst>
            </c:dLbl>
            <c:dLbl>
              <c:idx val="2"/>
              <c:layout>
                <c:manualLayout>
                  <c:x val="2.0234613583852864E-2"/>
                  <c:y val="-7.1641481207367673E-3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D9BB-40E4-A6CE-BCAD5D05DBDD}"/>
                </c:ext>
              </c:extLst>
            </c:dLbl>
            <c:spPr>
              <a:noFill/>
              <a:ln>
                <a:noFill/>
              </a:ln>
              <a:effectLst/>
            </c:sp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Исполнено за 2021г.</c:v>
                </c:pt>
                <c:pt idx="1">
                  <c:v>Первоначальный прогноз 2022г.</c:v>
                </c:pt>
                <c:pt idx="2">
                  <c:v>Уточненный прогноз 2022г.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153958.5</c:v>
                </c:pt>
                <c:pt idx="1">
                  <c:v>167667.6</c:v>
                </c:pt>
                <c:pt idx="2">
                  <c:v>185882.6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D9BB-40E4-A6CE-BCAD5D05DBDD}"/>
            </c:ext>
          </c:extLst>
        </c:ser>
        <c:shape val="cylinder"/>
        <c:axId val="174398080"/>
        <c:axId val="174559616"/>
        <c:axId val="174300224"/>
      </c:bar3DChart>
      <c:catAx>
        <c:axId val="174398080"/>
        <c:scaling>
          <c:orientation val="minMax"/>
        </c:scaling>
        <c:axPos val="b"/>
        <c:numFmt formatCode="General" sourceLinked="0"/>
        <c:tickLblPos val="nextTo"/>
        <c:txPr>
          <a:bodyPr/>
          <a:lstStyle/>
          <a:p>
            <a:pPr>
              <a:defRPr b="1">
                <a:solidFill>
                  <a:schemeClr val="accent1">
                    <a:lumMod val="60000"/>
                    <a:lumOff val="40000"/>
                  </a:schemeClr>
                </a:solidFill>
              </a:defRPr>
            </a:pPr>
            <a:endParaRPr lang="ru-RU"/>
          </a:p>
        </c:txPr>
        <c:crossAx val="174559616"/>
        <c:crosses val="autoZero"/>
        <c:auto val="1"/>
        <c:lblAlgn val="ctr"/>
        <c:lblOffset val="100"/>
      </c:catAx>
      <c:valAx>
        <c:axId val="174559616"/>
        <c:scaling>
          <c:orientation val="minMax"/>
        </c:scaling>
        <c:delete val="1"/>
        <c:axPos val="l"/>
        <c:majorGridlines/>
        <c:numFmt formatCode="General" sourceLinked="1"/>
        <c:tickLblPos val="nextTo"/>
        <c:crossAx val="174398080"/>
        <c:crosses val="autoZero"/>
        <c:crossBetween val="between"/>
      </c:valAx>
      <c:serAx>
        <c:axId val="174300224"/>
        <c:scaling>
          <c:orientation val="minMax"/>
        </c:scaling>
        <c:delete val="1"/>
        <c:axPos val="b"/>
        <c:tickLblPos val="nextTo"/>
        <c:crossAx val="174559616"/>
        <c:crosses val="autoZero"/>
      </c:ser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perspective val="30"/>
    </c:view3D>
    <c:plotArea>
      <c:layout>
        <c:manualLayout>
          <c:layoutTarget val="inner"/>
          <c:xMode val="edge"/>
          <c:yMode val="edge"/>
          <c:x val="7.2266883535600972E-3"/>
          <c:y val="0"/>
          <c:w val="0.96820257124433551"/>
          <c:h val="0.80262583891987604"/>
        </c:manualLayout>
      </c:layout>
      <c:bar3DChart>
        <c:barDir val="col"/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dLbls>
            <c:dLbl>
              <c:idx val="0"/>
              <c:layout>
                <c:manualLayout>
                  <c:x val="2.1680065060680282E-2"/>
                  <c:y val="-2.3880493735789227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154795,4</a:t>
                    </a:r>
                    <a:endParaRPr lang="en-US" dirty="0"/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9864-48BD-B4C6-9D65D82F1775}"/>
                </c:ext>
              </c:extLst>
            </c:dLbl>
            <c:dLbl>
              <c:idx val="1"/>
              <c:layout>
                <c:manualLayout>
                  <c:x val="2.3125402731392127E-2"/>
                  <c:y val="1.1940246867894614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171433,6</a:t>
                    </a:r>
                    <a:endParaRPr lang="en-US" dirty="0"/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9864-48BD-B4C6-9D65D82F1775}"/>
                </c:ext>
              </c:extLst>
            </c:dLbl>
            <c:dLbl>
              <c:idx val="2"/>
              <c:layout>
                <c:manualLayout>
                  <c:x val="2.0234613583852989E-2"/>
                  <c:y val="-2.8656592482947076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187671,8</a:t>
                    </a:r>
                    <a:endParaRPr lang="en-US" dirty="0"/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9864-48BD-B4C6-9D65D82F1775}"/>
                </c:ext>
              </c:extLst>
            </c:dLbl>
            <c:spPr>
              <a:noFill/>
              <a:ln>
                <a:noFill/>
              </a:ln>
              <a:effectLst/>
            </c:sp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Исполнено за 2021г.</c:v>
                </c:pt>
                <c:pt idx="1">
                  <c:v>Первоначальный прогноз 2022г.</c:v>
                </c:pt>
                <c:pt idx="2">
                  <c:v>Уточненный прогноз 2022г.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146352.29999999999</c:v>
                </c:pt>
                <c:pt idx="1">
                  <c:v>144546.9</c:v>
                </c:pt>
                <c:pt idx="2">
                  <c:v>159533.70000000001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9864-48BD-B4C6-9D65D82F1775}"/>
            </c:ext>
          </c:extLst>
        </c:ser>
        <c:shape val="pyramid"/>
        <c:axId val="174487424"/>
        <c:axId val="174488960"/>
        <c:axId val="174358976"/>
      </c:bar3DChart>
      <c:catAx>
        <c:axId val="174487424"/>
        <c:scaling>
          <c:orientation val="minMax"/>
        </c:scaling>
        <c:axPos val="b"/>
        <c:numFmt formatCode="General" sourceLinked="0"/>
        <c:tickLblPos val="nextTo"/>
        <c:txPr>
          <a:bodyPr/>
          <a:lstStyle/>
          <a:p>
            <a:pPr>
              <a:defRPr b="1">
                <a:solidFill>
                  <a:srgbClr val="92D050"/>
                </a:solidFill>
              </a:defRPr>
            </a:pPr>
            <a:endParaRPr lang="ru-RU"/>
          </a:p>
        </c:txPr>
        <c:crossAx val="174488960"/>
        <c:crosses val="autoZero"/>
        <c:auto val="1"/>
        <c:lblAlgn val="ctr"/>
        <c:lblOffset val="100"/>
      </c:catAx>
      <c:valAx>
        <c:axId val="174488960"/>
        <c:scaling>
          <c:orientation val="minMax"/>
        </c:scaling>
        <c:delete val="1"/>
        <c:axPos val="l"/>
        <c:majorGridlines/>
        <c:numFmt formatCode="General" sourceLinked="1"/>
        <c:tickLblPos val="nextTo"/>
        <c:crossAx val="174487424"/>
        <c:crosses val="autoZero"/>
        <c:crossBetween val="between"/>
      </c:valAx>
      <c:serAx>
        <c:axId val="174358976"/>
        <c:scaling>
          <c:orientation val="minMax"/>
        </c:scaling>
        <c:delete val="1"/>
        <c:axPos val="b"/>
        <c:tickLblPos val="nextTo"/>
        <c:crossAx val="174488960"/>
        <c:crosses val="autoZero"/>
      </c:ser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0.01709</cdr:x>
      <cdr:y>0.82667</cdr:y>
    </cdr:from>
    <cdr:to>
      <cdr:x>0.12821</cdr:x>
      <cdr:y>0.89333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44016" y="4464496"/>
          <a:ext cx="936104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0.02564</cdr:x>
      <cdr:y>0.8</cdr:y>
    </cdr:from>
    <cdr:to>
      <cdr:x>0.13418</cdr:x>
      <cdr:y>0.96931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16024" y="432048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0.89834</cdr:x>
      <cdr:y>0.91358</cdr:y>
    </cdr:from>
    <cdr:to>
      <cdr:x>0.98349</cdr:x>
      <cdr:y>0.95062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7635526" y="5328592"/>
          <a:ext cx="723763" cy="216024"/>
        </a:xfrm>
        <a:prstGeom xmlns:a="http://schemas.openxmlformats.org/drawingml/2006/main" prst="rect">
          <a:avLst/>
        </a:prstGeom>
        <a:solidFill xmlns:a="http://schemas.openxmlformats.org/drawingml/2006/main">
          <a:schemeClr val="accent1"/>
        </a:solidFill>
        <a:ln xmlns:a="http://schemas.openxmlformats.org/drawingml/2006/main" w="12700"/>
      </cdr:spPr>
      <cdr:style>
        <a:lnRef xmlns:a="http://schemas.openxmlformats.org/drawingml/2006/main" idx="3">
          <a:schemeClr val="lt1"/>
        </a:lnRef>
        <a:fillRef xmlns:a="http://schemas.openxmlformats.org/drawingml/2006/main" idx="1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100" dirty="0" smtClean="0"/>
            <a:t>(Тыс. </a:t>
          </a:r>
          <a:r>
            <a:rPr lang="ru-RU" sz="1100" dirty="0" err="1" smtClean="0"/>
            <a:t>руб</a:t>
          </a:r>
          <a:r>
            <a:rPr lang="ru-RU" sz="1100" dirty="0" smtClean="0"/>
            <a:t>)</a:t>
          </a:r>
          <a:endParaRPr lang="ru-RU" sz="11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0.39432</cdr:x>
      <cdr:y>0.02278</cdr:y>
    </cdr:from>
    <cdr:to>
      <cdr:x>0.57071</cdr:x>
      <cdr:y>0.08739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493052" y="126916"/>
          <a:ext cx="1562472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0.41058</cdr:x>
      <cdr:y>0.0357</cdr:y>
    </cdr:from>
    <cdr:to>
      <cdr:x>0.51626</cdr:x>
      <cdr:y>0.08739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3637068" y="198924"/>
          <a:ext cx="936104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6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0.29245</cdr:x>
      <cdr:y>0.37984</cdr:y>
    </cdr:from>
    <cdr:to>
      <cdr:x>0.44249</cdr:x>
      <cdr:y>0.41332</cdr:y>
    </cdr:to>
    <cdr:sp macro="" textlink="">
      <cdr:nvSpPr>
        <cdr:cNvPr id="2" name="Стрелка вправо 1"/>
        <cdr:cNvSpPr/>
      </cdr:nvSpPr>
      <cdr:spPr>
        <a:xfrm xmlns:a="http://schemas.openxmlformats.org/drawingml/2006/main" rot="19596488">
          <a:off x="2569705" y="2020059"/>
          <a:ext cx="1318383" cy="178047"/>
        </a:xfrm>
        <a:prstGeom xmlns:a="http://schemas.openxmlformats.org/drawingml/2006/main" prst="rightArrow">
          <a:avLst/>
        </a:prstGeom>
        <a:solidFill xmlns:a="http://schemas.openxmlformats.org/drawingml/2006/main">
          <a:schemeClr val="accent3">
            <a:lumMod val="60000"/>
            <a:lumOff val="40000"/>
          </a:schemeClr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0.25203</cdr:x>
      <cdr:y>0.12686</cdr:y>
    </cdr:from>
    <cdr:to>
      <cdr:x>0.38211</cdr:x>
      <cdr:y>0.18059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214578" y="674678"/>
          <a:ext cx="1143008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0.28718</cdr:x>
      <cdr:y>0.36655</cdr:y>
    </cdr:from>
    <cdr:to>
      <cdr:x>0.40913</cdr:x>
      <cdr:y>0.42028</cdr:y>
    </cdr:to>
    <cdr:sp macro="" textlink="">
      <cdr:nvSpPr>
        <cdr:cNvPr id="4" name="TextBox 3"/>
        <cdr:cNvSpPr txBox="1"/>
      </cdr:nvSpPr>
      <cdr:spPr>
        <a:xfrm xmlns:a="http://schemas.openxmlformats.org/drawingml/2006/main" rot="19595007">
          <a:off x="2523391" y="1949380"/>
          <a:ext cx="1071560" cy="28574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200" b="1" dirty="0" smtClean="0"/>
            <a:t>+13709,1(+8,5%)</a:t>
          </a:r>
          <a:endParaRPr lang="ru-RU" sz="1200" b="1" dirty="0"/>
        </a:p>
      </cdr:txBody>
    </cdr:sp>
  </cdr:relSizeAnchor>
  <cdr:relSizeAnchor xmlns:cdr="http://schemas.openxmlformats.org/drawingml/2006/chartDrawing">
    <cdr:from>
      <cdr:x>0.54724</cdr:x>
      <cdr:y>0.40067</cdr:y>
    </cdr:from>
    <cdr:to>
      <cdr:x>0.72672</cdr:x>
      <cdr:y>0.431</cdr:y>
    </cdr:to>
    <cdr:sp macro="" textlink="">
      <cdr:nvSpPr>
        <cdr:cNvPr id="5" name="Стрелка вправо 4"/>
        <cdr:cNvSpPr/>
      </cdr:nvSpPr>
      <cdr:spPr>
        <a:xfrm xmlns:a="http://schemas.openxmlformats.org/drawingml/2006/main" rot="19391051">
          <a:off x="4808569" y="2130818"/>
          <a:ext cx="1576997" cy="161286"/>
        </a:xfrm>
        <a:prstGeom xmlns:a="http://schemas.openxmlformats.org/drawingml/2006/main" prst="rightArrow">
          <a:avLst/>
        </a:prstGeom>
        <a:solidFill xmlns:a="http://schemas.openxmlformats.org/drawingml/2006/main">
          <a:schemeClr val="accent3">
            <a:lumMod val="60000"/>
            <a:lumOff val="40000"/>
          </a:schemeClr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0.55999</cdr:x>
      <cdr:y>0.36669</cdr:y>
    </cdr:from>
    <cdr:to>
      <cdr:x>0.68194</cdr:x>
      <cdr:y>0.42042</cdr:y>
    </cdr:to>
    <cdr:sp macro="" textlink="">
      <cdr:nvSpPr>
        <cdr:cNvPr id="6" name="TextBox 1"/>
        <cdr:cNvSpPr txBox="1"/>
      </cdr:nvSpPr>
      <cdr:spPr>
        <a:xfrm xmlns:a="http://schemas.openxmlformats.org/drawingml/2006/main" rot="19531626">
          <a:off x="4920564" y="1950130"/>
          <a:ext cx="1071559" cy="28574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ru-RU" sz="1200" b="1" dirty="0" smtClean="0"/>
            <a:t>+18215(+9,7%)</a:t>
          </a:r>
          <a:endParaRPr lang="ru-RU" sz="1200" b="1" dirty="0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0.23351</cdr:x>
      <cdr:y>0.36119</cdr:y>
    </cdr:from>
    <cdr:to>
      <cdr:x>0.44489</cdr:x>
      <cdr:y>0.48302</cdr:y>
    </cdr:to>
    <cdr:sp macro="" textlink="">
      <cdr:nvSpPr>
        <cdr:cNvPr id="2" name="Стрелка вправо 1"/>
        <cdr:cNvSpPr/>
      </cdr:nvSpPr>
      <cdr:spPr>
        <a:xfrm xmlns:a="http://schemas.openxmlformats.org/drawingml/2006/main" rot="20162403">
          <a:off x="2051796" y="1920858"/>
          <a:ext cx="1857370" cy="647910"/>
        </a:xfrm>
        <a:prstGeom xmlns:a="http://schemas.openxmlformats.org/drawingml/2006/main" prst="rightArrow">
          <a:avLst/>
        </a:prstGeom>
        <a:solidFill xmlns:a="http://schemas.openxmlformats.org/drawingml/2006/main">
          <a:schemeClr val="accent3">
            <a:lumMod val="60000"/>
            <a:lumOff val="40000"/>
          </a:schemeClr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0.25203</cdr:x>
      <cdr:y>0.12686</cdr:y>
    </cdr:from>
    <cdr:to>
      <cdr:x>0.38211</cdr:x>
      <cdr:y>0.18059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214578" y="674678"/>
          <a:ext cx="1143008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0.27018</cdr:x>
      <cdr:y>0.39542</cdr:y>
    </cdr:from>
    <cdr:to>
      <cdr:x>0.39213</cdr:x>
      <cdr:y>0.44915</cdr:y>
    </cdr:to>
    <cdr:sp macro="" textlink="">
      <cdr:nvSpPr>
        <cdr:cNvPr id="4" name="TextBox 3"/>
        <cdr:cNvSpPr txBox="1"/>
      </cdr:nvSpPr>
      <cdr:spPr>
        <a:xfrm xmlns:a="http://schemas.openxmlformats.org/drawingml/2006/main" rot="19877679">
          <a:off x="2374038" y="2102902"/>
          <a:ext cx="1071559" cy="28574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200" b="1" dirty="0" smtClean="0"/>
            <a:t>+16638,2+10,7%)</a:t>
          </a:r>
          <a:endParaRPr lang="ru-RU" sz="1200" b="1" dirty="0"/>
        </a:p>
      </cdr:txBody>
    </cdr:sp>
  </cdr:relSizeAnchor>
  <cdr:relSizeAnchor xmlns:cdr="http://schemas.openxmlformats.org/drawingml/2006/chartDrawing">
    <cdr:from>
      <cdr:x>0.54279</cdr:x>
      <cdr:y>0.41959</cdr:y>
    </cdr:from>
    <cdr:to>
      <cdr:x>0.71038</cdr:x>
      <cdr:y>0.54142</cdr:y>
    </cdr:to>
    <cdr:sp macro="" textlink="">
      <cdr:nvSpPr>
        <cdr:cNvPr id="5" name="Стрелка вправо 4"/>
        <cdr:cNvSpPr/>
      </cdr:nvSpPr>
      <cdr:spPr>
        <a:xfrm xmlns:a="http://schemas.openxmlformats.org/drawingml/2006/main" rot="20807060">
          <a:off x="4769469" y="2231450"/>
          <a:ext cx="1472582" cy="647910"/>
        </a:xfrm>
        <a:prstGeom xmlns:a="http://schemas.openxmlformats.org/drawingml/2006/main" prst="rightArrow">
          <a:avLst/>
        </a:prstGeom>
        <a:solidFill xmlns:a="http://schemas.openxmlformats.org/drawingml/2006/main">
          <a:schemeClr val="accent3">
            <a:lumMod val="60000"/>
            <a:lumOff val="40000"/>
          </a:schemeClr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0.5468</cdr:x>
      <cdr:y>0.46492</cdr:y>
    </cdr:from>
    <cdr:to>
      <cdr:x>0.66875</cdr:x>
      <cdr:y>0.51865</cdr:y>
    </cdr:to>
    <cdr:sp macro="" textlink="">
      <cdr:nvSpPr>
        <cdr:cNvPr id="6" name="TextBox 1"/>
        <cdr:cNvSpPr txBox="1"/>
      </cdr:nvSpPr>
      <cdr:spPr>
        <a:xfrm xmlns:a="http://schemas.openxmlformats.org/drawingml/2006/main" rot="20832705">
          <a:off x="4804681" y="2472504"/>
          <a:ext cx="1071559" cy="28574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ru-RU" sz="1200" b="1" dirty="0" smtClean="0"/>
            <a:t>+16238,2( +9,5%)</a:t>
          </a:r>
          <a:endParaRPr lang="ru-RU" sz="1200" b="1" dirty="0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943A2-B8E9-44F9-9F3F-C77B4A020ACB}" type="datetimeFigureOut">
              <a:rPr lang="ru-RU" smtClean="0"/>
              <a:pPr/>
              <a:t>26.04.2023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6BFB0-5892-45DD-B19C-3FE5ED6CEBE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943A2-B8E9-44F9-9F3F-C77B4A020ACB}" type="datetimeFigureOut">
              <a:rPr lang="ru-RU" smtClean="0"/>
              <a:pPr/>
              <a:t>26.04.2023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6BFB0-5892-45DD-B19C-3FE5ED6CEB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943A2-B8E9-44F9-9F3F-C77B4A020ACB}" type="datetimeFigureOut">
              <a:rPr lang="ru-RU" smtClean="0"/>
              <a:pPr/>
              <a:t>26.04.2023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6BFB0-5892-45DD-B19C-3FE5ED6CEB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943A2-B8E9-44F9-9F3F-C77B4A020ACB}" type="datetimeFigureOut">
              <a:rPr lang="ru-RU" smtClean="0"/>
              <a:pPr/>
              <a:t>26.04.2023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6BFB0-5892-45DD-B19C-3FE5ED6CEB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943A2-B8E9-44F9-9F3F-C77B4A020ACB}" type="datetimeFigureOut">
              <a:rPr lang="ru-RU" smtClean="0"/>
              <a:pPr/>
              <a:t>26.04.2023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6776BFB0-5892-45DD-B19C-3FE5ED6CEB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943A2-B8E9-44F9-9F3F-C77B4A020ACB}" type="datetimeFigureOut">
              <a:rPr lang="ru-RU" smtClean="0"/>
              <a:pPr/>
              <a:t>26.04.2023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6BFB0-5892-45DD-B19C-3FE5ED6CEB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943A2-B8E9-44F9-9F3F-C77B4A020ACB}" type="datetimeFigureOut">
              <a:rPr lang="ru-RU" smtClean="0"/>
              <a:pPr/>
              <a:t>26.04.2023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6BFB0-5892-45DD-B19C-3FE5ED6CEB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943A2-B8E9-44F9-9F3F-C77B4A020ACB}" type="datetimeFigureOut">
              <a:rPr lang="ru-RU" smtClean="0"/>
              <a:pPr/>
              <a:t>26.04.2023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6BFB0-5892-45DD-B19C-3FE5ED6CEB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943A2-B8E9-44F9-9F3F-C77B4A020ACB}" type="datetimeFigureOut">
              <a:rPr lang="ru-RU" smtClean="0"/>
              <a:pPr/>
              <a:t>26.04.2023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6BFB0-5892-45DD-B19C-3FE5ED6CEB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943A2-B8E9-44F9-9F3F-C77B4A020ACB}" type="datetimeFigureOut">
              <a:rPr lang="ru-RU" smtClean="0"/>
              <a:pPr/>
              <a:t>26.04.2023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6BFB0-5892-45DD-B19C-3FE5ED6CEB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943A2-B8E9-44F9-9F3F-C77B4A020ACB}" type="datetimeFigureOut">
              <a:rPr lang="ru-RU" smtClean="0"/>
              <a:pPr/>
              <a:t>26.04.2023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6BFB0-5892-45DD-B19C-3FE5ED6CEB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04943A2-B8E9-44F9-9F3F-C77B4A020ACB}" type="datetimeFigureOut">
              <a:rPr lang="ru-RU" smtClean="0"/>
              <a:pPr/>
              <a:t>26.04.2023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776BFB0-5892-45DD-B19C-3FE5ED6CEBE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hyperlink" Target="mailto:fo10@depfin.kirov.ru" TargetMode="Externa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0"/>
            <a:ext cx="8229600" cy="2000240"/>
          </a:xfrm>
          <a:ln>
            <a:noFill/>
          </a:ln>
          <a:effectLst>
            <a:outerShdw blurRad="107950" dist="12700" dir="5400000" algn="ctr">
              <a:srgbClr val="000000"/>
            </a:outerShdw>
          </a:effectLst>
        </p:spPr>
        <p:txBody>
          <a:bodyPr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z="3200" dirty="0" smtClean="0"/>
              <a:t>Отчет об исполнении бюджета Кикнурского муниципального округа за 2022 год</a:t>
            </a:r>
            <a:endParaRPr lang="ru-RU" sz="3200" dirty="0"/>
          </a:p>
        </p:txBody>
      </p:sp>
      <p:pic>
        <p:nvPicPr>
          <p:cNvPr id="4" name="Рисунок 3" descr="Indikator Dalam Mengukur Nilai Perusahaan - Ambang Blog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sharpenSoften amount="-4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2000240"/>
            <a:ext cx="9144000" cy="4857760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Объем поступления неналоговых доходов</a:t>
            </a:r>
            <a:endParaRPr lang="ru-RU" sz="32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44819369"/>
              </p:ext>
            </p:extLst>
          </p:nvPr>
        </p:nvGraphicFramePr>
        <p:xfrm>
          <a:off x="142844" y="1186585"/>
          <a:ext cx="8858311" cy="4347042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232266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3492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2869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7157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969515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265473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265473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1145117">
                <a:tc rowSpan="2"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Показатели</a:t>
                      </a:r>
                    </a:p>
                    <a:p>
                      <a:pPr algn="ctr"/>
                      <a:endParaRPr lang="ru-RU" sz="1600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Уточнен-</a:t>
                      </a:r>
                      <a:r>
                        <a:rPr lang="ru-RU" sz="1600" dirty="0" err="1" smtClean="0"/>
                        <a:t>ный</a:t>
                      </a:r>
                      <a:r>
                        <a:rPr lang="ru-RU" sz="1600" dirty="0" smtClean="0"/>
                        <a:t> план на 202</a:t>
                      </a:r>
                      <a:r>
                        <a:rPr lang="en-US" sz="1600" dirty="0" smtClean="0"/>
                        <a:t>2</a:t>
                      </a:r>
                      <a:endParaRPr lang="ru-RU" sz="1600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600" dirty="0" err="1" smtClean="0"/>
                        <a:t>Испол-нено</a:t>
                      </a:r>
                      <a:r>
                        <a:rPr lang="ru-RU" sz="1600" baseline="0" dirty="0" smtClean="0"/>
                        <a:t> за 202</a:t>
                      </a:r>
                      <a:r>
                        <a:rPr lang="en-US" sz="1600" baseline="0" dirty="0" smtClean="0"/>
                        <a:t>2</a:t>
                      </a:r>
                      <a:endParaRPr lang="ru-RU" sz="1600" baseline="0" dirty="0" smtClean="0"/>
                    </a:p>
                    <a:p>
                      <a:pPr algn="ctr"/>
                      <a:endParaRPr lang="ru-RU" sz="1600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% от плана</a:t>
                      </a:r>
                    </a:p>
                    <a:p>
                      <a:pPr algn="ctr"/>
                      <a:endParaRPr lang="ru-RU" sz="1600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600" dirty="0" err="1" smtClean="0"/>
                        <a:t>Испол-нено</a:t>
                      </a:r>
                      <a:r>
                        <a:rPr lang="ru-RU" sz="1600" baseline="0" dirty="0" smtClean="0"/>
                        <a:t> за 202</a:t>
                      </a:r>
                      <a:r>
                        <a:rPr lang="en-US" sz="1600" baseline="0" dirty="0" smtClean="0"/>
                        <a:t>1</a:t>
                      </a:r>
                      <a:endParaRPr lang="ru-RU" sz="1600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Рост(снижение) поступлений в 202</a:t>
                      </a:r>
                      <a:r>
                        <a:rPr lang="en-US" sz="1600" dirty="0" smtClean="0"/>
                        <a:t>2</a:t>
                      </a:r>
                      <a:r>
                        <a:rPr lang="ru-RU" sz="1600" dirty="0" smtClean="0"/>
                        <a:t>г к 202</a:t>
                      </a:r>
                      <a:r>
                        <a:rPr lang="en-US" sz="1600" dirty="0" smtClean="0"/>
                        <a:t>1</a:t>
                      </a:r>
                      <a:r>
                        <a:rPr lang="ru-RU" sz="1600" dirty="0" smtClean="0"/>
                        <a:t>г</a:t>
                      </a:r>
                    </a:p>
                    <a:p>
                      <a:pPr algn="ctr"/>
                      <a:endParaRPr lang="ru-RU" sz="16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40385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в %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в сумме</a:t>
                      </a:r>
                      <a:endParaRPr lang="ru-RU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40385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НЕНАЛОГОВЫЕ ДОХОДЫ ВСЕГО, в том числе</a:t>
                      </a:r>
                      <a:r>
                        <a:rPr lang="en-US" sz="1200" dirty="0" smtClean="0"/>
                        <a:t>:</a:t>
                      </a:r>
                      <a:endParaRPr lang="ru-RU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10898,7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11816,2</a:t>
                      </a:r>
                      <a:endParaRPr lang="ru-RU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108,4</a:t>
                      </a:r>
                      <a:endParaRPr lang="ru-RU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11117,2</a:t>
                      </a:r>
                      <a:endParaRPr lang="ru-RU" sz="1200" b="1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+6,3</a:t>
                      </a:r>
                      <a:endParaRPr lang="ru-RU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+699,0</a:t>
                      </a:r>
                      <a:endParaRPr lang="ru-RU" sz="12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40385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Доходы от сдачи в  </a:t>
                      </a:r>
                      <a:r>
                        <a:rPr lang="ru-RU" sz="1200" smtClean="0"/>
                        <a:t>аренду  имущества</a:t>
                      </a:r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2530,6</a:t>
                      </a:r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2549,3</a:t>
                      </a:r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100,7</a:t>
                      </a:r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2365,0</a:t>
                      </a:r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+7,8</a:t>
                      </a:r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+184,3</a:t>
                      </a:r>
                      <a:endParaRPr lang="ru-RU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40385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Прочие доходы от использования имущества и прав (плата за наем)</a:t>
                      </a:r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325</a:t>
                      </a:r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354,2</a:t>
                      </a:r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109,0</a:t>
                      </a:r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285,1</a:t>
                      </a:r>
                      <a:endParaRPr lang="ru-RU" sz="12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+24,2</a:t>
                      </a:r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+69,1</a:t>
                      </a:r>
                      <a:endParaRPr lang="ru-RU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640385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Платежи от государственных и муниципальных унитарных предприятий</a:t>
                      </a:r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236,6</a:t>
                      </a:r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236,6</a:t>
                      </a:r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100,0</a:t>
                      </a:r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436,4</a:t>
                      </a:r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-45,8</a:t>
                      </a:r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-199,8</a:t>
                      </a:r>
                      <a:endParaRPr lang="ru-RU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7786710" y="857232"/>
            <a:ext cx="11603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/>
              <a:t>Тыс. рублей</a:t>
            </a:r>
            <a:endParaRPr lang="ru-RU" sz="1400" b="1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188092170"/>
              </p:ext>
            </p:extLst>
          </p:nvPr>
        </p:nvGraphicFramePr>
        <p:xfrm>
          <a:off x="142844" y="785794"/>
          <a:ext cx="8858311" cy="4987427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232266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348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0013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7157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969515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265473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265473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1145117">
                <a:tc rowSpan="2"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Показатели</a:t>
                      </a:r>
                    </a:p>
                    <a:p>
                      <a:pPr algn="ctr"/>
                      <a:r>
                        <a:rPr lang="ru-RU" sz="1600" dirty="0" smtClean="0"/>
                        <a:t> </a:t>
                      </a:r>
                      <a:endParaRPr lang="ru-RU" sz="1600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Уточненный план на 2022</a:t>
                      </a:r>
                      <a:endParaRPr lang="ru-RU" sz="1600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Исполнено</a:t>
                      </a:r>
                      <a:r>
                        <a:rPr lang="ru-RU" sz="1600" baseline="0" dirty="0" smtClean="0"/>
                        <a:t> за 2022</a:t>
                      </a:r>
                    </a:p>
                    <a:p>
                      <a:pPr algn="ctr"/>
                      <a:endParaRPr lang="ru-RU" sz="1600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% от плана</a:t>
                      </a:r>
                    </a:p>
                    <a:p>
                      <a:pPr algn="ctr"/>
                      <a:endParaRPr lang="ru-RU" sz="1600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r"/>
                      <a:r>
                        <a:rPr lang="ru-RU" sz="1600" dirty="0" smtClean="0"/>
                        <a:t>Исполнено</a:t>
                      </a:r>
                      <a:r>
                        <a:rPr lang="ru-RU" sz="1600" baseline="0" dirty="0" smtClean="0"/>
                        <a:t> за 2021</a:t>
                      </a:r>
                      <a:endParaRPr lang="ru-RU" sz="1600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Рост(снижение) поступлений в 2022г к 2021г.</a:t>
                      </a:r>
                    </a:p>
                    <a:p>
                      <a:pPr algn="ctr"/>
                      <a:endParaRPr lang="ru-RU" sz="16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40385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в %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в сумме</a:t>
                      </a:r>
                      <a:endParaRPr lang="ru-RU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40385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Плата за негативное воздействие на окружающую среду</a:t>
                      </a:r>
                      <a:endParaRPr lang="ru-RU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411,1</a:t>
                      </a:r>
                      <a:endParaRPr lang="en-US" sz="1200" b="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468,5</a:t>
                      </a:r>
                      <a:endParaRPr lang="ru-RU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114,0</a:t>
                      </a:r>
                      <a:endParaRPr lang="ru-RU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227,0</a:t>
                      </a:r>
                      <a:endParaRPr lang="ru-RU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В 2,1 раза</a:t>
                      </a:r>
                      <a:endParaRPr lang="ru-RU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+241,5</a:t>
                      </a:r>
                      <a:endParaRPr lang="ru-RU" sz="120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40385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Доходы от продажи материальных и нематериальных</a:t>
                      </a:r>
                      <a:r>
                        <a:rPr lang="ru-RU" sz="1200" baseline="0" dirty="0" smtClean="0"/>
                        <a:t> активов</a:t>
                      </a:r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508,5</a:t>
                      </a:r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508,6</a:t>
                      </a:r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100,0</a:t>
                      </a:r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39,7</a:t>
                      </a:r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В 12,8 раза</a:t>
                      </a:r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+468,9</a:t>
                      </a:r>
                      <a:endParaRPr lang="ru-RU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40385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Штрафы, санкции, возмещение ущерба</a:t>
                      </a:r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847,2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1750,8</a:t>
                      </a:r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В 2,1 раза</a:t>
                      </a:r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2522,3</a:t>
                      </a:r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-30,6</a:t>
                      </a:r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-771,5</a:t>
                      </a:r>
                      <a:endParaRPr lang="ru-RU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640385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Прочие неналоговые доходы</a:t>
                      </a:r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358,3</a:t>
                      </a:r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367,1</a:t>
                      </a:r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102,5</a:t>
                      </a:r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553,0</a:t>
                      </a:r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-33,6</a:t>
                      </a:r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-185,9</a:t>
                      </a:r>
                      <a:endParaRPr lang="ru-RU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640385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Доходы от оказания платных услуг и компенсации затрат государства</a:t>
                      </a:r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5681,4</a:t>
                      </a:r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5581,1</a:t>
                      </a:r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98,2</a:t>
                      </a:r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4688,7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+19,0</a:t>
                      </a:r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+892,4</a:t>
                      </a:r>
                      <a:endParaRPr lang="ru-RU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7786710" y="428604"/>
            <a:ext cx="11603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/>
              <a:t>Тыс. рублей</a:t>
            </a:r>
            <a:endParaRPr lang="ru-RU" sz="1400" b="1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Структура расходов бюджета муниципального округа в разрезе  кодов КОСГУ, % (2022г)</a:t>
            </a:r>
            <a:endParaRPr lang="ru-RU" sz="3200" dirty="0"/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xmlns="" val="697500629"/>
              </p:ext>
            </p:extLst>
          </p:nvPr>
        </p:nvGraphicFramePr>
        <p:xfrm>
          <a:off x="142844" y="1285860"/>
          <a:ext cx="8858312" cy="55721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Отраслевая структура расходов бюджета муниципального округа, в % (2022г)</a:t>
            </a:r>
            <a:endParaRPr lang="ru-RU" sz="3200" dirty="0"/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xmlns="" val="97374067"/>
              </p:ext>
            </p:extLst>
          </p:nvPr>
        </p:nvGraphicFramePr>
        <p:xfrm>
          <a:off x="142844" y="1285860"/>
          <a:ext cx="8858312" cy="55721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2158986538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200" dirty="0" err="1" smtClean="0">
                <a:solidFill>
                  <a:schemeClr val="accent1">
                    <a:lumMod val="60000"/>
                    <a:lumOff val="40000"/>
                  </a:schemeClr>
                </a:solidFill>
                <a:cs typeface="Times New Roman" pitchFamily="18" charset="0"/>
              </a:rPr>
              <a:t>Отраслеваая</a:t>
            </a:r>
            <a:r>
              <a:rPr lang="ru-RU" sz="3200" dirty="0" smtClean="0">
                <a:solidFill>
                  <a:schemeClr val="accent1">
                    <a:lumMod val="60000"/>
                    <a:lumOff val="40000"/>
                  </a:schemeClr>
                </a:solidFill>
                <a:cs typeface="Times New Roman" pitchFamily="18" charset="0"/>
              </a:rPr>
              <a:t> структура расходов бюджета муниципального округа в 2022 году в разрезе источников</a:t>
            </a:r>
            <a:endParaRPr lang="ru-RU" sz="32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884295924"/>
              </p:ext>
            </p:extLst>
          </p:nvPr>
        </p:nvGraphicFramePr>
        <p:xfrm>
          <a:off x="323528" y="1412777"/>
          <a:ext cx="8712969" cy="558546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28228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372591">
                  <a:extLst>
                    <a:ext uri="{9D8B030D-6E8A-4147-A177-3AD203B41FA5}">
                      <a16:colId xmlns:a16="http://schemas.microsoft.com/office/drawing/2014/main" xmlns="" val="391370963"/>
                    </a:ext>
                  </a:extLst>
                </a:gridCol>
                <a:gridCol w="137259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37259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31291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803551">
                <a:tc>
                  <a:txBody>
                    <a:bodyPr/>
                    <a:lstStyle/>
                    <a:p>
                      <a:pPr algn="ctr"/>
                      <a:endParaRPr lang="ru-RU" sz="1600" b="1" kern="1200" baseline="0" dirty="0" smtClean="0">
                        <a:solidFill>
                          <a:srgbClr val="7030A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600" b="1" kern="1200" baseline="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Наименование расхода 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b="1" baseline="0" dirty="0" smtClean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600" b="1" baseline="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Раздел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b="1" baseline="0" dirty="0" smtClean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600" b="1" baseline="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План всего 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b="1" kern="1200" baseline="0" dirty="0" smtClean="0">
                        <a:solidFill>
                          <a:srgbClr val="7030A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600" b="1" kern="1200" baseline="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Исполнено всего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b="1" kern="1200" baseline="0" dirty="0" smtClean="0">
                        <a:solidFill>
                          <a:srgbClr val="7030A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600" b="1" kern="1200" baseline="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Процент исполнения (%) 	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57134">
                <a:tc>
                  <a:txBody>
                    <a:bodyPr/>
                    <a:lstStyle/>
                    <a:p>
                      <a:pPr indent="108000" algn="l" fontAlgn="b"/>
                      <a:r>
                        <a:rPr lang="ru-RU" sz="1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Всего расходов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/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187671,8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183021,3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97,5</a:t>
                      </a:r>
                      <a:endParaRPr lang="ru-RU" sz="1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686416098"/>
                  </a:ext>
                </a:extLst>
              </a:tr>
              <a:tr h="545001">
                <a:tc>
                  <a:txBody>
                    <a:bodyPr/>
                    <a:lstStyle/>
                    <a:p>
                      <a:pPr indent="108000" algn="l" fontAlgn="b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Общегосударственные вопросы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01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51057,4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50652,5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99,2</a:t>
                      </a:r>
                      <a:endParaRPr lang="ru-RU" sz="1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57134">
                <a:tc>
                  <a:txBody>
                    <a:bodyPr/>
                    <a:lstStyle/>
                    <a:p>
                      <a:pPr indent="108000" algn="l" fontAlgn="b"/>
                      <a:r>
                        <a:rPr lang="ru-RU" sz="1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Национальная оборона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02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270,7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270,7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100,0</a:t>
                      </a:r>
                      <a:endParaRPr lang="ru-RU" sz="1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1080701">
                <a:tc>
                  <a:txBody>
                    <a:bodyPr/>
                    <a:lstStyle/>
                    <a:p>
                      <a:pPr marL="0" marR="0" indent="1080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Национальная безопасность и правоохранительная деятельность</a:t>
                      </a:r>
                      <a:endParaRPr lang="en-US" sz="1800" b="1" i="0" u="none" strike="noStrike" dirty="0" smtClean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 indent="108000" algn="l" fontAlgn="b"/>
                      <a:endParaRPr lang="ru-RU" sz="1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03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5883,9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5752,8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97,8</a:t>
                      </a:r>
                      <a:endParaRPr lang="ru-RU" sz="1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57134">
                <a:tc>
                  <a:txBody>
                    <a:bodyPr/>
                    <a:lstStyle/>
                    <a:p>
                      <a:pPr indent="108000" algn="l" fontAlgn="b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Национальная </a:t>
                      </a:r>
                      <a:r>
                        <a:rPr lang="ru-RU" sz="1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экономика</a:t>
                      </a:r>
                      <a:endParaRPr lang="en-US" sz="1800" b="1" i="0" u="none" strike="noStrike" dirty="0" smtClean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04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49467,4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47726,6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96,5</a:t>
                      </a:r>
                      <a:endParaRPr lang="ru-RU" sz="1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812851">
                <a:tc>
                  <a:txBody>
                    <a:bodyPr/>
                    <a:lstStyle/>
                    <a:p>
                      <a:pPr marL="0" marR="0" indent="1080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Жилищно-коммунальное хозяйство</a:t>
                      </a:r>
                    </a:p>
                    <a:p>
                      <a:pPr indent="108000" algn="l" fontAlgn="b"/>
                      <a:endParaRPr lang="ru-RU" sz="1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05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3270,8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3093,7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94,6</a:t>
                      </a:r>
                      <a:endParaRPr lang="ru-RU" sz="1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45001">
                <a:tc>
                  <a:txBody>
                    <a:bodyPr/>
                    <a:lstStyle/>
                    <a:p>
                      <a:pPr marL="0" marR="0" indent="1080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Охрана окружающей среды</a:t>
                      </a:r>
                    </a:p>
                    <a:p>
                      <a:pPr indent="108000" algn="l" fontAlgn="b"/>
                      <a:endParaRPr lang="ru-RU" sz="1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06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734,9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568,9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77,4</a:t>
                      </a:r>
                      <a:endParaRPr lang="ru-RU" sz="1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57134">
                <a:tc>
                  <a:txBody>
                    <a:bodyPr/>
                    <a:lstStyle/>
                    <a:p>
                      <a:pPr indent="108000" algn="l" fontAlgn="b"/>
                      <a:endParaRPr lang="ru-RU" sz="1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/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23323486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200" dirty="0" err="1">
                <a:solidFill>
                  <a:schemeClr val="accent1">
                    <a:lumMod val="60000"/>
                    <a:lumOff val="40000"/>
                  </a:schemeClr>
                </a:solidFill>
                <a:cs typeface="Times New Roman" pitchFamily="18" charset="0"/>
              </a:rPr>
              <a:t>Отраслеваая</a:t>
            </a:r>
            <a:r>
              <a:rPr lang="ru-RU" sz="3200" dirty="0">
                <a:solidFill>
                  <a:schemeClr val="accent1">
                    <a:lumMod val="60000"/>
                    <a:lumOff val="40000"/>
                  </a:schemeClr>
                </a:solidFill>
                <a:cs typeface="Times New Roman" pitchFamily="18" charset="0"/>
              </a:rPr>
              <a:t> структура расходов бюджета муниципального округа в 2022 году в разрезе источников</a:t>
            </a:r>
            <a:endParaRPr lang="ru-RU" sz="32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374480976"/>
              </p:ext>
            </p:extLst>
          </p:nvPr>
        </p:nvGraphicFramePr>
        <p:xfrm>
          <a:off x="214282" y="1643050"/>
          <a:ext cx="8786877" cy="3715731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31012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384234">
                  <a:extLst>
                    <a:ext uri="{9D8B030D-6E8A-4147-A177-3AD203B41FA5}">
                      <a16:colId xmlns:a16="http://schemas.microsoft.com/office/drawing/2014/main" xmlns="" val="3488798478"/>
                    </a:ext>
                  </a:extLst>
                </a:gridCol>
                <a:gridCol w="138423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38423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324051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785820">
                <a:tc>
                  <a:txBody>
                    <a:bodyPr/>
                    <a:lstStyle/>
                    <a:p>
                      <a:pPr algn="ctr"/>
                      <a:endParaRPr lang="ru-RU" sz="1200" b="1" kern="1200" baseline="0" dirty="0" smtClean="0">
                        <a:solidFill>
                          <a:srgbClr val="7030A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/>
                      <a:endParaRPr lang="ru-RU" sz="1200" b="1" kern="1200" baseline="0" dirty="0" smtClean="0">
                        <a:solidFill>
                          <a:srgbClr val="7030A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200" b="1" kern="1200" baseline="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Наименование расхода 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200" b="1" baseline="0" dirty="0" smtClean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200" b="1" baseline="0" dirty="0" smtClean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200" b="1" baseline="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Раздел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200" b="1" baseline="0" dirty="0" smtClean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200" b="1" baseline="0" dirty="0" smtClean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200" b="1" baseline="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План всего 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200" b="1" kern="1200" baseline="0" dirty="0" smtClean="0">
                        <a:solidFill>
                          <a:srgbClr val="7030A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/>
                      <a:endParaRPr lang="ru-RU" sz="1200" b="1" kern="1200" baseline="0" dirty="0" smtClean="0">
                        <a:solidFill>
                          <a:srgbClr val="7030A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200" b="1" kern="1200" baseline="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Исполнено всего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200" b="1" kern="1200" baseline="0" dirty="0" smtClean="0">
                        <a:solidFill>
                          <a:srgbClr val="7030A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200" b="1" kern="1200" baseline="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Процент исполнения (%) 	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94358">
                <a:tc>
                  <a:txBody>
                    <a:bodyPr/>
                    <a:lstStyle/>
                    <a:p>
                      <a:pPr marL="0" marR="0" indent="1080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Образование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07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41868,9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41501,2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99,1</a:t>
                      </a:r>
                      <a:endParaRPr lang="ru-RU" sz="1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978196654"/>
                  </a:ext>
                </a:extLst>
              </a:tr>
              <a:tr h="494358">
                <a:tc>
                  <a:txBody>
                    <a:bodyPr/>
                    <a:lstStyle/>
                    <a:p>
                      <a:pPr indent="108000" algn="l" fontAlgn="b"/>
                      <a:r>
                        <a:rPr lang="ru-RU" sz="1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Культура и кинематография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08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23961,6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23829,3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99,4</a:t>
                      </a:r>
                      <a:endParaRPr lang="ru-RU" sz="1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42942">
                <a:tc>
                  <a:txBody>
                    <a:bodyPr/>
                    <a:lstStyle/>
                    <a:p>
                      <a:pPr indent="108000" algn="l" fontAlgn="b"/>
                      <a:r>
                        <a:rPr lang="ru-RU" sz="1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Социальная политика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10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10498,9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9077,0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86,5</a:t>
                      </a:r>
                      <a:endParaRPr lang="ru-RU" sz="1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28628">
                <a:tc>
                  <a:txBody>
                    <a:bodyPr/>
                    <a:lstStyle/>
                    <a:p>
                      <a:pPr indent="108000" algn="l" fontAlgn="b"/>
                      <a:r>
                        <a:rPr lang="ru-RU" sz="1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Физическая культура и спорт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11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553,8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548,6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99,1</a:t>
                      </a:r>
                      <a:endParaRPr lang="ru-RU" sz="1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00066">
                <a:tc>
                  <a:txBody>
                    <a:bodyPr/>
                    <a:lstStyle/>
                    <a:p>
                      <a:pPr indent="108000" algn="l" fontAlgn="b"/>
                      <a:r>
                        <a:rPr lang="ru-RU" sz="1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Обслуживание государственного и муниципального долга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13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103,5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0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0</a:t>
                      </a:r>
                      <a:endParaRPr lang="ru-RU" sz="1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cs typeface="Times New Roman" pitchFamily="18" charset="0"/>
              </a:rPr>
              <a:t>Расходы бюджета Кикнурского муниципального округа Кировской области на реализацию муниципальных программ в 2022 году</a:t>
            </a:r>
            <a:endParaRPr lang="ru-RU" sz="20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83625595"/>
              </p:ext>
            </p:extLst>
          </p:nvPr>
        </p:nvGraphicFramePr>
        <p:xfrm>
          <a:off x="149957" y="1844824"/>
          <a:ext cx="8786878" cy="45986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4347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35732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42876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35732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642942"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  <a:cs typeface="Times New Roman" pitchFamily="18" charset="0"/>
                        </a:rPr>
                        <a:t>НАИМЕНОВАНИЕ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  <a:cs typeface="Times New Roman" pitchFamily="18" charset="0"/>
                        </a:rPr>
                        <a:t> РАСХОДОВ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  <a:cs typeface="Times New Roman" pitchFamily="18" charset="0"/>
                        </a:rPr>
                        <a:t>План всего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  <a:cs typeface="Times New Roman" pitchFamily="18" charset="0"/>
                        </a:rPr>
                        <a:t>Исполнено всего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+mn-lt"/>
                          <a:cs typeface="Times New Roman" pitchFamily="18" charset="0"/>
                        </a:rPr>
                        <a:t>Процент исполнения (%)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42942">
                <a:tc>
                  <a:txBody>
                    <a:bodyPr/>
                    <a:lstStyle/>
                    <a:p>
                      <a:pPr indent="108000" algn="ctr" fontAlgn="auto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Всего расходов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  <a:cs typeface="Times New Roman" pitchFamily="18" charset="0"/>
                        </a:rPr>
                        <a:t>185341,3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  <a:cs typeface="Times New Roman" pitchFamily="18" charset="0"/>
                        </a:rPr>
                        <a:t>180712,1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  <a:cs typeface="Times New Roman" pitchFamily="18" charset="0"/>
                        </a:rPr>
                        <a:t>97,5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3620392882"/>
                  </a:ext>
                </a:extLst>
              </a:tr>
              <a:tr h="642942">
                <a:tc>
                  <a:txBody>
                    <a:bodyPr/>
                    <a:lstStyle/>
                    <a:p>
                      <a:pPr indent="108000" algn="l" fontAlgn="auto"/>
                      <a:r>
                        <a:rPr lang="ru-RU" sz="1200" u="none" strike="noStrike" dirty="0" smtClean="0">
                          <a:latin typeface="+mn-lt"/>
                        </a:rPr>
                        <a:t>Муниципальная программа </a:t>
                      </a:r>
                      <a:r>
                        <a:rPr lang="ru-RU" sz="1200" u="none" strike="noStrike" dirty="0" err="1" smtClean="0">
                          <a:latin typeface="+mn-lt"/>
                        </a:rPr>
                        <a:t>Кикнурского</a:t>
                      </a:r>
                      <a:r>
                        <a:rPr lang="ru-RU" sz="1200" u="none" strike="noStrike" dirty="0" smtClean="0">
                          <a:latin typeface="+mn-lt"/>
                        </a:rPr>
                        <a:t> округа «Развитие образования»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  <a:cs typeface="Times New Roman" pitchFamily="18" charset="0"/>
                        </a:rPr>
                        <a:t>49050,2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  <a:cs typeface="Times New Roman" pitchFamily="18" charset="0"/>
                        </a:rPr>
                        <a:t>47236,4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  <a:cs typeface="Times New Roman" pitchFamily="18" charset="0"/>
                        </a:rPr>
                        <a:t>96,3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42942">
                <a:tc>
                  <a:txBody>
                    <a:bodyPr/>
                    <a:lstStyle/>
                    <a:p>
                      <a:pPr indent="108000" algn="l" fontAlgn="auto"/>
                      <a:r>
                        <a:rPr lang="ru-RU" sz="1200" u="none" strike="noStrike" dirty="0" smtClean="0">
                          <a:latin typeface="+mn-lt"/>
                        </a:rPr>
                        <a:t>Муниципальная программа </a:t>
                      </a:r>
                      <a:r>
                        <a:rPr lang="ru-RU" sz="1200" u="none" strike="noStrike" dirty="0" err="1" smtClean="0">
                          <a:latin typeface="+mn-lt"/>
                        </a:rPr>
                        <a:t>Кикнурского</a:t>
                      </a:r>
                      <a:r>
                        <a:rPr lang="ru-RU" sz="1200" u="none" strike="noStrike" dirty="0" smtClean="0">
                          <a:latin typeface="+mn-lt"/>
                        </a:rPr>
                        <a:t> округа «Повышение эффективности реализации молодежной политики и организация отдыха и оздоровления детей и молодежи»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  <a:cs typeface="Times New Roman" pitchFamily="18" charset="0"/>
                        </a:rPr>
                        <a:t>916,5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  <a:cs typeface="Times New Roman" pitchFamily="18" charset="0"/>
                        </a:rPr>
                        <a:t>916,5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  <a:cs typeface="Times New Roman" pitchFamily="18" charset="0"/>
                        </a:rPr>
                        <a:t>100,0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642942">
                <a:tc>
                  <a:txBody>
                    <a:bodyPr/>
                    <a:lstStyle/>
                    <a:p>
                      <a:pPr indent="108000" algn="l" fontAlgn="auto"/>
                      <a:r>
                        <a:rPr lang="ru-RU" sz="1200" u="none" strike="noStrike" dirty="0" smtClean="0">
                          <a:latin typeface="+mn-lt"/>
                        </a:rPr>
                        <a:t>Муниципальная программа </a:t>
                      </a:r>
                      <a:r>
                        <a:rPr lang="ru-RU" sz="1200" u="none" strike="noStrike" dirty="0" err="1" smtClean="0">
                          <a:latin typeface="+mn-lt"/>
                        </a:rPr>
                        <a:t>Кикнурского</a:t>
                      </a:r>
                      <a:r>
                        <a:rPr lang="ru-RU" sz="1200" u="none" strike="noStrike" dirty="0" smtClean="0">
                          <a:latin typeface="+mn-lt"/>
                        </a:rPr>
                        <a:t> округа «Развитие культуры»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  <a:cs typeface="Times New Roman" pitchFamily="18" charset="0"/>
                        </a:rPr>
                        <a:t>23971,6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  <a:cs typeface="Times New Roman" pitchFamily="18" charset="0"/>
                        </a:rPr>
                        <a:t>23839,3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  <a:cs typeface="Times New Roman" pitchFamily="18" charset="0"/>
                        </a:rPr>
                        <a:t>99,4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642942">
                <a:tc>
                  <a:txBody>
                    <a:bodyPr/>
                    <a:lstStyle/>
                    <a:p>
                      <a:pPr indent="108000" algn="l" fontAlgn="auto"/>
                      <a:r>
                        <a:rPr lang="ru-RU" sz="1200" u="none" strike="noStrike" dirty="0" smtClean="0">
                          <a:latin typeface="+mn-lt"/>
                        </a:rPr>
                        <a:t>Муниципальная программа </a:t>
                      </a:r>
                      <a:r>
                        <a:rPr lang="ru-RU" sz="1200" u="none" strike="noStrike" dirty="0" err="1" smtClean="0">
                          <a:latin typeface="+mn-lt"/>
                        </a:rPr>
                        <a:t>Кикнурского</a:t>
                      </a:r>
                      <a:r>
                        <a:rPr lang="ru-RU" sz="1200" u="none" strike="noStrike" dirty="0" smtClean="0">
                          <a:latin typeface="+mn-lt"/>
                        </a:rPr>
                        <a:t> округа «Социальная поддержка и социальное обслуживание граждан </a:t>
                      </a:r>
                      <a:r>
                        <a:rPr lang="ru-RU" sz="1200" u="none" strike="noStrike" dirty="0" err="1" smtClean="0">
                          <a:latin typeface="+mn-lt"/>
                        </a:rPr>
                        <a:t>Кикнурского</a:t>
                      </a:r>
                      <a:r>
                        <a:rPr lang="ru-RU" sz="1200" u="none" strike="noStrike" dirty="0" smtClean="0">
                          <a:latin typeface="+mn-lt"/>
                        </a:rPr>
                        <a:t> муниципального округа»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  <a:cs typeface="Times New Roman" pitchFamily="18" charset="0"/>
                        </a:rPr>
                        <a:t>2765,7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  <a:cs typeface="Times New Roman" pitchFamily="18" charset="0"/>
                        </a:rPr>
                        <a:t>2765,3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  <a:cs typeface="Times New Roman" pitchFamily="18" charset="0"/>
                        </a:rPr>
                        <a:t>100,0</a:t>
                      </a:r>
                    </a:p>
                    <a:p>
                      <a:pPr lvl="0" algn="ctr" fontAlgn="b"/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642942">
                <a:tc>
                  <a:txBody>
                    <a:bodyPr/>
                    <a:lstStyle/>
                    <a:p>
                      <a:pPr marL="0" marR="0" indent="1080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u="none" strike="noStrike" dirty="0" smtClean="0">
                          <a:latin typeface="+mn-lt"/>
                        </a:rPr>
                        <a:t>Муниципальная программа </a:t>
                      </a:r>
                      <a:r>
                        <a:rPr lang="ru-RU" sz="1200" u="none" strike="noStrike" dirty="0" err="1" smtClean="0">
                          <a:latin typeface="+mn-lt"/>
                        </a:rPr>
                        <a:t>Кикнурского</a:t>
                      </a:r>
                      <a:r>
                        <a:rPr lang="ru-RU" sz="1200" u="none" strike="noStrike" dirty="0" smtClean="0">
                          <a:latin typeface="+mn-lt"/>
                        </a:rPr>
                        <a:t> округа «Обеспечение безопасности и жизнедеятельности населения </a:t>
                      </a:r>
                      <a:r>
                        <a:rPr lang="ru-RU" sz="1200" u="none" strike="noStrike" dirty="0" err="1" smtClean="0">
                          <a:latin typeface="+mn-lt"/>
                        </a:rPr>
                        <a:t>Кикнурского</a:t>
                      </a:r>
                      <a:r>
                        <a:rPr lang="ru-RU" sz="1200" u="none" strike="noStrike" baseline="0" dirty="0" smtClean="0">
                          <a:latin typeface="+mn-lt"/>
                        </a:rPr>
                        <a:t> муниципального округа</a:t>
                      </a:r>
                      <a:r>
                        <a:rPr lang="ru-RU" sz="1200" u="none" strike="noStrike" dirty="0" smtClean="0">
                          <a:latin typeface="+mn-lt"/>
                        </a:rPr>
                        <a:t>»</a:t>
                      </a:r>
                      <a:endParaRPr lang="ru-RU" sz="12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  <a:p>
                      <a:pPr indent="108000" algn="l" fontAlgn="auto"/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  <a:cs typeface="Times New Roman" pitchFamily="18" charset="0"/>
                        </a:rPr>
                        <a:t>8753,9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  <a:cs typeface="Times New Roman" pitchFamily="18" charset="0"/>
                        </a:rPr>
                        <a:t>8447,6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  <a:cs typeface="Times New Roman" pitchFamily="18" charset="0"/>
                        </a:rPr>
                        <a:t>96,5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90338488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804248" y="1484838"/>
            <a:ext cx="12988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/>
              <a:t>Тыс. рублей</a:t>
            </a:r>
            <a:endParaRPr lang="ru-RU" sz="1600" b="1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schemeClr val="accent1">
                    <a:lumMod val="60000"/>
                    <a:lumOff val="40000"/>
                  </a:schemeClr>
                </a:solidFill>
                <a:cs typeface="Times New Roman" pitchFamily="18" charset="0"/>
              </a:rPr>
              <a:t>Расходы бюджета </a:t>
            </a:r>
            <a:r>
              <a:rPr lang="ru-RU" sz="2000" dirty="0" err="1">
                <a:solidFill>
                  <a:schemeClr val="accent1">
                    <a:lumMod val="60000"/>
                    <a:lumOff val="40000"/>
                  </a:schemeClr>
                </a:solidFill>
                <a:cs typeface="Times New Roman" pitchFamily="18" charset="0"/>
              </a:rPr>
              <a:t>Кикнурского</a:t>
            </a:r>
            <a:r>
              <a:rPr lang="ru-RU" sz="2000" dirty="0">
                <a:solidFill>
                  <a:schemeClr val="accent1">
                    <a:lumMod val="60000"/>
                    <a:lumOff val="40000"/>
                  </a:schemeClr>
                </a:solidFill>
                <a:cs typeface="Times New Roman" pitchFamily="18" charset="0"/>
              </a:rPr>
              <a:t> муниципального округа Кировской области на реализацию муниципальных программ в 2022 году</a:t>
            </a:r>
            <a:endParaRPr lang="ru-RU" sz="20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748356107"/>
              </p:ext>
            </p:extLst>
          </p:nvPr>
        </p:nvGraphicFramePr>
        <p:xfrm>
          <a:off x="149957" y="1916832"/>
          <a:ext cx="8786878" cy="38576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4347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35732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42876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35732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642942"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  <a:cs typeface="Times New Roman" pitchFamily="18" charset="0"/>
                        </a:rPr>
                        <a:t>НАИМЕНОВАНИЕ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  <a:cs typeface="Times New Roman" pitchFamily="18" charset="0"/>
                        </a:rPr>
                        <a:t> РАСХОДОВ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  <a:cs typeface="Times New Roman" pitchFamily="18" charset="0"/>
                        </a:rPr>
                        <a:t>План всего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  <a:cs typeface="Times New Roman" pitchFamily="18" charset="0"/>
                        </a:rPr>
                        <a:t>Исполнено всего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+mn-lt"/>
                          <a:cs typeface="Times New Roman" pitchFamily="18" charset="0"/>
                        </a:rPr>
                        <a:t>Процент исполнения (%)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42942">
                <a:tc>
                  <a:txBody>
                    <a:bodyPr/>
                    <a:lstStyle/>
                    <a:p>
                      <a:pPr marL="0" marR="0" indent="1080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u="none" strike="noStrike" dirty="0" smtClean="0">
                          <a:latin typeface="+mn-lt"/>
                        </a:rPr>
                        <a:t>Муниципальная программа </a:t>
                      </a:r>
                      <a:r>
                        <a:rPr lang="ru-RU" sz="1200" u="none" strike="noStrike" dirty="0" err="1" smtClean="0">
                          <a:latin typeface="+mn-lt"/>
                        </a:rPr>
                        <a:t>Кикнурского</a:t>
                      </a:r>
                      <a:r>
                        <a:rPr lang="ru-RU" sz="1200" u="none" strike="noStrike" dirty="0" smtClean="0">
                          <a:latin typeface="+mn-lt"/>
                        </a:rPr>
                        <a:t> округа «Энергосбережение и повышение энергетической эффективности»</a:t>
                      </a:r>
                      <a:endParaRPr lang="ru-RU" sz="12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  <a:p>
                      <a:pPr indent="108000" algn="l" fontAlgn="auto"/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  <a:cs typeface="Times New Roman" pitchFamily="18" charset="0"/>
                        </a:rPr>
                        <a:t>360,7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  <a:cs typeface="Times New Roman" pitchFamily="18" charset="0"/>
                        </a:rPr>
                        <a:t>360,7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  <a:cs typeface="Times New Roman" pitchFamily="18" charset="0"/>
                        </a:rPr>
                        <a:t>100,0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3985349253"/>
                  </a:ext>
                </a:extLst>
              </a:tr>
              <a:tr h="642942">
                <a:tc>
                  <a:txBody>
                    <a:bodyPr/>
                    <a:lstStyle/>
                    <a:p>
                      <a:pPr marL="0" marR="0" indent="1080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u="none" strike="noStrike" dirty="0" smtClean="0">
                          <a:latin typeface="+mn-lt"/>
                        </a:rPr>
                        <a:t>Муниципальная программа </a:t>
                      </a:r>
                      <a:r>
                        <a:rPr lang="ru-RU" sz="1200" u="none" strike="noStrike" dirty="0" err="1" smtClean="0">
                          <a:latin typeface="+mn-lt"/>
                        </a:rPr>
                        <a:t>Кикнурского</a:t>
                      </a:r>
                      <a:r>
                        <a:rPr lang="ru-RU" sz="1200" u="none" strike="noStrike" dirty="0" smtClean="0">
                          <a:latin typeface="+mn-lt"/>
                        </a:rPr>
                        <a:t> округа «</a:t>
                      </a:r>
                      <a:r>
                        <a:rPr lang="ru-RU" sz="1200" u="none" strike="noStrike" dirty="0" err="1" smtClean="0">
                          <a:latin typeface="+mn-lt"/>
                        </a:rPr>
                        <a:t>Развите</a:t>
                      </a:r>
                      <a:r>
                        <a:rPr lang="ru-RU" sz="1200" u="none" strike="noStrike" dirty="0" smtClean="0">
                          <a:latin typeface="+mn-lt"/>
                        </a:rPr>
                        <a:t> транспортной системы»</a:t>
                      </a:r>
                      <a:endParaRPr lang="ru-RU" sz="12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  <a:p>
                      <a:pPr indent="108000" algn="l" fontAlgn="auto"/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  <a:cs typeface="Times New Roman" pitchFamily="18" charset="0"/>
                        </a:rPr>
                        <a:t>48728,6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  <a:cs typeface="Times New Roman" pitchFamily="18" charset="0"/>
                        </a:rPr>
                        <a:t>47155,5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  <a:cs typeface="Times New Roman" pitchFamily="18" charset="0"/>
                        </a:rPr>
                        <a:t>96,8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42942">
                <a:tc>
                  <a:txBody>
                    <a:bodyPr/>
                    <a:lstStyle/>
                    <a:p>
                      <a:pPr marL="0" marR="0" indent="1080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u="none" strike="noStrike" dirty="0" smtClean="0">
                          <a:latin typeface="+mn-lt"/>
                        </a:rPr>
                        <a:t>Муниципальная программа </a:t>
                      </a:r>
                      <a:r>
                        <a:rPr lang="ru-RU" sz="1200" u="none" strike="noStrike" dirty="0" err="1" smtClean="0">
                          <a:latin typeface="+mn-lt"/>
                        </a:rPr>
                        <a:t>Кикнурского</a:t>
                      </a:r>
                      <a:r>
                        <a:rPr lang="ru-RU" sz="1200" u="none" strike="noStrike" dirty="0" smtClean="0">
                          <a:latin typeface="+mn-lt"/>
                        </a:rPr>
                        <a:t> округа «Экология и природные ресурсы»</a:t>
                      </a:r>
                      <a:endParaRPr lang="ru-RU" sz="12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  <a:p>
                      <a:pPr indent="108000" algn="l" fontAlgn="auto"/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  <a:cs typeface="Times New Roman" pitchFamily="18" charset="0"/>
                        </a:rPr>
                        <a:t>1029,6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  <a:cs typeface="Times New Roman" pitchFamily="18" charset="0"/>
                        </a:rPr>
                        <a:t>871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  <a:cs typeface="Times New Roman" pitchFamily="18" charset="0"/>
                        </a:rPr>
                        <a:t>84,6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642942">
                <a:tc>
                  <a:txBody>
                    <a:bodyPr/>
                    <a:lstStyle/>
                    <a:p>
                      <a:pPr marL="0" marR="0" indent="1080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u="none" strike="noStrike" dirty="0" smtClean="0">
                          <a:latin typeface="+mn-lt"/>
                        </a:rPr>
                        <a:t>Муниципальная программа </a:t>
                      </a:r>
                      <a:r>
                        <a:rPr lang="ru-RU" sz="1200" u="none" strike="noStrike" dirty="0" err="1" smtClean="0">
                          <a:latin typeface="+mn-lt"/>
                        </a:rPr>
                        <a:t>Кикнурского</a:t>
                      </a:r>
                      <a:r>
                        <a:rPr lang="ru-RU" sz="1200" u="none" strike="noStrike" dirty="0" smtClean="0">
                          <a:latin typeface="+mn-lt"/>
                        </a:rPr>
                        <a:t> округа «Управление муниципальным имуществом и земельными ресурсами»</a:t>
                      </a:r>
                      <a:endParaRPr lang="ru-RU" sz="12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  <a:p>
                      <a:pPr indent="108000" algn="l" fontAlgn="auto"/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  <a:cs typeface="Times New Roman" pitchFamily="18" charset="0"/>
                        </a:rPr>
                        <a:t>4710,9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  <a:cs typeface="Times New Roman" pitchFamily="18" charset="0"/>
                        </a:rPr>
                        <a:t>4473,9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  <a:cs typeface="Times New Roman" pitchFamily="18" charset="0"/>
                        </a:rPr>
                        <a:t>95,0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642942">
                <a:tc>
                  <a:txBody>
                    <a:bodyPr/>
                    <a:lstStyle/>
                    <a:p>
                      <a:pPr marL="0" marR="0" indent="1080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u="none" strike="noStrike" dirty="0" smtClean="0">
                          <a:latin typeface="+mn-lt"/>
                        </a:rPr>
                        <a:t>Муниципальная программа </a:t>
                      </a:r>
                      <a:r>
                        <a:rPr lang="ru-RU" sz="1200" u="none" strike="noStrike" dirty="0" err="1" smtClean="0">
                          <a:latin typeface="+mn-lt"/>
                        </a:rPr>
                        <a:t>Кикнурского</a:t>
                      </a:r>
                      <a:r>
                        <a:rPr lang="ru-RU" sz="1200" u="none" strike="noStrike" dirty="0" smtClean="0">
                          <a:latin typeface="+mn-lt"/>
                        </a:rPr>
                        <a:t> округа «</a:t>
                      </a:r>
                      <a:r>
                        <a:rPr lang="ru-RU" sz="1200" u="none" strike="noStrike" dirty="0" err="1" smtClean="0">
                          <a:latin typeface="+mn-lt"/>
                        </a:rPr>
                        <a:t>Развите</a:t>
                      </a:r>
                      <a:r>
                        <a:rPr lang="ru-RU" sz="1200" u="none" strike="noStrike" dirty="0" smtClean="0">
                          <a:latin typeface="+mn-lt"/>
                        </a:rPr>
                        <a:t> муниципального управления»</a:t>
                      </a:r>
                      <a:endParaRPr lang="ru-RU" sz="12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  <a:p>
                      <a:pPr indent="108000" algn="l" fontAlgn="auto"/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  <a:cs typeface="Times New Roman" pitchFamily="18" charset="0"/>
                        </a:rPr>
                        <a:t>37909,9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  <a:cs typeface="Times New Roman" pitchFamily="18" charset="0"/>
                        </a:rPr>
                        <a:t>37783,9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  <a:cs typeface="Times New Roman" pitchFamily="18" charset="0"/>
                        </a:rPr>
                        <a:t>99,7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6804248" y="1484838"/>
            <a:ext cx="12988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/>
              <a:t>Тыс. рублей</a:t>
            </a:r>
            <a:endParaRPr lang="ru-RU" sz="1600" b="1" dirty="0"/>
          </a:p>
        </p:txBody>
      </p:sp>
    </p:spTree>
    <p:extLst>
      <p:ext uri="{BB962C8B-B14F-4D97-AF65-F5344CB8AC3E}">
        <p14:creationId xmlns:p14="http://schemas.microsoft.com/office/powerpoint/2010/main" xmlns="" val="924072159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360342109"/>
              </p:ext>
            </p:extLst>
          </p:nvPr>
        </p:nvGraphicFramePr>
        <p:xfrm>
          <a:off x="179512" y="2132856"/>
          <a:ext cx="8786878" cy="29397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8641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8588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14300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7157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880421"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  <a:cs typeface="Times New Roman" pitchFamily="18" charset="0"/>
                        </a:rPr>
                        <a:t>НАИМЕНОВАНИЕ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  <a:cs typeface="Times New Roman" pitchFamily="18" charset="0"/>
                        </a:rPr>
                        <a:t> РАСХОДА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  <a:cs typeface="Times New Roman" pitchFamily="18" charset="0"/>
                        </a:rPr>
                        <a:t>План всего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  <a:cs typeface="Times New Roman" pitchFamily="18" charset="0"/>
                        </a:rPr>
                        <a:t>Исполнено всего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+mn-lt"/>
                          <a:cs typeface="Times New Roman" pitchFamily="18" charset="0"/>
                        </a:rPr>
                        <a:t>Процент исполнения (%)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06979">
                <a:tc>
                  <a:txBody>
                    <a:bodyPr/>
                    <a:lstStyle/>
                    <a:p>
                      <a:pPr indent="108000" algn="l" fontAlgn="auto"/>
                      <a:r>
                        <a:rPr lang="ru-RU" sz="1200" u="none" strike="noStrike" dirty="0" smtClean="0">
                          <a:latin typeface="+mn-lt"/>
                        </a:rPr>
                        <a:t>Муниципальная программа </a:t>
                      </a:r>
                      <a:r>
                        <a:rPr lang="ru-RU" sz="1200" u="none" strike="noStrike" dirty="0" err="1" smtClean="0">
                          <a:latin typeface="+mn-lt"/>
                        </a:rPr>
                        <a:t>Кикнурского</a:t>
                      </a:r>
                      <a:r>
                        <a:rPr lang="ru-RU" sz="1200" u="none" strike="noStrike" dirty="0" smtClean="0">
                          <a:latin typeface="+mn-lt"/>
                        </a:rPr>
                        <a:t> округа «Управление муниципальными финансами»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  <a:cs typeface="Times New Roman" pitchFamily="18" charset="0"/>
                        </a:rPr>
                        <a:t>6079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  <a:cs typeface="Times New Roman" pitchFamily="18" charset="0"/>
                        </a:rPr>
                        <a:t>5971,1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  <a:cs typeface="Times New Roman" pitchFamily="18" charset="0"/>
                        </a:rPr>
                        <a:t>100,0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06979">
                <a:tc>
                  <a:txBody>
                    <a:bodyPr/>
                    <a:lstStyle/>
                    <a:p>
                      <a:pPr indent="108000" algn="l" fontAlgn="auto"/>
                      <a:r>
                        <a:rPr lang="ru-RU" sz="1200" u="none" strike="noStrike" dirty="0" smtClean="0">
                          <a:latin typeface="+mn-lt"/>
                        </a:rPr>
                        <a:t>Муниципальная программа </a:t>
                      </a:r>
                      <a:r>
                        <a:rPr lang="ru-RU" sz="1200" u="none" strike="noStrike" dirty="0" err="1" smtClean="0">
                          <a:latin typeface="+mn-lt"/>
                        </a:rPr>
                        <a:t>Кикнурского</a:t>
                      </a:r>
                      <a:r>
                        <a:rPr lang="ru-RU" sz="1200" u="none" strike="noStrike" dirty="0" smtClean="0">
                          <a:latin typeface="+mn-lt"/>
                        </a:rPr>
                        <a:t> округа «Развитие строительства и архитектуры»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  <a:cs typeface="Times New Roman" pitchFamily="18" charset="0"/>
                        </a:rPr>
                        <a:t>185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  <a:cs typeface="Times New Roman" pitchFamily="18" charset="0"/>
                        </a:rPr>
                        <a:t>185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  <a:cs typeface="Times New Roman" pitchFamily="18" charset="0"/>
                        </a:rPr>
                        <a:t>100,0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06979">
                <a:tc>
                  <a:txBody>
                    <a:bodyPr/>
                    <a:lstStyle/>
                    <a:p>
                      <a:pPr indent="108000" algn="l" fontAlgn="auto"/>
                      <a:r>
                        <a:rPr lang="ru-RU" sz="1200" u="none" strike="noStrike" dirty="0" smtClean="0">
                          <a:latin typeface="+mn-lt"/>
                        </a:rPr>
                        <a:t>Муниципальная программа </a:t>
                      </a:r>
                      <a:r>
                        <a:rPr lang="ru-RU" sz="1200" u="none" strike="noStrike" dirty="0" err="1" smtClean="0">
                          <a:latin typeface="+mn-lt"/>
                        </a:rPr>
                        <a:t>Кикнурского</a:t>
                      </a:r>
                      <a:r>
                        <a:rPr lang="ru-RU" sz="1200" u="none" strike="noStrike" dirty="0" smtClean="0">
                          <a:latin typeface="+mn-lt"/>
                        </a:rPr>
                        <a:t> округа «Предупреждение возникновения, распространения и ликвидации заразных и незаразных заболеваний животных и птицы, в том числе общих</a:t>
                      </a:r>
                      <a:r>
                        <a:rPr lang="ru-RU" sz="1200" u="none" strike="noStrike" baseline="0" dirty="0" smtClean="0">
                          <a:latin typeface="+mn-lt"/>
                        </a:rPr>
                        <a:t> для человека и животных</a:t>
                      </a:r>
                      <a:r>
                        <a:rPr lang="ru-RU" sz="1200" u="none" strike="noStrike" dirty="0" smtClean="0">
                          <a:latin typeface="+mn-lt"/>
                        </a:rPr>
                        <a:t>»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  <a:cs typeface="Times New Roman" pitchFamily="18" charset="0"/>
                        </a:rPr>
                        <a:t>167,7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  <a:cs typeface="Times New Roman" pitchFamily="18" charset="0"/>
                        </a:rPr>
                        <a:t>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  <a:cs typeface="Times New Roman" pitchFamily="18" charset="0"/>
                        </a:rPr>
                        <a:t>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57385">
                <a:tc>
                  <a:txBody>
                    <a:bodyPr/>
                    <a:lstStyle/>
                    <a:p>
                      <a:pPr indent="108000" algn="l" fontAlgn="auto"/>
                      <a:r>
                        <a:rPr lang="ru-RU" sz="1200" u="none" strike="noStrike" dirty="0" smtClean="0">
                          <a:latin typeface="+mn-lt"/>
                        </a:rPr>
                        <a:t>Муниципальная программа </a:t>
                      </a:r>
                      <a:r>
                        <a:rPr lang="ru-RU" sz="1200" u="none" strike="noStrike" dirty="0" err="1" smtClean="0">
                          <a:latin typeface="+mn-lt"/>
                        </a:rPr>
                        <a:t>Кикнурского</a:t>
                      </a:r>
                      <a:r>
                        <a:rPr lang="ru-RU" sz="1200" u="none" strike="noStrike" dirty="0" smtClean="0">
                          <a:latin typeface="+mn-lt"/>
                        </a:rPr>
                        <a:t> округа «Противодействие коррупции в </a:t>
                      </a:r>
                      <a:r>
                        <a:rPr lang="ru-RU" sz="1200" u="none" strike="noStrike" dirty="0" err="1" smtClean="0">
                          <a:latin typeface="+mn-lt"/>
                        </a:rPr>
                        <a:t>Кикнурском</a:t>
                      </a:r>
                      <a:r>
                        <a:rPr lang="ru-RU" sz="1200" u="none" strike="noStrike" dirty="0" smtClean="0">
                          <a:latin typeface="+mn-lt"/>
                        </a:rPr>
                        <a:t> муниципальном округе»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  <a:cs typeface="Times New Roman" pitchFamily="18" charset="0"/>
                        </a:rPr>
                        <a:t>7,5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  <a:cs typeface="Times New Roman" pitchFamily="18" charset="0"/>
                        </a:rPr>
                        <a:t>7,5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  <a:cs typeface="Times New Roman" pitchFamily="18" charset="0"/>
                        </a:rPr>
                        <a:t>100,0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06979">
                <a:tc>
                  <a:txBody>
                    <a:bodyPr/>
                    <a:lstStyle/>
                    <a:p>
                      <a:pPr indent="108000" algn="l" fontAlgn="auto"/>
                      <a:r>
                        <a:rPr lang="ru-RU" sz="1200" u="none" strike="noStrike" dirty="0" smtClean="0">
                          <a:latin typeface="+mn-lt"/>
                        </a:rPr>
                        <a:t>Муниципальная программа </a:t>
                      </a:r>
                      <a:r>
                        <a:rPr lang="ru-RU" sz="1200" u="none" strike="noStrike" dirty="0" err="1" smtClean="0">
                          <a:latin typeface="+mn-lt"/>
                        </a:rPr>
                        <a:t>Кикнурского</a:t>
                      </a:r>
                      <a:r>
                        <a:rPr lang="ru-RU" sz="1200" u="none" strike="noStrike" dirty="0" smtClean="0">
                          <a:latin typeface="+mn-lt"/>
                        </a:rPr>
                        <a:t> округа «Профилактика правонарушений в </a:t>
                      </a:r>
                      <a:r>
                        <a:rPr lang="ru-RU" sz="1200" u="none" strike="noStrike" dirty="0" err="1" smtClean="0">
                          <a:latin typeface="+mn-lt"/>
                        </a:rPr>
                        <a:t>Кикнурмком</a:t>
                      </a:r>
                      <a:r>
                        <a:rPr lang="ru-RU" sz="1200" u="none" strike="noStrike" dirty="0" smtClean="0">
                          <a:latin typeface="+mn-lt"/>
                        </a:rPr>
                        <a:t> муниципальном округе»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  <a:cs typeface="Times New Roman" pitchFamily="18" charset="0"/>
                        </a:rPr>
                        <a:t>30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  <a:cs typeface="Times New Roman" pitchFamily="18" charset="0"/>
                        </a:rPr>
                        <a:t>29,1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  <a:cs typeface="Times New Roman" pitchFamily="18" charset="0"/>
                        </a:rPr>
                        <a:t>97,0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4427984" y="40466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28596" y="0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smtClean="0">
                <a:solidFill>
                  <a:schemeClr val="accent1">
                    <a:lumMod val="60000"/>
                    <a:lumOff val="40000"/>
                  </a:schemeClr>
                </a:solidFill>
                <a:cs typeface="Times New Roman" pitchFamily="18" charset="0"/>
              </a:rPr>
              <a:t>Расходы бюджета Кикнурского муниципального округа Кировской области на реализацию муниципальных программ в 2022 году</a:t>
            </a:r>
            <a:endParaRPr lang="ru-RU" sz="20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04248" y="1700808"/>
            <a:ext cx="12988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/>
              <a:t>Тыс. рублей</a:t>
            </a:r>
            <a:endParaRPr lang="ru-RU" sz="1600" b="1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Выплаты на охрану семьи и детства</a:t>
            </a:r>
            <a:endParaRPr lang="ru-RU" sz="32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42844" y="1071546"/>
          <a:ext cx="8715438" cy="5600928"/>
        </p:xfrm>
        <a:graphic>
          <a:graphicData uri="http://schemas.openxmlformats.org/drawingml/2006/table">
            <a:tbl>
              <a:tblPr firstRow="1" bandRow="1">
                <a:tableStyleId>{EB9631B5-78F2-41C9-869B-9F39066F8104}</a:tableStyleId>
              </a:tblPr>
              <a:tblGrid>
                <a:gridCol w="478634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07170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85738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874452">
                <a:tc>
                  <a:txBody>
                    <a:bodyPr/>
                    <a:lstStyle/>
                    <a:p>
                      <a:pPr algn="ctr"/>
                      <a:endParaRPr lang="ru-RU" sz="1400" b="1" kern="1200" baseline="0" dirty="0" smtClean="0">
                        <a:solidFill>
                          <a:schemeClr val="lt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kern="1200" baseline="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Наименование меры социальной поддержки 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kern="1200" baseline="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Количество человек, которым предоставлены меры социальной поддержки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kern="1200" baseline="0" dirty="0" smtClean="0">
                        <a:solidFill>
                          <a:schemeClr val="lt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kern="1200" baseline="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Сумма, тыс. рублей 	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874452">
                <a:tc>
                  <a:txBody>
                    <a:bodyPr/>
                    <a:lstStyle/>
                    <a:p>
                      <a:pPr indent="108000" algn="l"/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indent="108000" algn="l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Обеспечение детей сирот и детей, оставшихся без попе-</a:t>
                      </a:r>
                    </a:p>
                    <a:p>
                      <a:pPr indent="108000" algn="l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чения</a:t>
                      </a:r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родителей жилыми помещениями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874452">
                <a:tc>
                  <a:txBody>
                    <a:bodyPr/>
                    <a:lstStyle/>
                    <a:p>
                      <a:pPr indent="108000" algn="l"/>
                      <a:r>
                        <a:rPr lang="ru-RU" sz="1400" b="1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Компенсация части родительской платы, взимаемой  за содержание детей в образовательных организациях, реализующих образовательную программу дошкольного образования 	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64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310,3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874452">
                <a:tc>
                  <a:txBody>
                    <a:bodyPr/>
                    <a:lstStyle/>
                    <a:p>
                      <a:pPr indent="108000" algn="l" fontAlgn="t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Ежемесячные 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денежные выплаты на детей-сирот и детей, оставшихся без попечения родителей, находящихся под опекой (попечительством), в приемной семье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23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2516,6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874452">
                <a:tc>
                  <a:txBody>
                    <a:bodyPr/>
                    <a:lstStyle/>
                    <a:p>
                      <a:pPr indent="108000" algn="l" fontAlgn="t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Ежемесячные денежные выплаты на вознаграждение, 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причитающееся приемному родителю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1178,5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874452">
                <a:tc>
                  <a:txBody>
                    <a:bodyPr/>
                    <a:lstStyle/>
                    <a:p>
                      <a:pPr algn="l" fontAlgn="t"/>
                      <a:r>
                        <a:rPr lang="ru-RU" sz="32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lang="ru-RU" sz="32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4005,4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duotone>
              <a:schemeClr val="bg2">
                <a:shade val="3000"/>
                <a:satMod val="110000"/>
              </a:schemeClr>
              <a:schemeClr val="bg2">
                <a:tint val="60000"/>
                <a:satMod val="425000"/>
              </a:schemeClr>
            </a:duotone>
            <a:lum/>
          </a:blip>
          <a:srcRect/>
          <a:stretch>
            <a:fillRect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/>
              <a:t>Основные показатели бюджета округа в 2022 </a:t>
            </a:r>
            <a:r>
              <a:rPr lang="ru-RU" sz="4000" dirty="0" smtClean="0"/>
              <a:t>году, </a:t>
            </a:r>
            <a:r>
              <a:rPr lang="ru-RU" sz="4000" dirty="0" err="1" smtClean="0"/>
              <a:t>тыс</a:t>
            </a:r>
            <a:r>
              <a:rPr lang="ru-RU" sz="4000" dirty="0" smtClean="0"/>
              <a:t> .рублей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243842847"/>
              </p:ext>
            </p:extLst>
          </p:nvPr>
        </p:nvGraphicFramePr>
        <p:xfrm>
          <a:off x="457200" y="1600200"/>
          <a:ext cx="8229600" cy="3444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>
                  <a:extLst>
                    <a:ext uri="{9D8B030D-6E8A-4147-A177-3AD203B41FA5}">
                      <a16:colId xmlns:a16="http://schemas.microsoft.com/office/drawing/2014/main" xmlns="" val="1095974573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xmlns="" val="3472569324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xmlns="" val="2904642431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xmlns="" val="1638358729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xmlns="" val="162274389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Наименование показателей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Первоначальный план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Уточненный план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Факт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% к уточненному плану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5212213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Доходы - всего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167667,6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185822,6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185935,0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100,1</a:t>
                      </a:r>
                      <a:endParaRPr lang="ru-RU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5728824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Налоговые, неналоговые доходы 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51425,3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61785,8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64379,9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104,2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31594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Безвозмездные поступления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116242,3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124036,8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121555,1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98,0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7182010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Расходы-всего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171433,6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187671,8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183021,3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97,5</a:t>
                      </a:r>
                      <a:endParaRPr lang="ru-RU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9227862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434208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/>
              <a:t>Выплаты работникам муниципальных учреждений</a:t>
            </a:r>
            <a:br>
              <a:rPr lang="ru-RU" sz="3200" dirty="0" smtClean="0"/>
            </a:br>
            <a:endParaRPr lang="ru-RU" sz="32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14282" y="1357299"/>
          <a:ext cx="8572560" cy="53037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5778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78595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92882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1052874">
                <a:tc>
                  <a:txBody>
                    <a:bodyPr/>
                    <a:lstStyle/>
                    <a:p>
                      <a:pPr algn="ctr"/>
                      <a:endParaRPr lang="ru-RU" sz="1400" b="1" kern="1200" baseline="0" dirty="0" smtClean="0">
                        <a:solidFill>
                          <a:schemeClr val="lt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kern="1200" baseline="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Наименование меры социальной поддержки 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kern="1200" baseline="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Количество человек, которым предоставлены меры социальной поддержки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kern="1200" baseline="0" dirty="0" smtClean="0">
                        <a:solidFill>
                          <a:schemeClr val="lt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kern="1200" baseline="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Сумма, тыс. рублей 	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172361">
                <a:tc>
                  <a:txBody>
                    <a:bodyPr/>
                    <a:lstStyle/>
                    <a:p>
                      <a:pPr indent="108000" algn="l" fontAlgn="t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Частичная 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компенсация расходов на оплату жилого помещения и коммунальных услуг в виде ежемесячной денежной выплаты отдельным категориям специалистов, работающих, вышедших на пенсию и проживающих в сельских населенных пунктах или поселках городского типа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40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367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981230">
                <a:tc>
                  <a:txBody>
                    <a:bodyPr/>
                    <a:lstStyle/>
                    <a:p>
                      <a:pPr indent="108000" algn="l" fontAlgn="t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Предоставление 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руководителям, педагогическим работникам и иным специалистам муниципальных образовательных учреждений (за исключением совместителей), работающим и проживающим в сельских населенных пунктах, поселках городского типа меры социальной 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поддержки, установленной абзацем первым части 3 статьи 20.1 Закона Кировской области "Об образовании в Кировской области"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43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1471,7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874632">
                <a:tc>
                  <a:txBody>
                    <a:bodyPr/>
                    <a:lstStyle/>
                    <a:p>
                      <a:pPr indent="108000" algn="l" fontAlgn="t"/>
                      <a:r>
                        <a:rPr lang="ru-RU" sz="18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lang="ru-RU" sz="18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1838,7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Выплаты отдельным категориям граждан</a:t>
            </a:r>
            <a:endParaRPr lang="ru-RU" sz="32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14282" y="1428736"/>
          <a:ext cx="8715435" cy="3999319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78647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287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50019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1853759">
                <a:tc>
                  <a:txBody>
                    <a:bodyPr/>
                    <a:lstStyle/>
                    <a:p>
                      <a:pPr algn="ctr"/>
                      <a:endParaRPr lang="ru-RU" sz="1400" b="1" kern="1200" baseline="0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kern="12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Наименование меры социальной поддержки 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kern="12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Количество человек, которым предоставлены меры социальной поддержки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kern="1200" baseline="0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kern="12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Сумма, тыс. рублей 	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072780">
                <a:tc>
                  <a:txBody>
                    <a:bodyPr/>
                    <a:lstStyle/>
                    <a:p>
                      <a:pPr indent="108000" algn="l" fontAlgn="t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Доплаты к пенсиям муниципальных служащих, установленные Законом Кировской области от 01.12.2000 № 229 -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ЗО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52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2395,0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072780">
                <a:tc>
                  <a:txBody>
                    <a:bodyPr/>
                    <a:lstStyle/>
                    <a:p>
                      <a:pPr algn="l" fontAlgn="t"/>
                      <a:r>
                        <a:rPr lang="ru-RU" sz="24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lang="ru-RU" sz="24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2395,0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sz="3200" dirty="0" smtClean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</a:rPr>
              <a:t>Основные параметры бюджета муниципального округа, тыс. рублей</a:t>
            </a:r>
            <a:r>
              <a:rPr lang="ru-RU" sz="3200" dirty="0" smtClean="0">
                <a:ln>
                  <a:noFill/>
                </a:ln>
                <a:solidFill>
                  <a:srgbClr val="0070C0"/>
                </a:solidFill>
                <a:effectLst/>
              </a:rPr>
              <a:t/>
            </a:r>
            <a:br>
              <a:rPr lang="ru-RU" sz="3200" dirty="0" smtClean="0">
                <a:ln>
                  <a:noFill/>
                </a:ln>
                <a:solidFill>
                  <a:srgbClr val="0070C0"/>
                </a:solidFill>
                <a:effectLst/>
              </a:rPr>
            </a:br>
            <a:endParaRPr lang="ru-RU" sz="3200" dirty="0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4214810" y="5072074"/>
            <a:ext cx="785818" cy="1000132"/>
          </a:xfrm>
          <a:prstGeom prst="triangle">
            <a:avLst/>
          </a:prstGeom>
          <a:gradFill>
            <a:gsLst>
              <a:gs pos="34000">
                <a:schemeClr val="accent2">
                  <a:lumMod val="50000"/>
                </a:schemeClr>
              </a:gs>
              <a:gs pos="94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 rot="284245">
            <a:off x="975098" y="4707031"/>
            <a:ext cx="7286676" cy="357190"/>
          </a:xfrm>
          <a:prstGeom prst="roundRect">
            <a:avLst/>
          </a:prstGeom>
          <a:gradFill flip="none" rotWithShape="1">
            <a:gsLst>
              <a:gs pos="30000">
                <a:schemeClr val="accent2">
                  <a:lumMod val="75000"/>
                </a:schemeClr>
              </a:gs>
              <a:gs pos="94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  <a:tileRect/>
          </a:gra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 rot="310593">
            <a:off x="1066369" y="2899526"/>
            <a:ext cx="1000132" cy="1514193"/>
          </a:xfrm>
          <a:prstGeom prst="roundRect">
            <a:avLst/>
          </a:prstGeom>
          <a:gradFill flip="none" rotWithShape="1">
            <a:gsLst>
              <a:gs pos="88000">
                <a:srgbClr val="7030A0"/>
              </a:gs>
              <a:gs pos="3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 rot="333242">
            <a:off x="2203904" y="3209782"/>
            <a:ext cx="1000132" cy="1304837"/>
          </a:xfrm>
          <a:prstGeom prst="roundRect">
            <a:avLst/>
          </a:prstGeom>
          <a:gradFill flip="none" rotWithShape="1">
            <a:gsLst>
              <a:gs pos="88000">
                <a:srgbClr val="0070C0"/>
              </a:gs>
              <a:gs pos="3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 rot="297160">
            <a:off x="6283869" y="3276581"/>
            <a:ext cx="1000132" cy="1636938"/>
          </a:xfrm>
          <a:prstGeom prst="roundRect">
            <a:avLst/>
          </a:prstGeom>
          <a:gradFill flip="none" rotWithShape="1">
            <a:gsLst>
              <a:gs pos="88000">
                <a:srgbClr val="7030A0"/>
              </a:gs>
              <a:gs pos="3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 rot="359365">
            <a:off x="7346753" y="3780811"/>
            <a:ext cx="1000132" cy="1204449"/>
          </a:xfrm>
          <a:prstGeom prst="roundRect">
            <a:avLst/>
          </a:prstGeom>
          <a:gradFill flip="none" rotWithShape="1">
            <a:gsLst>
              <a:gs pos="88000">
                <a:srgbClr val="0070C0"/>
              </a:gs>
              <a:gs pos="3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00034" y="6143644"/>
            <a:ext cx="251997" cy="300403"/>
          </a:xfrm>
          <a:prstGeom prst="roundRect">
            <a:avLst/>
          </a:prstGeom>
          <a:gradFill flip="none" rotWithShape="1">
            <a:gsLst>
              <a:gs pos="88000">
                <a:srgbClr val="7030A0"/>
              </a:gs>
              <a:gs pos="3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00034" y="6429396"/>
            <a:ext cx="251996" cy="300404"/>
          </a:xfrm>
          <a:prstGeom prst="roundRect">
            <a:avLst/>
          </a:prstGeom>
          <a:gradFill flip="none" rotWithShape="1">
            <a:gsLst>
              <a:gs pos="88000">
                <a:srgbClr val="0070C0"/>
              </a:gs>
              <a:gs pos="3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500166" y="1714488"/>
            <a:ext cx="13989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Доходы</a:t>
            </a:r>
            <a:endParaRPr lang="ru-RU" sz="28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6858016" y="1857364"/>
            <a:ext cx="15345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Расходы</a:t>
            </a:r>
            <a:endParaRPr lang="ru-RU" sz="2800" b="1" dirty="0"/>
          </a:p>
        </p:txBody>
      </p:sp>
      <p:sp>
        <p:nvSpPr>
          <p:cNvPr id="15" name="TextBox 14"/>
          <p:cNvSpPr txBox="1"/>
          <p:nvPr/>
        </p:nvSpPr>
        <p:spPr>
          <a:xfrm rot="20123278">
            <a:off x="1154696" y="3512214"/>
            <a:ext cx="11528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185822,6</a:t>
            </a:r>
            <a:endParaRPr lang="ru-RU" sz="1400" b="1" dirty="0">
              <a:solidFill>
                <a:schemeClr val="bg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 rot="20123278">
            <a:off x="2226266" y="3655091"/>
            <a:ext cx="11528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185935,0</a:t>
            </a:r>
          </a:p>
        </p:txBody>
      </p:sp>
      <p:sp>
        <p:nvSpPr>
          <p:cNvPr id="18" name="TextBox 17"/>
          <p:cNvSpPr txBox="1"/>
          <p:nvPr/>
        </p:nvSpPr>
        <p:spPr>
          <a:xfrm rot="20123278">
            <a:off x="6298232" y="3797966"/>
            <a:ext cx="11528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187671,8</a:t>
            </a:r>
            <a:endParaRPr lang="ru-RU" sz="1400" b="1" dirty="0">
              <a:solidFill>
                <a:schemeClr val="bg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 rot="20123278">
            <a:off x="7369800" y="4012281"/>
            <a:ext cx="11528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183021,3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785786" y="6143644"/>
            <a:ext cx="6351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b="1" dirty="0" smtClean="0"/>
              <a:t>План</a:t>
            </a:r>
            <a:endParaRPr lang="ru-RU" sz="12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785786" y="6429396"/>
            <a:ext cx="6174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b="1" dirty="0" smtClean="0"/>
              <a:t>Факт</a:t>
            </a:r>
            <a:endParaRPr lang="ru-RU" sz="1200" b="1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sz="3200" dirty="0" smtClean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</a:rPr>
              <a:t>Динамика изменения прогнозируемых объемов доходов муниципального округа, тыс. рублей</a:t>
            </a:r>
            <a:r>
              <a:rPr lang="ru-RU" sz="3200" dirty="0" smtClean="0">
                <a:ln>
                  <a:noFill/>
                </a:ln>
                <a:solidFill>
                  <a:srgbClr val="0070C0"/>
                </a:solidFill>
                <a:effectLst/>
              </a:rPr>
              <a:t/>
            </a:r>
            <a:br>
              <a:rPr lang="ru-RU" sz="3200" dirty="0" smtClean="0">
                <a:ln>
                  <a:noFill/>
                </a:ln>
                <a:solidFill>
                  <a:srgbClr val="0070C0"/>
                </a:solidFill>
                <a:effectLst/>
              </a:rPr>
            </a:br>
            <a:endParaRPr lang="ru-RU" sz="3200" dirty="0"/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xmlns="" val="4004766919"/>
              </p:ext>
            </p:extLst>
          </p:nvPr>
        </p:nvGraphicFramePr>
        <p:xfrm>
          <a:off x="214282" y="1397000"/>
          <a:ext cx="8786874" cy="53181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1"/>
          <p:cNvSpPr txBox="1"/>
          <p:nvPr/>
        </p:nvSpPr>
        <p:spPr>
          <a:xfrm rot="20039071">
            <a:off x="2718382" y="2236942"/>
            <a:ext cx="1071570" cy="285752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endParaRPr lang="ru-RU" sz="1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sz="3200" dirty="0" smtClean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</a:rPr>
              <a:t>Динамика изменения плановых расходов бюджета округа, тыс. рублей</a:t>
            </a:r>
            <a:r>
              <a:rPr lang="ru-RU" sz="3200" dirty="0" smtClean="0">
                <a:ln>
                  <a:noFill/>
                </a:ln>
                <a:solidFill>
                  <a:srgbClr val="0070C0"/>
                </a:solidFill>
                <a:effectLst/>
              </a:rPr>
              <a:t/>
            </a:r>
            <a:br>
              <a:rPr lang="ru-RU" sz="3200" dirty="0" smtClean="0">
                <a:ln>
                  <a:noFill/>
                </a:ln>
                <a:solidFill>
                  <a:srgbClr val="0070C0"/>
                </a:solidFill>
                <a:effectLst/>
              </a:rPr>
            </a:br>
            <a:endParaRPr lang="ru-RU" sz="3200" dirty="0"/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214282" y="1357298"/>
          <a:ext cx="8786874" cy="53181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Стрелка вправо 3"/>
          <p:cNvSpPr/>
          <p:nvPr/>
        </p:nvSpPr>
        <p:spPr>
          <a:xfrm rot="20927642">
            <a:off x="2664039" y="1422993"/>
            <a:ext cx="4415657" cy="647921"/>
          </a:xfrm>
          <a:prstGeom prst="rightArrow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/>
          </a:p>
        </p:txBody>
      </p:sp>
      <p:sp>
        <p:nvSpPr>
          <p:cNvPr id="5" name="TextBox 1"/>
          <p:cNvSpPr txBox="1"/>
          <p:nvPr/>
        </p:nvSpPr>
        <p:spPr>
          <a:xfrm rot="20989557">
            <a:off x="3819124" y="1729371"/>
            <a:ext cx="1018639" cy="463662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ru-RU" sz="1100" b="1" dirty="0" smtClean="0">
                <a:solidFill>
                  <a:schemeClr val="bg1"/>
                </a:solidFill>
              </a:rPr>
              <a:t>+32876,4 (+21,2%)</a:t>
            </a:r>
            <a:endParaRPr lang="ru-RU" sz="1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720080"/>
          </a:xfrm>
        </p:spPr>
        <p:txBody>
          <a:bodyPr>
            <a:noAutofit/>
          </a:bodyPr>
          <a:lstStyle/>
          <a:p>
            <a:r>
              <a:rPr lang="ru-RU" sz="2400" dirty="0" smtClean="0"/>
              <a:t>Сведения о достижении целевых показателей</a:t>
            </a:r>
            <a:br>
              <a:rPr lang="ru-RU" sz="2400" dirty="0" smtClean="0"/>
            </a:br>
            <a:r>
              <a:rPr lang="ru-RU" sz="2400" dirty="0" smtClean="0"/>
              <a:t>            эффективности реализации муниципальных программ за 2022 год</a:t>
            </a:r>
            <a:endParaRPr lang="ru-RU" sz="24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932994632"/>
              </p:ext>
            </p:extLst>
          </p:nvPr>
        </p:nvGraphicFramePr>
        <p:xfrm>
          <a:off x="178563" y="1340768"/>
          <a:ext cx="8786874" cy="5394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449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68904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57150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1438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57150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530682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255268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490231">
                <a:tc rowSpan="3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 </a:t>
                      </a:r>
                    </a:p>
                    <a:p>
                      <a:pPr algn="ctr"/>
                      <a:r>
                        <a:rPr kumimoji="0" lang="ru-RU" sz="14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</a:t>
                      </a:r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kumimoji="0" lang="ru-RU" sz="14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</a:t>
                      </a:r>
                      <a:endParaRPr kumimoji="0" lang="ru-RU" sz="14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ru-RU" sz="1200" b="1" u="none" strike="noStrike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  <a:hlinkClick r:id="" action="ppaction://hlinkfile"/>
                        </a:rPr>
                        <a:t>&lt;*&gt;</a:t>
                      </a:r>
                      <a:endParaRPr lang="ru-RU" sz="1200" b="1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Наименование      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муниципальной программы,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 подпрограммы, отдельного 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мероприятия, наименование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       показателей </a:t>
                      </a:r>
                      <a:endParaRPr lang="ru-RU" sz="1400" b="1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Единица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измерения</a:t>
                      </a:r>
                      <a:endParaRPr lang="ru-RU" sz="1400" b="1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Значение    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   показателей </a:t>
                      </a:r>
                      <a:endParaRPr lang="ru-RU" sz="1400" b="1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Обоснование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отклонений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значений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показателя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на конец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отчетного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года (при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наличии) </a:t>
                      </a:r>
                      <a:endParaRPr lang="ru-RU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9023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год,     </a:t>
                      </a:r>
                    </a:p>
                    <a:p>
                      <a:pPr algn="ctr"/>
                      <a:r>
                        <a:rPr kumimoji="0" lang="ru-RU" sz="14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предшест</a:t>
                      </a:r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  <a:p>
                      <a:pPr algn="ctr"/>
                      <a:r>
                        <a:rPr kumimoji="0" lang="ru-RU" sz="14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вующий</a:t>
                      </a:r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Отчетному</a:t>
                      </a:r>
                      <a:r>
                        <a:rPr kumimoji="0" lang="en-US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400" b="1" u="none" strike="noStrike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  <a:hlinkClick r:id="" action="ppaction://hlinkfile"/>
                        </a:rPr>
                        <a:t>&lt;**&gt;</a:t>
                      </a:r>
                      <a:endParaRPr lang="ru-RU" sz="1400" b="1" dirty="0" smtClean="0"/>
                    </a:p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отчетный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год 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80743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план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факт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6711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Муниципальная программа «Развитие образования </a:t>
                      </a:r>
                      <a:r>
                        <a:rPr kumimoji="0" lang="ru-RU" sz="14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Кикнурского</a:t>
                      </a:r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муниципального округа»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67117"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1.1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Доступность дошкольного образования (отношение численности детей 3-7 лет, которым предоставлена возможность получать услуги дошкольного образования, к численности детей в возрасте 3-7 лет, скорректированной на численность детей в возрасте 5-7 лет, обучающихся в школе)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%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100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100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100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67117"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1.2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Число детей-сирот и детей, оставшихся без попечения родителей, находящихся на учете в государственном банке данных о детях, оставшихся без попечения родителей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человек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67117"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1.3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Доля детей в возрасте от 5 до 18 лет, получающих дополнительное образование с использованием сертификата дополнительного образования, в общей численности детей, получающих дополнительное образование за счет бюджетных средств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%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100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100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67117"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1.4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Доля детей в возрасте от 5 до 18 лет, использующих сертификаты дополнительного образования в статусе сертификатов персонифицированного финансирования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%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5,3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5,3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480622968"/>
              </p:ext>
            </p:extLst>
          </p:nvPr>
        </p:nvGraphicFramePr>
        <p:xfrm>
          <a:off x="214282" y="214290"/>
          <a:ext cx="8786874" cy="59185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449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68904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57150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1438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57150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530682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255268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490231">
                <a:tc rowSpan="3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 </a:t>
                      </a:r>
                    </a:p>
                    <a:p>
                      <a:pPr algn="ctr"/>
                      <a:r>
                        <a:rPr kumimoji="0" lang="ru-RU" sz="14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</a:t>
                      </a:r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kumimoji="0" lang="ru-RU" sz="14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</a:t>
                      </a:r>
                      <a:endParaRPr kumimoji="0" lang="ru-RU" sz="14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ru-RU" sz="1400" b="1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Наименование      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муниципальной программы,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 подпрограммы, отдельного 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мероприятия, наименование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       показателей </a:t>
                      </a:r>
                      <a:endParaRPr lang="ru-RU" sz="1400" b="1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Единица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измерения</a:t>
                      </a:r>
                      <a:endParaRPr lang="ru-RU" sz="1400" b="1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Значение    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   показателей </a:t>
                      </a:r>
                      <a:endParaRPr lang="ru-RU" sz="1400" b="1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Обоснование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отклонений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значений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показателя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на конец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отчетного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года (при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наличии) </a:t>
                      </a:r>
                      <a:endParaRPr lang="ru-RU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9023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год,     </a:t>
                      </a:r>
                    </a:p>
                    <a:p>
                      <a:pPr algn="ctr"/>
                      <a:r>
                        <a:rPr kumimoji="0" lang="ru-RU" sz="14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предшест</a:t>
                      </a:r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  <a:p>
                      <a:pPr algn="ctr"/>
                      <a:r>
                        <a:rPr kumimoji="0" lang="ru-RU" sz="14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вующий</a:t>
                      </a:r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отчетному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отчетный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год 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80743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план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факт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67117"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b="1" dirty="0">
                          <a:latin typeface="Calibri"/>
                          <a:ea typeface="Times New Roman"/>
                          <a:cs typeface="Times New Roman"/>
                        </a:rPr>
                        <a:t>Подпрограмма «Развитие </a:t>
                      </a:r>
                      <a:r>
                        <a:rPr lang="ru-RU" sz="1100" b="1" dirty="0" smtClean="0">
                          <a:latin typeface="Calibri"/>
                          <a:ea typeface="Times New Roman"/>
                          <a:cs typeface="Times New Roman"/>
                        </a:rPr>
                        <a:t>дошкольного и </a:t>
                      </a:r>
                      <a:r>
                        <a:rPr lang="ru-RU" sz="1100" b="1" dirty="0">
                          <a:latin typeface="Calibri"/>
                          <a:ea typeface="Times New Roman"/>
                          <a:cs typeface="Times New Roman"/>
                        </a:rPr>
                        <a:t>дополнительного образования детей»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67117"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2.1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Удельный вес численности детей в возрасте от 0 до 3 лет, охваченных программами поддержки раннего развития, в общей численности детей соответствующего возраста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%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60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50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5</a:t>
                      </a:r>
                      <a:r>
                        <a:rPr lang="en-US" sz="1100" dirty="0" smtClean="0"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67117"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2.2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Доступность дошкольного образования (отношение численности детей 3-7 лет, которым предоставлена возможность получать услуги дошкольного образования, к численности детей в возрасте 3-7 лет, скорректированной на численность детей в возрасте 5-7 лет, обучающихся в школе)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%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100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100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100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67117"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2.3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Охват детей программами дошкольного образования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%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89,0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74,6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9</a:t>
                      </a:r>
                      <a:r>
                        <a:rPr lang="en-US" sz="1100" dirty="0" smtClean="0"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67117"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2.4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Охват детей в возрасте от 5 до 18 лет программами дополнительного образования в организациях дополнительного образования детей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        %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/>
                          <a:ea typeface="Times New Roman"/>
                          <a:cs typeface="Times New Roman"/>
                        </a:rPr>
                        <a:t>79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78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7</a:t>
                      </a:r>
                      <a:r>
                        <a:rPr lang="en-US" sz="1100" dirty="0" smtClean="0">
                          <a:latin typeface="Calibri"/>
                          <a:ea typeface="Times New Roman"/>
                          <a:cs typeface="Times New Roman"/>
                        </a:rPr>
                        <a:t>8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67117"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2.5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Доля детей в возрасте от 5 до 18 лет, </a:t>
                      </a:r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получающих</a:t>
                      </a:r>
                      <a:r>
                        <a:rPr lang="ru-RU" sz="1100" baseline="0" dirty="0" smtClean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дополнительное образование с использованием сертификата дополнительного образования, в общей численности детей, получающих дополнительное образование за счет бюджетных средств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%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367117"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2.6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Доля детей в возрасте от 5 до 18 лет, использующих</a:t>
                      </a:r>
                      <a:r>
                        <a:rPr lang="ru-RU" sz="1100" baseline="0" dirty="0" smtClean="0">
                          <a:latin typeface="Calibri"/>
                          <a:ea typeface="Times New Roman"/>
                          <a:cs typeface="Times New Roman"/>
                        </a:rPr>
                        <a:t> сертификаты дополнительного образования в статусе сертификатов персонифицированного финансирования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%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5,3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5,3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5,3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367117"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2.7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Доля детей в возрасте от 5 до 18 лет, охваченных дополнительным образованием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%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-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68,0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68,0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993073789"/>
              </p:ext>
            </p:extLst>
          </p:nvPr>
        </p:nvGraphicFramePr>
        <p:xfrm>
          <a:off x="214282" y="228600"/>
          <a:ext cx="8786874" cy="5791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449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68904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57150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1438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57150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530682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255268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490231">
                <a:tc rowSpan="3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 </a:t>
                      </a:r>
                    </a:p>
                    <a:p>
                      <a:pPr algn="ctr"/>
                      <a:r>
                        <a:rPr kumimoji="0" lang="ru-RU" sz="14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</a:t>
                      </a:r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kumimoji="0" lang="ru-RU" sz="14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</a:t>
                      </a:r>
                      <a:endParaRPr kumimoji="0" lang="ru-RU" sz="14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ru-RU" sz="1400" b="1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Наименование      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муниципальной программы,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 подпрограммы, отдельного 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мероприятия, наименование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       показателей </a:t>
                      </a:r>
                      <a:endParaRPr lang="ru-RU" sz="1400" b="1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Единица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измерения</a:t>
                      </a:r>
                      <a:endParaRPr lang="ru-RU" sz="1400" b="1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Значение    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   показателей </a:t>
                      </a:r>
                      <a:endParaRPr lang="ru-RU" sz="1400" b="1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Обоснование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отклонений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значений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показателя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на конец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отчетного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года (при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наличии) </a:t>
                      </a:r>
                      <a:endParaRPr lang="ru-RU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9023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год,     </a:t>
                      </a:r>
                    </a:p>
                    <a:p>
                      <a:pPr algn="ctr"/>
                      <a:r>
                        <a:rPr kumimoji="0" lang="ru-RU" sz="14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предшест</a:t>
                      </a:r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  <a:p>
                      <a:pPr algn="ctr"/>
                      <a:r>
                        <a:rPr kumimoji="0" lang="ru-RU" sz="14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вующий</a:t>
                      </a:r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отчетному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отчетный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год 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87819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план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факт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67117"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b="1" dirty="0">
                          <a:latin typeface="Calibri"/>
                          <a:ea typeface="Times New Roman"/>
                          <a:cs typeface="Times New Roman"/>
                        </a:rPr>
                        <a:t>Подпрограмма «Социализация детей-сирот и детей, оставшихся без попечения родителей, лиц из числа детей-сирот и детей, оставшихся без попечения родителей»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67117"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3.1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Доля детей, оставшихся без попечения родителей, переданных на воспитание в семьи граждан Российской Федерации, постоянно проживающих на территории Российской Федерации (на усыновление (удочерение) и под опеку (попечительство), в том числе по договору о приемной семье  либо в случаях, предусмотренных законами субъектов Российской Федерации,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%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100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100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100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67117"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3.2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Доля  детей-сирот и детей, оставшихся без попечения родителей, лиц из числа детей - сирот и детей, оставшихся без попечения родителей, обеспеченных  жилыми помещениями специализированного жилищного фонда по договорам найма специализированных жилых помещений, - всего, в том числе за счет средств федерального бюджета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%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100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100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100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67117"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3.3</a:t>
                      </a:r>
                    </a:p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Количество детей-сирот и детей, оставшихся без попечения родителей, лиц из числа детей-сирот и детей, оставшихся без попечения родителей, право на обеспечение жилыми помещениями у которых возникло и не реализовано по состоянию на конец отчетного года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человек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67117"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3.4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Количество получателей социальных услуг, оказанных детям-сиротам, детям, оставшимся без попечения родителей, лицам из числа детей-сирот и детей, оставшихся без попечения родителей, в КОГБУ для детей-сирот  «Детский дом пгт Тужа» «Центр сопровождения приемных детей»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человек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21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21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012411478"/>
              </p:ext>
            </p:extLst>
          </p:nvPr>
        </p:nvGraphicFramePr>
        <p:xfrm>
          <a:off x="214282" y="214290"/>
          <a:ext cx="8786874" cy="41466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449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68904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57150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1438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57150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530682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255268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490231">
                <a:tc rowSpan="3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 </a:t>
                      </a:r>
                    </a:p>
                    <a:p>
                      <a:pPr algn="ctr"/>
                      <a:r>
                        <a:rPr kumimoji="0" lang="ru-RU" sz="14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</a:t>
                      </a:r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kumimoji="0" lang="ru-RU" sz="14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</a:t>
                      </a:r>
                      <a:endParaRPr kumimoji="0" lang="ru-RU" sz="14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ru-RU" sz="1400" b="1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Наименование      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муниципальной программы,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 подпрограммы, отдельного 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мероприятия, наименование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       показателей </a:t>
                      </a:r>
                      <a:endParaRPr lang="ru-RU" sz="1400" b="1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Единица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измерения</a:t>
                      </a:r>
                      <a:endParaRPr lang="ru-RU" sz="1400" b="1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Значение    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   показателей </a:t>
                      </a:r>
                      <a:endParaRPr lang="ru-RU" sz="1400" b="1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Обоснование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отклонений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значений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показателя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на конец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отчетного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года (при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наличии) </a:t>
                      </a:r>
                      <a:endParaRPr lang="ru-RU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9023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год,     </a:t>
                      </a:r>
                    </a:p>
                    <a:p>
                      <a:pPr algn="ctr"/>
                      <a:r>
                        <a:rPr kumimoji="0" lang="ru-RU" sz="14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предшест</a:t>
                      </a:r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  <a:p>
                      <a:pPr algn="ctr"/>
                      <a:r>
                        <a:rPr kumimoji="0" lang="ru-RU" sz="14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вующий</a:t>
                      </a:r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отчетному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отчетный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год 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80743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план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факт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67117"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latin typeface="Calibri"/>
                          <a:ea typeface="Times New Roman"/>
                          <a:cs typeface="Times New Roman"/>
                        </a:rPr>
                        <a:t>4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b="1" dirty="0">
                          <a:latin typeface="Calibri"/>
                          <a:ea typeface="Times New Roman"/>
                          <a:cs typeface="Times New Roman"/>
                        </a:rPr>
                        <a:t>Подпрограмма «Развитие кадрового потенциала системы образования </a:t>
                      </a:r>
                      <a:r>
                        <a:rPr lang="ru-RU" sz="1100" b="1" dirty="0" smtClean="0">
                          <a:latin typeface="Calibri"/>
                          <a:ea typeface="Times New Roman"/>
                          <a:cs typeface="Times New Roman"/>
                        </a:rPr>
                        <a:t>округа»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67117"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4.1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Удельный вес численности руководителей государственных (муниципальных) организаций дошкольного образования и организаций дополнительного образования детей, прошедших в течение последних трех лет повышение квалификации или профессиональную переподготовку, в общей численности руководителей организаций дошкольного, дополнительного образования детей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%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100,0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100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100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67117"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4.2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Отношение среднемесячной заработной платы педагогических работников муниципальных организаций дополнительного образования детей к средней заработной плате педагогических работников в муниципальном округе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%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78,5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90,9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684695785"/>
              </p:ext>
            </p:extLst>
          </p:nvPr>
        </p:nvGraphicFramePr>
        <p:xfrm>
          <a:off x="214282" y="214290"/>
          <a:ext cx="8786874" cy="63830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449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68904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57150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1438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57150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530682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255268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741757">
                <a:tc rowSpan="3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 </a:t>
                      </a:r>
                    </a:p>
                    <a:p>
                      <a:pPr algn="ctr"/>
                      <a:r>
                        <a:rPr kumimoji="0" lang="ru-RU" sz="14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</a:t>
                      </a:r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kumimoji="0" lang="ru-RU" sz="14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</a:t>
                      </a:r>
                      <a:endParaRPr kumimoji="0" lang="ru-RU" sz="14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ru-RU" sz="1400" b="1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Наименование      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муниципальной программы,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 подпрограммы, отдельного 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мероприятия, наименование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       показателей </a:t>
                      </a:r>
                      <a:endParaRPr lang="ru-RU" sz="1400" b="1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Единица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измерения</a:t>
                      </a:r>
                      <a:endParaRPr lang="ru-RU" sz="1400" b="1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Значение    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   показателей </a:t>
                      </a:r>
                      <a:endParaRPr lang="ru-RU" sz="1400" b="1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Обоснование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отклонений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значений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показателя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на конец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отчетного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года (при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наличии) </a:t>
                      </a:r>
                      <a:endParaRPr lang="ru-RU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4175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год,     </a:t>
                      </a:r>
                    </a:p>
                    <a:p>
                      <a:pPr algn="ctr"/>
                      <a:r>
                        <a:rPr kumimoji="0" lang="ru-RU" sz="14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предшест</a:t>
                      </a:r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  <a:p>
                      <a:pPr algn="ctr"/>
                      <a:r>
                        <a:rPr kumimoji="0" lang="ru-RU" sz="14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вующий</a:t>
                      </a:r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отчетному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отчетный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год 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52714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план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фат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25536">
                <a:tc gridSpan="7">
                  <a:txBody>
                    <a:bodyPr/>
                    <a:lstStyle/>
                    <a:p>
                      <a:pPr>
                        <a:tabLst>
                          <a:tab pos="438150" algn="l"/>
                        </a:tabLst>
                      </a:pPr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	</a:t>
                      </a:r>
                      <a:r>
                        <a:rPr lang="ru-RU" sz="1100" b="1" dirty="0">
                          <a:latin typeface="Calibri"/>
                          <a:ea typeface="Times New Roman"/>
                          <a:cs typeface="Times New Roman"/>
                        </a:rPr>
                        <a:t>Муниципальная программа  «Повышение эффективности реализации молодежной политики и организация отдыха и оздоровления детей»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50318"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1.1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Мероприятие: Количество молодых людей, принимающих участие в добровольческой деятельности 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Чел.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116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113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371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719941"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1.2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Мероприятие: количество мероприятий, направленных на формирование положительных качеств личности и повышение социальной активности молодежи 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единиц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43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44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70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525536"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1.3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Среднегодовая численность семей, находящихся в социально-опасном положении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Единиц 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18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22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21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525536"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1.4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Среднегодовая численность молодых людей, состоящих на учете КДН и ЗП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Чел.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5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7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4,5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525536"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1.5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Количество детей и подростков, охваченных организованными формами досуга, отдыха, оздоровления и занятости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Человек 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712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520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758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dirty="0" smtClean="0"/>
              <a:t>Динамика основных показателей бюджета </a:t>
            </a:r>
            <a:r>
              <a:rPr lang="ru-RU" sz="4400" dirty="0"/>
              <a:t>округа в 2022 </a:t>
            </a:r>
            <a:r>
              <a:rPr lang="ru-RU" sz="4400" dirty="0" smtClean="0"/>
              <a:t>году</a:t>
            </a:r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40903553"/>
              </p:ext>
            </p:extLst>
          </p:nvPr>
        </p:nvGraphicFramePr>
        <p:xfrm>
          <a:off x="500034" y="1500174"/>
          <a:ext cx="8229600" cy="51845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3198031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554991996"/>
              </p:ext>
            </p:extLst>
          </p:nvPr>
        </p:nvGraphicFramePr>
        <p:xfrm>
          <a:off x="214282" y="214291"/>
          <a:ext cx="8786874" cy="66464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449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68904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57150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1438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57150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530682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255268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497328">
                <a:tc rowSpan="3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 </a:t>
                      </a:r>
                    </a:p>
                    <a:p>
                      <a:pPr algn="ctr"/>
                      <a:r>
                        <a:rPr kumimoji="0" lang="ru-RU" sz="14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</a:t>
                      </a:r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kumimoji="0" lang="ru-RU" sz="14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</a:t>
                      </a:r>
                      <a:endParaRPr kumimoji="0" lang="ru-RU" sz="14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ru-RU" sz="1400" b="1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Наименование      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муниципальной программы,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 подпрограммы, отдельного 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мероприятия, наименование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       показателей </a:t>
                      </a:r>
                      <a:endParaRPr lang="ru-RU" sz="1400" b="1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Единица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измерения</a:t>
                      </a:r>
                      <a:endParaRPr lang="ru-RU" sz="1400" b="1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Значение    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   показателей </a:t>
                      </a:r>
                      <a:endParaRPr lang="ru-RU" sz="1400" b="1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Обоснование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отклонений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значений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показателя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на конец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отчетного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года (при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наличии) </a:t>
                      </a:r>
                      <a:endParaRPr lang="ru-RU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973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год,     </a:t>
                      </a:r>
                    </a:p>
                    <a:p>
                      <a:pPr algn="ctr"/>
                      <a:r>
                        <a:rPr kumimoji="0" lang="ru-RU" sz="14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предшест</a:t>
                      </a:r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  <a:p>
                      <a:pPr algn="ctr"/>
                      <a:r>
                        <a:rPr kumimoji="0" lang="ru-RU" sz="14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вующий</a:t>
                      </a:r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отчетному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отчетный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год 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02391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план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фат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52358">
                <a:tc gridSpan="7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438150" algn="l"/>
                        </a:tabLst>
                        <a:defRPr/>
                      </a:pPr>
                      <a:r>
                        <a:rPr kumimoji="0" lang="ru-RU" sz="1100" b="1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Муниципальная программа  «Развитие культуры»</a:t>
                      </a:r>
                      <a:endParaRPr lang="ru-RU" sz="1100" dirty="0" smtClean="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  <a:p>
                      <a:pPr>
                        <a:tabLst>
                          <a:tab pos="438150" algn="l"/>
                        </a:tabLs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280290"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1.1.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Количество посещений библиотек (на 1 жителя в год)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коэффициент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8,4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alibri"/>
                          <a:ea typeface="Times New Roman"/>
                          <a:cs typeface="Times New Roman"/>
                        </a:rPr>
                        <a:t>7</a:t>
                      </a:r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,2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9,5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Увеличение количества мероприятий и применение современных форм работы (через Интернет</a:t>
                      </a:r>
                      <a:r>
                        <a:rPr lang="ru-RU" sz="1100" baseline="0" dirty="0" smtClean="0">
                          <a:latin typeface="Calibri"/>
                          <a:ea typeface="Times New Roman"/>
                          <a:cs typeface="Times New Roman"/>
                        </a:rPr>
                        <a:t> ресурсы)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609003"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1.2.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Темпы роста численности участников культурно-массовых мероприятий, проводимых учреждениями культурно - досугового типа к предыдущему году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%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77,4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93,4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298,3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Увеличение количества культурно-массовых мероприятий и применение современных форм работы (через Интернет ресурсы)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82701"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1.3.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Количество посещений музея (на 1 жителя в год)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%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0,1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1,0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0,5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Уменьшение численности </a:t>
                      </a:r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населения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640145"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1.4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Отношение среднемесячной номинальной начисленной заработной платы работников муниципальных учреждений культуры к среднемесячной номинальной начисленной заработной плате работников, занятых в сфере экономики муниципального округа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%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-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146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146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Увеличение заработной платы работников культуры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25972784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972255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191530654"/>
              </p:ext>
            </p:extLst>
          </p:nvPr>
        </p:nvGraphicFramePr>
        <p:xfrm>
          <a:off x="251520" y="5633"/>
          <a:ext cx="8387696" cy="66931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38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47602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54554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8192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545541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506573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198243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507752">
                <a:tc rowSpan="3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 </a:t>
                      </a:r>
                    </a:p>
                    <a:p>
                      <a:pPr algn="ctr"/>
                      <a:r>
                        <a:rPr kumimoji="0" lang="ru-RU" sz="14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</a:t>
                      </a:r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kumimoji="0" lang="ru-RU" sz="14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</a:t>
                      </a:r>
                      <a:endParaRPr kumimoji="0" lang="ru-RU" sz="14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ru-RU" sz="1400" b="1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Наименование      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муниципальной программы,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 подпрограммы, отдельного 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мероприятия, наименование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       показателей </a:t>
                      </a:r>
                      <a:endParaRPr lang="ru-RU" sz="1400" b="1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Единица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измерения</a:t>
                      </a:r>
                      <a:endParaRPr lang="ru-RU" sz="1400" b="1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Значение    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   показателей </a:t>
                      </a:r>
                      <a:endParaRPr lang="ru-RU" sz="1400" b="1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Обоснование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отклонений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значений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показателя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на конец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отчетного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года (при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наличии) </a:t>
                      </a:r>
                      <a:endParaRPr lang="ru-RU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077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год,     </a:t>
                      </a:r>
                    </a:p>
                    <a:p>
                      <a:pPr algn="ctr"/>
                      <a:r>
                        <a:rPr kumimoji="0" lang="ru-RU" sz="14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предшест</a:t>
                      </a:r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  <a:p>
                      <a:pPr algn="ctr"/>
                      <a:r>
                        <a:rPr kumimoji="0" lang="ru-RU" sz="14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вующий</a:t>
                      </a:r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отчетному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отчетный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год 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04537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план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фат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28546">
                <a:tc gridSpan="7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438150" algn="l"/>
                        </a:tabLst>
                        <a:defRPr/>
                      </a:pPr>
                      <a:r>
                        <a:rPr kumimoji="0" lang="ru-RU" sz="1100" b="1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Муниципальная программа  «Развитие культуры»</a:t>
                      </a:r>
                      <a:endParaRPr lang="ru-RU" sz="1100" dirty="0" smtClean="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  <a:p>
                      <a:pPr>
                        <a:tabLst>
                          <a:tab pos="438150" algn="l"/>
                        </a:tabLs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821364"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1.5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Количество посещений организаций культуры по отношению к уровню 2017 года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%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64,8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109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167,0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Применение</a:t>
                      </a:r>
                      <a:r>
                        <a:rPr lang="ru-RU" sz="1100" baseline="0" dirty="0" smtClean="0">
                          <a:latin typeface="Calibri"/>
                          <a:ea typeface="Times New Roman"/>
                          <a:cs typeface="Times New Roman"/>
                        </a:rPr>
                        <a:t> современных форм работы (через Интернет ресурсы)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821364"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1,6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Количество посещений организаций культуры по отношению к</a:t>
                      </a:r>
                      <a:r>
                        <a:rPr lang="ru-RU" sz="1100" baseline="0" dirty="0" smtClean="0">
                          <a:latin typeface="Calibri"/>
                          <a:ea typeface="Times New Roman"/>
                          <a:cs typeface="Times New Roman"/>
                        </a:rPr>
                        <a:t> уровню 2017 года (в части посещений библиотек)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%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-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106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118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Times New Roman"/>
                          <a:cs typeface="Times New Roman"/>
                        </a:rPr>
                        <a:t>Применение современных форм работы (через Интернет ресурсы)</a:t>
                      </a: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671">
                <a:tc gridSpan="7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 smtClean="0">
                          <a:latin typeface="Calibri"/>
                          <a:ea typeface="Times New Roman"/>
                          <a:cs typeface="Times New Roman"/>
                        </a:rPr>
                        <a:t>Муниципальная программа  «Социальная поддержка и социальное обслуживание граждан </a:t>
                      </a:r>
                      <a:r>
                        <a:rPr lang="ru-RU" sz="1100" b="1" dirty="0" err="1" smtClean="0">
                          <a:latin typeface="Calibri"/>
                          <a:ea typeface="Times New Roman"/>
                          <a:cs typeface="Times New Roman"/>
                        </a:rPr>
                        <a:t>Кикнурского</a:t>
                      </a:r>
                      <a:r>
                        <a:rPr lang="ru-RU" sz="1100" b="1" dirty="0" smtClean="0">
                          <a:latin typeface="Calibri"/>
                          <a:ea typeface="Times New Roman"/>
                          <a:cs typeface="Times New Roman"/>
                        </a:rPr>
                        <a:t> муниципального округа»</a:t>
                      </a:r>
                      <a:endParaRPr lang="ru-RU" sz="11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 hMerge="1"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 hMerge="1"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 hMerge="1"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 hMerge="1"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 hMerge="1"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 hMerge="1"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158596419"/>
                  </a:ext>
                </a:extLst>
              </a:tr>
              <a:tr h="640881"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1.1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Удельный вес граждан, которым предоставлена мера социальной поддержки в полном объеме, замещавшим муниципальные должности в муниципальном образовании </a:t>
                      </a:r>
                      <a:r>
                        <a:rPr lang="ru-RU" sz="1100" dirty="0" err="1">
                          <a:latin typeface="Calibri"/>
                          <a:ea typeface="Times New Roman"/>
                          <a:cs typeface="Times New Roman"/>
                        </a:rPr>
                        <a:t>Кикнурский</a:t>
                      </a:r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 муниципальный округ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%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100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100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100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2880065602"/>
                  </a:ext>
                </a:extLst>
              </a:tr>
              <a:tr h="801102"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1.2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Доля граждан, получивших в полном объеме частичную компенсацию расходов на оплату жилого помещения и коммунальных услуг в виде ежемесячной денежной выплаты отдельным категориям специалистов, работающих в сельских населенных пунктах </a:t>
                      </a:r>
                      <a:r>
                        <a:rPr lang="ru-RU" sz="1100" dirty="0" err="1">
                          <a:latin typeface="Calibri"/>
                          <a:ea typeface="Times New Roman"/>
                          <a:cs typeface="Times New Roman"/>
                        </a:rPr>
                        <a:t>пгт</a:t>
                      </a:r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. </a:t>
                      </a:r>
                      <a:r>
                        <a:rPr lang="ru-RU" sz="1100" dirty="0" err="1">
                          <a:latin typeface="Calibri"/>
                          <a:ea typeface="Times New Roman"/>
                          <a:cs typeface="Times New Roman"/>
                        </a:rPr>
                        <a:t>Кикнур</a:t>
                      </a:r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%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100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100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100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2443565308"/>
                  </a:ext>
                </a:extLst>
              </a:tr>
              <a:tr h="801102"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1.3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Оборудование жилых помещений с печным отоплением многодетных , малообеспеченных семей и семей, находящихся в социально опасном положении, автономными пожарными извещателями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%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100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just"/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23524124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946419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538185102"/>
              </p:ext>
            </p:extLst>
          </p:nvPr>
        </p:nvGraphicFramePr>
        <p:xfrm>
          <a:off x="214282" y="214290"/>
          <a:ext cx="8786874" cy="64935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449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68904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57150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1438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57150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530682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255268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490231">
                <a:tc rowSpan="3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 </a:t>
                      </a:r>
                    </a:p>
                    <a:p>
                      <a:pPr algn="ctr"/>
                      <a:r>
                        <a:rPr kumimoji="0" lang="ru-RU" sz="14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</a:t>
                      </a:r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kumimoji="0" lang="ru-RU" sz="14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</a:t>
                      </a:r>
                      <a:endParaRPr kumimoji="0" lang="ru-RU" sz="14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ru-RU" sz="1400" b="1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Наименование      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муниципальной программы,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 подпрограммы, отдельного 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мероприятия, наименование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       показателей </a:t>
                      </a:r>
                      <a:endParaRPr lang="ru-RU" sz="1400" b="1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Единица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измерения</a:t>
                      </a:r>
                      <a:endParaRPr lang="ru-RU" sz="1400" b="1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Значение    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   показателей </a:t>
                      </a:r>
                      <a:endParaRPr lang="ru-RU" sz="1400" b="1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Обоснование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отклонений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значений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показателя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на конец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отчетного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года (при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наличии) </a:t>
                      </a:r>
                      <a:endParaRPr lang="ru-RU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9023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год,     </a:t>
                      </a:r>
                    </a:p>
                    <a:p>
                      <a:pPr algn="ctr"/>
                      <a:r>
                        <a:rPr kumimoji="0" lang="ru-RU" sz="14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предшест</a:t>
                      </a:r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  <a:p>
                      <a:pPr algn="ctr"/>
                      <a:r>
                        <a:rPr kumimoji="0" lang="ru-RU" sz="14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вующий</a:t>
                      </a:r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отчетному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отчетный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год 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80743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план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факт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67117"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1.4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Отношение среднемесячной номинальной начисленной заработной платы работников муниципальных учреждений культуры к среднемесячной номинальной начисленной заработной плате работников, занятых в сфере экономики региона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%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758,1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153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67,6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67117"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1.5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Количество посещений организаций культуры по отношению к уровню 2017 года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%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108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64,8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Уменьшение численности населения округа.</a:t>
                      </a:r>
                    </a:p>
                    <a:p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Сокращение числа мероприятий и количества посетителей в связи с ограничительными мерами</a:t>
                      </a: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67117">
                <a:tc gridSpan="7">
                  <a:txBody>
                    <a:bodyPr/>
                    <a:lstStyle/>
                    <a:p>
                      <a:pPr>
                        <a:tabLst>
                          <a:tab pos="390525" algn="l"/>
                        </a:tabLst>
                      </a:pPr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	</a:t>
                      </a:r>
                      <a:r>
                        <a:rPr lang="ru-RU" sz="1100" b="1" dirty="0" smtClean="0">
                          <a:latin typeface="Calibri"/>
                          <a:ea typeface="Times New Roman"/>
                          <a:cs typeface="Times New Roman"/>
                        </a:rPr>
                        <a:t>Муниципальная программа  «Социальная поддержка и социальное обслуживание граждан </a:t>
                      </a:r>
                      <a:r>
                        <a:rPr lang="ru-RU" sz="1100" b="1" dirty="0" err="1" smtClean="0">
                          <a:latin typeface="Calibri"/>
                          <a:ea typeface="Times New Roman"/>
                          <a:cs typeface="Times New Roman"/>
                        </a:rPr>
                        <a:t>Кикнурского</a:t>
                      </a:r>
                      <a:r>
                        <a:rPr lang="ru-RU" sz="1100" b="1" dirty="0" smtClean="0">
                          <a:latin typeface="Calibri"/>
                          <a:ea typeface="Times New Roman"/>
                          <a:cs typeface="Times New Roman"/>
                        </a:rPr>
                        <a:t> муниципального округа»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67117"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1.1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Удельный вес граждан, которым предоставлена мера социальной поддержки в полном объеме, замещавшим муниципальные должности в муниципальном образовании </a:t>
                      </a:r>
                      <a:r>
                        <a:rPr lang="ru-RU" sz="1100" dirty="0" err="1">
                          <a:latin typeface="Calibri"/>
                          <a:ea typeface="Times New Roman"/>
                          <a:cs typeface="Times New Roman"/>
                        </a:rPr>
                        <a:t>Кикнурский</a:t>
                      </a:r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 муниципальный округ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%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100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100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100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67117"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1.2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Доля граждан, получивших в полном объеме частичную компенсацию расходов на оплату жилого помещения и коммунальных услуг в виде ежемесячной денежной выплаты отдельным категориям специалистов, работающих в сельских населенных пунктах </a:t>
                      </a:r>
                      <a:r>
                        <a:rPr lang="ru-RU" sz="1100" dirty="0" err="1">
                          <a:latin typeface="Calibri"/>
                          <a:ea typeface="Times New Roman"/>
                          <a:cs typeface="Times New Roman"/>
                        </a:rPr>
                        <a:t>пгт</a:t>
                      </a:r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. </a:t>
                      </a:r>
                      <a:r>
                        <a:rPr lang="ru-RU" sz="1100" dirty="0" err="1">
                          <a:latin typeface="Calibri"/>
                          <a:ea typeface="Times New Roman"/>
                          <a:cs typeface="Times New Roman"/>
                        </a:rPr>
                        <a:t>Кикнур</a:t>
                      </a:r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%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100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100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100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67117"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1.3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Оборудование жилых помещений с печным отоплением многодетных , малообеспеченных семей и семей, находящихся в социально опасном положении, автономными пожарными извещателями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%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100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just"/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172358898"/>
              </p:ext>
            </p:extLst>
          </p:nvPr>
        </p:nvGraphicFramePr>
        <p:xfrm>
          <a:off x="214282" y="214290"/>
          <a:ext cx="8786874" cy="65270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449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68904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57150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1438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57150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530682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255268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568378">
                <a:tc rowSpan="3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 </a:t>
                      </a:r>
                    </a:p>
                    <a:p>
                      <a:pPr algn="ctr"/>
                      <a:r>
                        <a:rPr kumimoji="0" lang="ru-RU" sz="14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</a:t>
                      </a:r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kumimoji="0" lang="ru-RU" sz="14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</a:t>
                      </a:r>
                      <a:endParaRPr kumimoji="0" lang="ru-RU" sz="14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ru-RU" sz="1400" b="1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Наименование      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муниципальной программы,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 подпрограммы, отдельного 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мероприятия, наименование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       показателей </a:t>
                      </a:r>
                      <a:endParaRPr lang="ru-RU" sz="1400" b="1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Единица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измерения</a:t>
                      </a:r>
                      <a:endParaRPr lang="ru-RU" sz="1400" b="1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Значение    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   показателей </a:t>
                      </a:r>
                      <a:endParaRPr lang="ru-RU" sz="1400" b="1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Обоснование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отклонений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значений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показателя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на конец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отчетного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года (при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наличии) </a:t>
                      </a:r>
                      <a:endParaRPr lang="ru-RU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6837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год,     </a:t>
                      </a:r>
                    </a:p>
                    <a:p>
                      <a:pPr algn="ctr"/>
                      <a:r>
                        <a:rPr kumimoji="0" lang="ru-RU" sz="14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предшест</a:t>
                      </a:r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  <a:p>
                      <a:pPr algn="ctr"/>
                      <a:r>
                        <a:rPr kumimoji="0" lang="ru-RU" sz="14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вующий</a:t>
                      </a:r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отчетному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отчетный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год 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17019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план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факт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02697">
                <a:tc gridSpan="7">
                  <a:txBody>
                    <a:bodyPr/>
                    <a:lstStyle/>
                    <a:p>
                      <a:pPr algn="ctr">
                        <a:tabLst>
                          <a:tab pos="352425" algn="l"/>
                        </a:tabLst>
                      </a:pPr>
                      <a:r>
                        <a:rPr lang="ru-RU" sz="1100" b="1" dirty="0" smtClean="0">
                          <a:latin typeface="Calibri"/>
                          <a:ea typeface="Times New Roman"/>
                          <a:cs typeface="Times New Roman"/>
                        </a:rPr>
                        <a:t>Муниципальная программа  «Развитие физической культуры и спорта»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 hMerge="1"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 hMerge="1"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 hMerge="1"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 hMerge="1"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 hMerge="1"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 hMerge="1"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735549"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1.1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Количество спортивных сооружений, в том числе: спортивных площадок, залов, манежей и других помещений, приспособленных для занятий физической культурой и спортом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единиц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26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27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18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Внесена корректировка в реестр сооружений</a:t>
                      </a: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735549"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1.2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Уровень обеспеченности граждан спортивными сооружениями исходя из единовременной пропускной способности 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тыс. кв. м на 10 тыс. чел.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87,6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87,9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103,6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02697"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1.3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Доля граждан, систематически занимающихся физической культурой и спортом 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%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42,7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47,0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47,5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735549"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1.4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Среднегодовое количество занимающихся (обучающихся) в спортивной школе 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Чел.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284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285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278,5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Закончило обучение больше человек, чем поступило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402697"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1.5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Количество спортсменов, выполнивших норматив 2 взрослого разряда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Чел.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12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6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402697"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1.6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Количество межмуниципальных, областных, межрегиональных, районных физкультурных и спортивных мероприятий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Ед.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74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71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80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402697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/>
                          <a:ea typeface="Times New Roman"/>
                          <a:cs typeface="Times New Roman"/>
                        </a:rPr>
                        <a:t>1.</a:t>
                      </a:r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7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Количество человек, сдавших нормативы испытаний (тестов) ВФСК «ГТО» на знак отличия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Чел.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33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57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171704692"/>
              </p:ext>
            </p:extLst>
          </p:nvPr>
        </p:nvGraphicFramePr>
        <p:xfrm>
          <a:off x="71406" y="214290"/>
          <a:ext cx="8929750" cy="58671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862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6874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426041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25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857256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571504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530682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1255268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</a:tblGrid>
              <a:tr h="475716">
                <a:tc rowSpan="3">
                  <a:txBody>
                    <a:bodyPr/>
                    <a:lstStyle/>
                    <a:p>
                      <a:pPr algn="ctr"/>
                      <a:r>
                        <a:rPr kumimoji="0" lang="ru-RU" sz="1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 </a:t>
                      </a:r>
                    </a:p>
                    <a:p>
                      <a:pPr algn="ctr"/>
                      <a:r>
                        <a:rPr kumimoji="0" lang="ru-RU" sz="12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</a:t>
                      </a:r>
                      <a:r>
                        <a:rPr kumimoji="0" lang="ru-RU" sz="1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kumimoji="0" lang="ru-RU" sz="12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</a:t>
                      </a:r>
                      <a:endParaRPr kumimoji="0" lang="ru-RU" sz="12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ru-RU" sz="1200" b="1" dirty="0"/>
                    </a:p>
                  </a:txBody>
                  <a:tcPr/>
                </a:tc>
                <a:tc rowSpan="3" gridSpan="2">
                  <a:txBody>
                    <a:bodyPr/>
                    <a:lstStyle/>
                    <a:p>
                      <a:pPr algn="ctr"/>
                      <a:r>
                        <a:rPr kumimoji="0" lang="ru-RU" sz="1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Наименование        </a:t>
                      </a:r>
                    </a:p>
                    <a:p>
                      <a:pPr algn="ctr"/>
                      <a:r>
                        <a:rPr kumimoji="0" lang="ru-RU" sz="1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муниципальной программы, </a:t>
                      </a:r>
                    </a:p>
                    <a:p>
                      <a:pPr algn="ctr"/>
                      <a:r>
                        <a:rPr kumimoji="0" lang="ru-RU" sz="1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 подпрограммы, отдельного   </a:t>
                      </a:r>
                    </a:p>
                    <a:p>
                      <a:pPr algn="ctr"/>
                      <a:r>
                        <a:rPr kumimoji="0" lang="ru-RU" sz="1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мероприятия, наименование </a:t>
                      </a:r>
                    </a:p>
                    <a:p>
                      <a:pPr algn="ctr"/>
                      <a:r>
                        <a:rPr kumimoji="0" lang="ru-RU" sz="1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       показателей </a:t>
                      </a:r>
                      <a:endParaRPr lang="ru-RU" sz="1200" b="1" dirty="0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kumimoji="0" lang="ru-RU" sz="1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Единица </a:t>
                      </a:r>
                    </a:p>
                    <a:p>
                      <a:pPr algn="ctr"/>
                      <a:r>
                        <a:rPr kumimoji="0" lang="ru-RU" sz="1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измерения</a:t>
                      </a:r>
                      <a:endParaRPr lang="ru-RU" sz="1200" b="1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0" lang="ru-RU" sz="1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Значение      </a:t>
                      </a:r>
                    </a:p>
                    <a:p>
                      <a:pPr algn="ctr"/>
                      <a:r>
                        <a:rPr kumimoji="0" lang="ru-RU" sz="1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   показателей </a:t>
                      </a:r>
                      <a:endParaRPr lang="ru-RU" sz="1200" b="1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kumimoji="0" lang="ru-RU" sz="1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Обоснование</a:t>
                      </a:r>
                    </a:p>
                    <a:p>
                      <a:pPr algn="ctr"/>
                      <a:r>
                        <a:rPr kumimoji="0" lang="ru-RU" sz="1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отклонений </a:t>
                      </a:r>
                    </a:p>
                    <a:p>
                      <a:pPr algn="ctr"/>
                      <a:r>
                        <a:rPr kumimoji="0" lang="ru-RU" sz="1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значений  </a:t>
                      </a:r>
                    </a:p>
                    <a:p>
                      <a:pPr algn="ctr"/>
                      <a:r>
                        <a:rPr kumimoji="0" lang="ru-RU" sz="1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показателя </a:t>
                      </a:r>
                    </a:p>
                    <a:p>
                      <a:pPr algn="ctr"/>
                      <a:r>
                        <a:rPr kumimoji="0" lang="ru-RU" sz="1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на конец  </a:t>
                      </a:r>
                    </a:p>
                    <a:p>
                      <a:pPr algn="ctr"/>
                      <a:r>
                        <a:rPr kumimoji="0" lang="ru-RU" sz="1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отчетного </a:t>
                      </a:r>
                    </a:p>
                    <a:p>
                      <a:pPr algn="ctr"/>
                      <a:r>
                        <a:rPr kumimoji="0" lang="ru-RU" sz="1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года (при </a:t>
                      </a:r>
                    </a:p>
                    <a:p>
                      <a:pPr algn="ctr"/>
                      <a:r>
                        <a:rPr kumimoji="0" lang="ru-RU" sz="1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наличии) </a:t>
                      </a:r>
                      <a:endParaRPr lang="ru-RU" sz="1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7571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0" lang="ru-RU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год,     </a:t>
                      </a:r>
                    </a:p>
                    <a:p>
                      <a:pPr algn="ctr"/>
                      <a:r>
                        <a:rPr kumimoji="0" lang="ru-RU" sz="12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предшест</a:t>
                      </a:r>
                      <a:r>
                        <a:rPr kumimoji="0" lang="ru-RU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  <a:p>
                      <a:pPr algn="ctr"/>
                      <a:r>
                        <a:rPr kumimoji="0" lang="ru-RU" sz="12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вующий</a:t>
                      </a:r>
                      <a:r>
                        <a:rPr kumimoji="0" lang="ru-RU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</a:t>
                      </a:r>
                    </a:p>
                    <a:p>
                      <a:pPr algn="ctr"/>
                      <a:r>
                        <a:rPr kumimoji="0" lang="ru-RU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отчетному</a:t>
                      </a:r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0" lang="ru-RU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отчетный </a:t>
                      </a:r>
                    </a:p>
                    <a:p>
                      <a:pPr algn="ctr"/>
                      <a:r>
                        <a:rPr kumimoji="0" lang="ru-RU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год </a:t>
                      </a:r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78353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план</a:t>
                      </a:r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факт</a:t>
                      </a:r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52689">
                <a:tc gridSpan="8">
                  <a:txBody>
                    <a:bodyPr/>
                    <a:lstStyle/>
                    <a:p>
                      <a:pPr>
                        <a:tabLst>
                          <a:tab pos="314325" algn="l"/>
                        </a:tabLst>
                      </a:pPr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	</a:t>
                      </a:r>
                      <a:r>
                        <a:rPr lang="ru-RU" sz="1100" b="1" dirty="0" smtClean="0">
                          <a:latin typeface="Calibri"/>
                          <a:ea typeface="Times New Roman"/>
                          <a:cs typeface="Times New Roman"/>
                        </a:rPr>
                        <a:t>Муниципальная программа «Содействие занятости населения </a:t>
                      </a:r>
                      <a:r>
                        <a:rPr lang="ru-RU" sz="1100" b="1" dirty="0" err="1" smtClean="0">
                          <a:latin typeface="Calibri"/>
                          <a:ea typeface="Times New Roman"/>
                          <a:cs typeface="Times New Roman"/>
                        </a:rPr>
                        <a:t>Кикнурского</a:t>
                      </a:r>
                      <a:r>
                        <a:rPr lang="ru-RU" sz="1100" b="1" dirty="0" smtClean="0">
                          <a:latin typeface="Calibri"/>
                          <a:ea typeface="Times New Roman"/>
                          <a:cs typeface="Times New Roman"/>
                        </a:rPr>
                        <a:t> муниципального  округа»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 hMerge="1"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 hMerge="1"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47625" marR="47625" marT="0" marB="0"/>
                </a:tc>
                <a:tc hMerge="1"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 hMerge="1"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 hMerge="1"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4098474236"/>
                  </a:ext>
                </a:extLst>
              </a:tr>
              <a:tr h="813382"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 smtClean="0">
                          <a:solidFill>
                            <a:schemeClr val="bg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Доля трудоустроенных несовершеннолетних граждан</a:t>
                      </a:r>
                    </a:p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 hMerge="1">
                  <a:txBody>
                    <a:bodyPr/>
                    <a:lstStyle/>
                    <a:p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%</a:t>
                      </a:r>
                    </a:p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100</a:t>
                      </a:r>
                    </a:p>
                    <a:p>
                      <a:endParaRPr lang="ru-RU" sz="1100" dirty="0"/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100</a:t>
                      </a:r>
                    </a:p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100</a:t>
                      </a:r>
                    </a:p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56247">
                <a:tc gridSpan="8"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Calibri"/>
                          <a:ea typeface="Times New Roman"/>
                          <a:cs typeface="Times New Roman"/>
                        </a:rPr>
                        <a:t>Муниципальная программа «Обеспечение безопасности и жизнедеятельности населения </a:t>
                      </a:r>
                      <a:r>
                        <a:rPr lang="ru-RU" sz="1100" b="1" dirty="0" err="1" smtClean="0">
                          <a:latin typeface="Calibri"/>
                          <a:ea typeface="Times New Roman"/>
                          <a:cs typeface="Times New Roman"/>
                        </a:rPr>
                        <a:t>Кикнурского</a:t>
                      </a:r>
                      <a:r>
                        <a:rPr lang="ru-RU" sz="1100" b="1" dirty="0" smtClean="0">
                          <a:latin typeface="Calibri"/>
                          <a:ea typeface="Times New Roman"/>
                          <a:cs typeface="Times New Roman"/>
                        </a:rPr>
                        <a:t> муниципального округа»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 hMerge="1"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 hMerge="1">
                  <a:txBody>
                    <a:bodyPr/>
                    <a:lstStyle/>
                    <a:p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 hMerge="1"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 hMerge="1"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47625" marR="47625" marT="0" marB="0"/>
                </a:tc>
                <a:tc hMerge="1"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 hMerge="1"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 hMerge="1"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56247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/>
                          <a:ea typeface="Times New Roman"/>
                          <a:cs typeface="Times New Roman"/>
                        </a:rPr>
                        <a:t>1.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Увеличение процента оповещаемого населения в нормативные сроки  при угрозе или возникновении чрезвычайных ситуаций природного и техногенного характера в мирное и военное время</a:t>
                      </a:r>
                    </a:p>
                    <a:p>
                      <a:endParaRPr kumimoji="0" lang="ru-RU" sz="1100" kern="1200" dirty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47625" marR="47625" marT="0" marB="0"/>
                </a:tc>
                <a:tc hMerge="1"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%</a:t>
                      </a:r>
                    </a:p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97,0</a:t>
                      </a:r>
                    </a:p>
                    <a:p>
                      <a:endParaRPr lang="ru-RU" sz="1100" dirty="0"/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99,0</a:t>
                      </a:r>
                    </a:p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56247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alibri"/>
                          <a:ea typeface="Times New Roman"/>
                          <a:cs typeface="Times New Roman"/>
                        </a:rPr>
                        <a:t>2.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Обеспечение защиты населения и территории </a:t>
                      </a:r>
                      <a:r>
                        <a:rPr lang="ru-RU" sz="1100" dirty="0" err="1" smtClean="0">
                          <a:latin typeface="Calibri"/>
                          <a:ea typeface="Times New Roman"/>
                          <a:cs typeface="Times New Roman"/>
                        </a:rPr>
                        <a:t>Кикнурского</a:t>
                      </a:r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 муниципального округа, объектов жизнеобеспечения населения и важных объектов от угроз природного и техногенного характера</a:t>
                      </a:r>
                    </a:p>
                    <a:p>
                      <a:endParaRPr lang="ru-RU" sz="1100" dirty="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 hMerge="1">
                  <a:txBody>
                    <a:bodyPr/>
                    <a:lstStyle/>
                    <a:p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%</a:t>
                      </a:r>
                    </a:p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82,0</a:t>
                      </a:r>
                    </a:p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85,0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56247"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 gridSpan="2"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Обеспечение пожарной</a:t>
                      </a:r>
                      <a:r>
                        <a:rPr lang="ru-RU" sz="1100" baseline="0" dirty="0" smtClean="0">
                          <a:latin typeface="Calibri"/>
                          <a:ea typeface="Times New Roman"/>
                          <a:cs typeface="Times New Roman"/>
                        </a:rPr>
                        <a:t> безопасности населенных пунктах, снижение количества пожаров и гибели людей (по отношению к 2020г.)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 hMerge="1">
                  <a:txBody>
                    <a:bodyPr/>
                    <a:lstStyle/>
                    <a:p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Кол-во пожаров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19</a:t>
                      </a:r>
                      <a:endParaRPr lang="ru-RU" sz="1100" dirty="0"/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56247"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4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 gridSpan="2"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Процент готовности пожарных депо по предназначению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 hMerge="1">
                  <a:txBody>
                    <a:bodyPr/>
                    <a:lstStyle/>
                    <a:p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%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90</a:t>
                      </a:r>
                      <a:endParaRPr lang="ru-RU" sz="1100" dirty="0"/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90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56247">
                <a:tc gridSpan="2"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783034677"/>
              </p:ext>
            </p:extLst>
          </p:nvPr>
        </p:nvGraphicFramePr>
        <p:xfrm>
          <a:off x="214282" y="214290"/>
          <a:ext cx="8786874" cy="60225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449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68904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57150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1438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57150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530682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255268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490231">
                <a:tc rowSpan="3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 </a:t>
                      </a:r>
                    </a:p>
                    <a:p>
                      <a:pPr algn="ctr"/>
                      <a:r>
                        <a:rPr kumimoji="0" lang="ru-RU" sz="14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</a:t>
                      </a:r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kumimoji="0" lang="ru-RU" sz="14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</a:t>
                      </a:r>
                      <a:endParaRPr kumimoji="0" lang="ru-RU" sz="14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ru-RU" sz="1400" b="1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Наименование      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муниципальной программы,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 подпрограммы, отдельного 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мероприятия, наименование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       показателей </a:t>
                      </a:r>
                      <a:endParaRPr lang="ru-RU" sz="1400" b="1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Единица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измерения</a:t>
                      </a:r>
                      <a:endParaRPr lang="ru-RU" sz="1400" b="1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Значение    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   показателей </a:t>
                      </a:r>
                      <a:endParaRPr lang="ru-RU" sz="1400" b="1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Основание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отклонений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значений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показателя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на конец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отчетного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года (при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наличии) </a:t>
                      </a:r>
                      <a:endParaRPr lang="ru-RU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9023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год,     </a:t>
                      </a:r>
                    </a:p>
                    <a:p>
                      <a:pPr algn="ctr"/>
                      <a:r>
                        <a:rPr kumimoji="0" lang="ru-RU" sz="14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предшест</a:t>
                      </a:r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  <a:p>
                      <a:pPr algn="ctr"/>
                      <a:r>
                        <a:rPr kumimoji="0" lang="ru-RU" sz="14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вующий</a:t>
                      </a:r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отчетному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отчетный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год 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80743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план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факт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67117">
                <a:tc gridSpan="7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71475" algn="l"/>
                        </a:tabLst>
                        <a:defRPr/>
                      </a:pPr>
                      <a:r>
                        <a:rPr lang="ru-RU" sz="1200" b="1" dirty="0" smtClean="0">
                          <a:latin typeface="Calibri"/>
                          <a:ea typeface="Times New Roman"/>
                          <a:cs typeface="Times New Roman"/>
                        </a:rPr>
                        <a:t>Муниципальная программа «Энергосбережение и повышение энергетической эффективности»</a:t>
                      </a:r>
                      <a:endParaRPr lang="ru-RU" sz="12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 hMerge="1"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 hMerge="1"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 hMerge="1"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 hMerge="1"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3891478632"/>
                  </a:ext>
                </a:extLst>
              </a:tr>
              <a:tr h="36711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Доля  объемов электрической энергии, расчеты за которую осуществляются с использованием приборов учета, в общем объеме потребленной на территории муниципального образования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%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100</a:t>
                      </a: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100</a:t>
                      </a: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6711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Доля  объемов тепловой энергии, расчеты за которую осуществляются с использованием приборов учета, в общем объеме потребленной тепловой энергии на территории муниципального образования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%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55,4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48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85,1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67117"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Доля  объемов холодной воды, расчеты за которую осуществляются с использованием приборов учета, в общем объеме потребленной воды на территории муниципального образования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%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78,6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72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79,5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6711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Доля объемов электрической энергии, потребляемой в жилых и многоквартирных домах, расчеты за которую осуществляются с использованием приборов учета, в общем объеме потребленной электрической энергии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%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100</a:t>
                      </a: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100</a:t>
                      </a: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6711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Доля объемов ТЭ, потребляемой в жилых и многоквартирных домах, расчеты за которую осуществляются с использованием приборов учета, в общем объеме потребленной ТЭ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%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36,4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38,1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67117"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6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Доля объемов холодной воды, потребляемой в жилых и многоквартирных домах, расчеты за которую осуществляются с использованием приборов учета, в общем объеме потребленной воды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%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75,9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70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77,5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67117"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7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Удельный расход топлива на выработку тепловой энергии на котельных 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Тут/Гкал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333,36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257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290,2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907860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162892966"/>
              </p:ext>
            </p:extLst>
          </p:nvPr>
        </p:nvGraphicFramePr>
        <p:xfrm>
          <a:off x="214282" y="214290"/>
          <a:ext cx="8786874" cy="43058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449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68904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57150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1438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57150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530682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255268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490231">
                <a:tc rowSpan="3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 </a:t>
                      </a:r>
                    </a:p>
                    <a:p>
                      <a:pPr algn="ctr"/>
                      <a:r>
                        <a:rPr kumimoji="0" lang="ru-RU" sz="14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</a:t>
                      </a:r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kumimoji="0" lang="ru-RU" sz="14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</a:t>
                      </a:r>
                      <a:endParaRPr kumimoji="0" lang="ru-RU" sz="14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ru-RU" sz="1400" b="1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Наименование      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муниципальной программы,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 подпрограммы, отдельного 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мероприятия, наименование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       показателей </a:t>
                      </a:r>
                      <a:endParaRPr lang="ru-RU" sz="1400" b="1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Единица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измерения</a:t>
                      </a:r>
                      <a:endParaRPr lang="ru-RU" sz="1400" b="1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Значение    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   показателей </a:t>
                      </a:r>
                      <a:endParaRPr lang="ru-RU" sz="1400" b="1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Обоснование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отклонений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значений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показателя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на конец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отчетного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года (при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наличии) </a:t>
                      </a:r>
                      <a:endParaRPr lang="ru-RU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9023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год,     </a:t>
                      </a:r>
                    </a:p>
                    <a:p>
                      <a:pPr algn="ctr"/>
                      <a:r>
                        <a:rPr kumimoji="0" lang="ru-RU" sz="14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предшест</a:t>
                      </a:r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  <a:p>
                      <a:pPr algn="ctr"/>
                      <a:r>
                        <a:rPr kumimoji="0" lang="ru-RU" sz="14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вующий</a:t>
                      </a:r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отчетному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отчетный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год 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80743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план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факт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6711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Удельный расход электроэнергии, используемой при производстве и передаче тепловой энергии в системах теплоснабжения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кВтч/Гкал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26,14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26,0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26,77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67117"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9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Доля потерь тепловой энергии при ее </a:t>
                      </a:r>
                      <a:r>
                        <a:rPr lang="ru-RU" sz="1100" dirty="0" err="1">
                          <a:latin typeface="Calibri"/>
                          <a:ea typeface="Times New Roman"/>
                          <a:cs typeface="Times New Roman"/>
                        </a:rPr>
                        <a:t>передче</a:t>
                      </a:r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 в общем объеме переданной тепловой энергии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%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8,6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8,5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7</a:t>
                      </a:r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,6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67117"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Доля потерь воды при ее передаче в общем объеме переданной воды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%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9,5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9,5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8,4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6711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Удельный расход электрической энергии, используемой </a:t>
                      </a:r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для поднятия и передачи воды в </a:t>
                      </a:r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системах </a:t>
                      </a:r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водоснабжения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err="1">
                          <a:latin typeface="Calibri"/>
                          <a:ea typeface="Times New Roman"/>
                          <a:cs typeface="Times New Roman"/>
                        </a:rPr>
                        <a:t>кВтч</a:t>
                      </a:r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ru-RU" sz="1100" dirty="0" err="1">
                          <a:latin typeface="Calibri"/>
                          <a:ea typeface="Times New Roman"/>
                          <a:cs typeface="Times New Roman"/>
                        </a:rPr>
                        <a:t>куб.м</a:t>
                      </a:r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.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1,79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1,3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1,89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67117"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12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Удельный расход электрической энергии, используемой  в системах водоотведения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шт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2,58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2,5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2,32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67117"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13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Количество опубликованных материалов по энергосбережению энергетической эффективности в средствах массовой информации округа 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шт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357275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260293635"/>
              </p:ext>
            </p:extLst>
          </p:nvPr>
        </p:nvGraphicFramePr>
        <p:xfrm>
          <a:off x="214282" y="214290"/>
          <a:ext cx="8786874" cy="64214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449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68904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57150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1438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571504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530682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1255268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</a:tblGrid>
              <a:tr h="490231">
                <a:tc rowSpan="3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 </a:t>
                      </a:r>
                    </a:p>
                    <a:p>
                      <a:pPr algn="ctr"/>
                      <a:r>
                        <a:rPr kumimoji="0" lang="ru-RU" sz="14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</a:t>
                      </a:r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kumimoji="0" lang="ru-RU" sz="14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</a:t>
                      </a:r>
                      <a:endParaRPr kumimoji="0" lang="ru-RU" sz="14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ru-RU" sz="1400" b="1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Наименование      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муниципальной программы,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 подпрограммы, отдельного 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мероприятия, наименование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       показателей </a:t>
                      </a:r>
                      <a:endParaRPr lang="ru-RU" sz="1400" b="1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Единица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измерения</a:t>
                      </a:r>
                      <a:endParaRPr lang="ru-RU" sz="1400" b="1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Значение    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   показателей </a:t>
                      </a:r>
                      <a:endParaRPr lang="ru-RU" sz="1400" b="1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Обоснование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отклонений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значений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показателя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на конец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отчетного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года (при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наличии) </a:t>
                      </a:r>
                      <a:endParaRPr lang="ru-RU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9023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год,     </a:t>
                      </a:r>
                    </a:p>
                    <a:p>
                      <a:pPr algn="ctr"/>
                      <a:r>
                        <a:rPr kumimoji="0" lang="ru-RU" sz="14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предшест</a:t>
                      </a:r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  <a:p>
                      <a:pPr algn="ctr"/>
                      <a:r>
                        <a:rPr kumimoji="0" lang="ru-RU" sz="14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вующий</a:t>
                      </a:r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отчетному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отчетный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год 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03538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план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факт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67117">
                <a:tc>
                  <a:txBody>
                    <a:bodyPr/>
                    <a:lstStyle/>
                    <a:p>
                      <a:pPr algn="ctr"/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67117">
                <a:tc gridSpan="7">
                  <a:txBody>
                    <a:bodyPr/>
                    <a:lstStyle/>
                    <a:p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        </a:t>
                      </a:r>
                      <a:r>
                        <a:rPr lang="ru-RU" sz="1100" b="1" dirty="0">
                          <a:latin typeface="Calibri"/>
                          <a:ea typeface="Times New Roman"/>
                          <a:cs typeface="Times New Roman"/>
                        </a:rPr>
                        <a:t>Муниципальная программа «Развитие транспортной системы»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67117">
                <a:tc>
                  <a:txBody>
                    <a:bodyPr/>
                    <a:lstStyle/>
                    <a:p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Ремонт автомобильных </a:t>
                      </a:r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дорог общего пользования           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км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0,468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2,04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1,335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67117">
                <a:tc>
                  <a:txBody>
                    <a:bodyPr/>
                    <a:lstStyle/>
                    <a:p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Доля протяженности автомобильных дорог общего пользования местного значения, не отвечающих нормативным требованиям, в общей протяженности автомобильных дорог общего пользования местного значения,       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%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78,9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78,5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78,5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67117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</a:p>
                    <a:p>
                      <a:endParaRPr lang="ru-RU" sz="11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endParaRPr lang="ru-RU" sz="11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4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Доля ДТП, совершению которых сопутствовало наличие неудовлетворительных дорожных условий, в общем количестве ДТП,% </a:t>
                      </a:r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    </a:t>
                      </a:r>
                      <a:endParaRPr lang="ru-RU" sz="11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Содержание автомобильных дорог общего пользования местного значения</a:t>
                      </a:r>
                    </a:p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%</a:t>
                      </a:r>
                    </a:p>
                    <a:p>
                      <a:pPr algn="ctr"/>
                      <a:endParaRPr lang="ru-RU" sz="11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/>
                      <a:endParaRPr lang="ru-RU" sz="11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км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</a:p>
                    <a:p>
                      <a:endParaRPr lang="ru-RU" sz="11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endParaRPr lang="ru-RU" sz="11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383,957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</a:p>
                    <a:p>
                      <a:endParaRPr lang="ru-RU" sz="11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endParaRPr lang="ru-RU" sz="11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383,957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</a:p>
                    <a:p>
                      <a:endParaRPr lang="ru-RU" sz="11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endParaRPr lang="ru-RU" sz="11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383,957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67117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5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Перевозки пассажиров транспортом общего </a:t>
                      </a:r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пользования</a:t>
                      </a:r>
                    </a:p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тыс. чел.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1,636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1,3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1,6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67117">
                <a:tc gridSpan="7">
                  <a:txBody>
                    <a:bodyPr/>
                    <a:lstStyle/>
                    <a:p>
                      <a:pPr indent="449580"/>
                      <a:r>
                        <a:rPr lang="ru-RU" sz="1100" b="1" dirty="0">
                          <a:latin typeface="Calibri"/>
                          <a:ea typeface="Times New Roman"/>
                          <a:cs typeface="Times New Roman"/>
                        </a:rPr>
                        <a:t>Муниципальная программа «Экология и природные ресурсы Кикнурского </a:t>
                      </a:r>
                      <a:r>
                        <a:rPr lang="ru-RU" sz="1100" b="1" dirty="0" smtClean="0">
                          <a:latin typeface="Calibri"/>
                          <a:ea typeface="Times New Roman"/>
                          <a:cs typeface="Times New Roman"/>
                        </a:rPr>
                        <a:t>муниципального</a:t>
                      </a:r>
                      <a:r>
                        <a:rPr lang="ru-RU" sz="1100" b="1" baseline="0" dirty="0" smtClean="0">
                          <a:latin typeface="Calibri"/>
                          <a:ea typeface="Times New Roman"/>
                          <a:cs typeface="Times New Roman"/>
                        </a:rPr>
                        <a:t> округа</a:t>
                      </a:r>
                      <a:r>
                        <a:rPr lang="ru-RU" sz="1100" b="1" dirty="0" smtClean="0">
                          <a:latin typeface="Calibri"/>
                          <a:ea typeface="Times New Roman"/>
                          <a:cs typeface="Times New Roman"/>
                        </a:rPr>
                        <a:t>»</a:t>
                      </a:r>
                    </a:p>
                    <a:p>
                      <a:pPr indent="449580"/>
                      <a:endParaRPr lang="ru-RU" sz="1100" b="1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indent="449580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67117">
                <a:tc>
                  <a:txBody>
                    <a:bodyPr/>
                    <a:lstStyle/>
                    <a:p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Количество закрытых (в том числе ликвидированных или </a:t>
                      </a:r>
                      <a:r>
                        <a:rPr lang="ru-RU" sz="1100" dirty="0" err="1">
                          <a:latin typeface="Calibri"/>
                          <a:ea typeface="Times New Roman"/>
                          <a:cs typeface="Times New Roman"/>
                        </a:rPr>
                        <a:t>рекультивированных</a:t>
                      </a:r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) </a:t>
                      </a:r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свалок</a:t>
                      </a:r>
                    </a:p>
                    <a:p>
                      <a:endParaRPr lang="ru-RU" sz="11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 ед.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37157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928886190"/>
              </p:ext>
            </p:extLst>
          </p:nvPr>
        </p:nvGraphicFramePr>
        <p:xfrm>
          <a:off x="179512" y="17802"/>
          <a:ext cx="8712968" cy="79964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315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149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463610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565051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06315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565051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524691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1241097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</a:tblGrid>
              <a:tr h="508885">
                <a:tc rowSpan="3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 </a:t>
                      </a:r>
                    </a:p>
                    <a:p>
                      <a:pPr algn="ctr"/>
                      <a:r>
                        <a:rPr kumimoji="0" lang="ru-RU" sz="14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</a:t>
                      </a:r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kumimoji="0" lang="ru-RU" sz="14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</a:t>
                      </a:r>
                      <a:endParaRPr kumimoji="0" lang="ru-RU" sz="14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ru-RU" sz="1400" b="1" dirty="0"/>
                    </a:p>
                  </a:txBody>
                  <a:tcPr marL="89803" marR="89803" marT="44902" marB="44902"/>
                </a:tc>
                <a:tc rowSpan="3" gridSpan="2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Наименование      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муниципальной программы,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 подпрограммы, отдельного 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мероприятия, наименование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       показателей </a:t>
                      </a:r>
                      <a:endParaRPr lang="ru-RU" sz="1400" b="1" dirty="0"/>
                    </a:p>
                  </a:txBody>
                  <a:tcPr marL="89803" marR="89803" marT="44902" marB="44902"/>
                </a:tc>
                <a:tc rowSpan="3" hMerge="1"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Единица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измерения</a:t>
                      </a:r>
                      <a:endParaRPr lang="ru-RU" sz="1400" b="1" dirty="0"/>
                    </a:p>
                  </a:txBody>
                  <a:tcPr marL="89803" marR="89803" marT="44902" marB="44902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Значение    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   показателей </a:t>
                      </a:r>
                      <a:endParaRPr lang="ru-RU" sz="1400" b="1" dirty="0"/>
                    </a:p>
                  </a:txBody>
                  <a:tcPr marL="89803" marR="89803" marT="44902" marB="44902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Обоснование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отклонений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значений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показателя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на конец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отчетного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года (при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наличии) </a:t>
                      </a:r>
                      <a:endParaRPr lang="ru-RU" sz="1400" b="1" dirty="0"/>
                    </a:p>
                  </a:txBody>
                  <a:tcPr marL="89803" marR="89803" marT="44902" marB="44902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0888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год,     </a:t>
                      </a:r>
                    </a:p>
                    <a:p>
                      <a:pPr algn="ctr"/>
                      <a:r>
                        <a:rPr kumimoji="0" lang="ru-RU" sz="14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предшест</a:t>
                      </a:r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  <a:p>
                      <a:pPr algn="ctr"/>
                      <a:r>
                        <a:rPr kumimoji="0" lang="ru-RU" sz="14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вующий</a:t>
                      </a:r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отчетному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89803" marR="89803" marT="44902" marB="44902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отчетный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год 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89803" marR="89803" marT="44902" marB="449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04770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план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89803" marR="89803" marT="44902" marB="449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факт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89803" marR="89803" marT="44902" marB="44902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06300">
                <a:tc>
                  <a:txBody>
                    <a:bodyPr/>
                    <a:lstStyle/>
                    <a:p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46773" marR="46773" marT="0" marB="0"/>
                </a:tc>
                <a:tc gridSpan="2">
                  <a:txBody>
                    <a:bodyPr/>
                    <a:lstStyle/>
                    <a:p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Количество ликвидированных бездействующих водозаборных скважин</a:t>
                      </a:r>
                    </a:p>
                  </a:txBody>
                  <a:tcPr marL="46773" marR="46773" marT="0" marB="0"/>
                </a:tc>
                <a:tc hMerge="1">
                  <a:txBody>
                    <a:bodyPr/>
                    <a:lstStyle/>
                    <a:p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 ед.</a:t>
                      </a:r>
                    </a:p>
                  </a:txBody>
                  <a:tcPr marL="46773" marR="46773" marT="0" marB="0"/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- </a:t>
                      </a:r>
                    </a:p>
                  </a:txBody>
                  <a:tcPr marL="46773" marR="46773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-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773" marR="46773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-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773" marR="46773" marT="0" marB="0"/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46773" marR="46773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29279">
                <a:tc>
                  <a:txBody>
                    <a:bodyPr/>
                    <a:lstStyle/>
                    <a:p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773" marR="46773" marT="0" marB="0"/>
                </a:tc>
                <a:tc gridSpan="2">
                  <a:txBody>
                    <a:bodyPr/>
                    <a:lstStyle/>
                    <a:p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Доля населения охваченного системами централизованного удаления ТБО           </a:t>
                      </a:r>
                    </a:p>
                  </a:txBody>
                  <a:tcPr marL="46773" marR="46773" marT="0" marB="0"/>
                </a:tc>
                <a:tc hMerge="1">
                  <a:txBody>
                    <a:bodyPr/>
                    <a:lstStyle/>
                    <a:p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 ед.</a:t>
                      </a:r>
                    </a:p>
                  </a:txBody>
                  <a:tcPr marL="46773" marR="46773" marT="0" marB="0"/>
                </a:tc>
                <a:tc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773" marR="46773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97,8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773" marR="46773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97,8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773" marR="46773" marT="0" marB="0"/>
                </a:tc>
                <a:tc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773" marR="46773"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06300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4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773" marR="46773" marT="0" marB="0"/>
                </a:tc>
                <a:tc gridSpan="2"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Количество созданных</a:t>
                      </a:r>
                      <a:r>
                        <a:rPr lang="ru-RU" sz="1100" baseline="0" dirty="0" smtClean="0">
                          <a:latin typeface="Calibri"/>
                          <a:ea typeface="Times New Roman"/>
                          <a:cs typeface="Times New Roman"/>
                        </a:rPr>
                        <a:t> мест (площадок) накопления ТКО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773" marR="46773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773" marR="46773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29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773" marR="46773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39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773" marR="46773" marT="0" marB="0"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773" marR="46773" marT="0" marB="0"/>
                </a:tc>
                <a:tc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773" marR="46773" marT="0" marB="0"/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306300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5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773" marR="46773" marT="0" marB="0"/>
                </a:tc>
                <a:tc gridSpan="2"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Добыча волков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773" marR="46773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err="1" smtClean="0">
                          <a:latin typeface="Calibri"/>
                          <a:ea typeface="Times New Roman"/>
                          <a:cs typeface="Times New Roman"/>
                        </a:rPr>
                        <a:t>шт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773" marR="46773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773" marR="46773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773" marR="46773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773" marR="46773" marT="0" marB="0"/>
                </a:tc>
                <a:tc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773" marR="46773" marT="0" marB="0"/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306300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6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773" marR="46773" marT="0" marB="0"/>
                </a:tc>
                <a:tc gridSpan="2"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Количество ликвидированных закрытых скотомогильников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773" marR="46773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773" marR="46773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773" marR="46773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773" marR="46773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773" marR="46773" marT="0" marB="0"/>
                </a:tc>
                <a:tc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773" marR="46773" marT="0" marB="0"/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  <a:tr h="306300">
                <a:tc gridSpan="8">
                  <a:txBody>
                    <a:bodyPr/>
                    <a:lstStyle/>
                    <a:p>
                      <a:pPr>
                        <a:tabLst>
                          <a:tab pos="371475" algn="l"/>
                        </a:tabLst>
                      </a:pPr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	</a:t>
                      </a:r>
                      <a:r>
                        <a:rPr lang="ru-RU" sz="1100" b="1" dirty="0">
                          <a:latin typeface="Calibri"/>
                          <a:ea typeface="Times New Roman"/>
                          <a:cs typeface="Times New Roman"/>
                        </a:rPr>
                        <a:t>Муниципальная программа «Поддержка и развитие малого и среднего предпринимательства»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773" marR="46773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93918">
                <a:tc gridSpan="2">
                  <a:txBody>
                    <a:bodyPr/>
                    <a:lstStyle/>
                    <a:p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6773" marR="46773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Число субъектов малого и среднего предпринимательства  в расчете на 10 тыс. человек населения</a:t>
                      </a:r>
                    </a:p>
                  </a:txBody>
                  <a:tcPr marL="46773" marR="46773" marT="0" marB="0"/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ед.</a:t>
                      </a:r>
                    </a:p>
                  </a:txBody>
                  <a:tcPr marL="46773" marR="46773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168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773" marR="46773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228,8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773" marR="46773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183,7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773" marR="46773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Снижение количества ИП в  течение года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773" marR="46773" marT="0" marB="0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29279">
                <a:tc gridSpan="2">
                  <a:txBody>
                    <a:bodyPr/>
                    <a:lstStyle/>
                    <a:p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46773" marR="46773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Оборот малых предприятий (с учетом </a:t>
                      </a:r>
                      <a:r>
                        <a:rPr lang="ru-RU" sz="1100" dirty="0" err="1">
                          <a:latin typeface="Calibri"/>
                          <a:ea typeface="Times New Roman"/>
                          <a:cs typeface="Times New Roman"/>
                        </a:rPr>
                        <a:t>микропредприятий</a:t>
                      </a:r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)</a:t>
                      </a:r>
                    </a:p>
                  </a:txBody>
                  <a:tcPr marL="46773" marR="46773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тыс. рублей</a:t>
                      </a:r>
                    </a:p>
                  </a:txBody>
                  <a:tcPr marL="46773" marR="46773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612358,8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773" marR="46773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616644,5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773" marR="46773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690211,32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773" marR="46773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773" marR="46773" marT="0" marB="0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42608">
                <a:tc gridSpan="2">
                  <a:txBody>
                    <a:bodyPr/>
                    <a:lstStyle/>
                    <a:p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  <a:p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46773" marR="46773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Размер среднемесячной заработной платы работников малых предприятий (с учетом </a:t>
                      </a:r>
                      <a:r>
                        <a:rPr lang="ru-RU" sz="1100" dirty="0" err="1">
                          <a:latin typeface="Calibri"/>
                          <a:ea typeface="Times New Roman"/>
                          <a:cs typeface="Times New Roman"/>
                        </a:rPr>
                        <a:t>микропредприятий</a:t>
                      </a:r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)</a:t>
                      </a:r>
                    </a:p>
                  </a:txBody>
                  <a:tcPr marL="46773" marR="46773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рублей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773" marR="46773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12792,0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773" marR="46773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13686,2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773" marR="46773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13890,0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773" marR="46773" marT="0" marB="0"/>
                </a:tc>
                <a:tc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773" marR="46773" marT="0" marB="0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493918">
                <a:tc gridSpan="2">
                  <a:txBody>
                    <a:bodyPr/>
                    <a:lstStyle/>
                    <a:p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46773" marR="46773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Поступление налоговых платежей от субъектов малого и среднего предпринимательства в консолидированные бюджеты муниципальных районов и бюджеты городских округов</a:t>
                      </a:r>
                    </a:p>
                  </a:txBody>
                  <a:tcPr marL="46773" marR="46773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тыс. рублей</a:t>
                      </a:r>
                    </a:p>
                  </a:txBody>
                  <a:tcPr marL="46773" marR="46773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14420,5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773" marR="46773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17882,8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773" marR="46773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13674,5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773" marR="46773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773" marR="46773" marT="0" marB="0"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06300">
                <a:tc gridSpan="8">
                  <a:txBody>
                    <a:bodyPr/>
                    <a:lstStyle/>
                    <a:p>
                      <a:pPr>
                        <a:tabLst>
                          <a:tab pos="390525" algn="l"/>
                        </a:tabLst>
                      </a:pPr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	</a:t>
                      </a:r>
                      <a:r>
                        <a:rPr lang="ru-RU" sz="1100" b="1" dirty="0">
                          <a:latin typeface="Calibri"/>
                          <a:ea typeface="Times New Roman"/>
                          <a:cs typeface="Times New Roman"/>
                        </a:rPr>
                        <a:t>Муниципальная программа «Управление муниципальным имуществом»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773" marR="46773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363347">
                <a:tc gridSpan="2"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773" marR="46773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Количество муниципальных унитарных предприятий</a:t>
                      </a:r>
                    </a:p>
                  </a:txBody>
                  <a:tcPr marL="46773" marR="46773" marT="0" marB="0"/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Ед. </a:t>
                      </a:r>
                    </a:p>
                  </a:txBody>
                  <a:tcPr marL="46773" marR="46773" marT="0" marB="0"/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46773" marR="46773" marT="0" marB="0"/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46773" marR="46773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46773" marR="46773" marT="0" marB="0"/>
                </a:tc>
                <a:tc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773" marR="46773" marT="0" marB="0"/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1646394">
                <a:tc gridSpan="2"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773" marR="46773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Доля объектов недвижимости, в отношении которых проведена техническая инвентаризация, в общем количестве объектов недвижимости, учитываемых в реестре муниципального имущества и подлежащих технической инвентаризации</a:t>
                      </a:r>
                    </a:p>
                  </a:txBody>
                  <a:tcPr marL="46773" marR="46773" marT="0" marB="0"/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%</a:t>
                      </a:r>
                    </a:p>
                  </a:txBody>
                  <a:tcPr marL="46773" marR="46773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26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773" marR="46773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34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773" marR="46773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6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773" marR="46773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Показатель не выполнен в связи с переходом в </a:t>
                      </a:r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округ, недвижимое имущество от поселений принято без технической документации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773" marR="46773" marT="0" marB="0"/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378432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779295496"/>
              </p:ext>
            </p:extLst>
          </p:nvPr>
        </p:nvGraphicFramePr>
        <p:xfrm>
          <a:off x="214282" y="214291"/>
          <a:ext cx="8806411" cy="64065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719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1684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468904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57150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1438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571504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530682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1255268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</a:tblGrid>
              <a:tr h="499635">
                <a:tc rowSpan="3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 </a:t>
                      </a:r>
                    </a:p>
                    <a:p>
                      <a:pPr algn="ctr"/>
                      <a:r>
                        <a:rPr kumimoji="0" lang="ru-RU" sz="14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</a:t>
                      </a:r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kumimoji="0" lang="ru-RU" sz="14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</a:t>
                      </a:r>
                      <a:endParaRPr kumimoji="0" lang="ru-RU" sz="14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ru-RU" sz="1400" b="1" dirty="0"/>
                    </a:p>
                  </a:txBody>
                  <a:tcPr/>
                </a:tc>
                <a:tc rowSpan="3" gridSpan="2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Наименование      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муниципальной программы,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 подпрограммы, отдельного 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мероприятия, наименование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       показателей </a:t>
                      </a:r>
                      <a:endParaRPr lang="ru-RU" sz="1400" b="1" dirty="0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Единица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измерения</a:t>
                      </a:r>
                      <a:endParaRPr lang="ru-RU" sz="1400" b="1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Значение    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   показателей </a:t>
                      </a:r>
                      <a:endParaRPr lang="ru-RU" sz="1400" b="1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Обоснование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отклонений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значений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показателя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на конец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отчетного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года (при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наличии) </a:t>
                      </a:r>
                      <a:endParaRPr lang="ru-RU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9963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год,     </a:t>
                      </a:r>
                    </a:p>
                    <a:p>
                      <a:pPr algn="ctr"/>
                      <a:r>
                        <a:rPr kumimoji="0" lang="ru-RU" sz="14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предшест</a:t>
                      </a:r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  <a:p>
                      <a:pPr algn="ctr"/>
                      <a:r>
                        <a:rPr kumimoji="0" lang="ru-RU" sz="14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вующий</a:t>
                      </a:r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отчетному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отчетный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год 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02866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план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факт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37204">
                <a:tc gridSpan="8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 smtClean="0">
                          <a:latin typeface="Calibri"/>
                          <a:ea typeface="Times New Roman"/>
                          <a:cs typeface="Times New Roman"/>
                        </a:rPr>
                        <a:t>Муниципальная программа «Управление муниципальным имуществом»</a:t>
                      </a:r>
                      <a:endParaRPr lang="ru-RU" sz="11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 hMerge="1"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 hMerge="1">
                  <a:txBody>
                    <a:bodyPr/>
                    <a:lstStyle/>
                    <a:p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 hMerge="1">
                  <a:txBody>
                    <a:bodyPr/>
                    <a:lstStyle/>
                    <a:p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 hMerge="1">
                  <a:txBody>
                    <a:bodyPr/>
                    <a:lstStyle/>
                    <a:p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 hMerge="1"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 hMerge="1"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 hMerge="1"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37204">
                <a:tc gridSpan="2"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Количество муниципальных унитарных предприятий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Ед. 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37204">
                <a:tc gridSpan="2"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Доля объектов недвижимости, в отношении которых проведена техническая инвентаризация, в общем количестве объектов недвижимости, учитываемых в реестре муниципального имущества и подлежащих технической инвентаризации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%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26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34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6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Показатель не выполнен в связи с переходом в </a:t>
                      </a:r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округ, недвижимое имущество от поселений принято без технической документации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337204">
                <a:tc gridSpan="2">
                  <a:txBody>
                    <a:bodyPr/>
                    <a:lstStyle/>
                    <a:p>
                      <a:r>
                        <a:rPr lang="en-US" sz="1100" dirty="0" smtClean="0"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 hMerge="1"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Доля объектов недвижимости, на которые зарегистрировано право собственности муниципального района (хозяйственного ведения, оперативного управления), в общем количестве объектов недвижимости, учитываемых в реестре муниципального имущества и подлежащих государственной регистрации</a:t>
                      </a:r>
                    </a:p>
                    <a:p>
                      <a:endParaRPr lang="ru-RU" dirty="0"/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%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26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34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6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Показатель не выполнен в связи с переходом в </a:t>
                      </a:r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округ. Без технической документации регистрация невозможна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337204">
                <a:tc gridSpan="2"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4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 hMerge="1"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Поступление в бюджет округа доходов от управления и распоряжения муниципальным имуществом</a:t>
                      </a:r>
                    </a:p>
                    <a:p>
                      <a:endParaRPr lang="ru-RU" dirty="0"/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Тыс.руб.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3512,8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2979,5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3662,3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 Корректировка плана</a:t>
                      </a: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  <a:tr h="337204">
                <a:tc gridSpan="2"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4.1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Доходы от сдачи в аренду муниципального имущества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 err="1">
                          <a:latin typeface="Calibri"/>
                          <a:ea typeface="Times New Roman"/>
                          <a:cs typeface="Times New Roman"/>
                        </a:rPr>
                        <a:t>Тыс.руб</a:t>
                      </a:r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.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354,5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427,6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373,0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 Корректировка плана</a:t>
                      </a: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662460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25760"/>
            <a:ext cx="8229600" cy="1070992"/>
          </a:xfrm>
        </p:spPr>
        <p:txBody>
          <a:bodyPr>
            <a:normAutofit fontScale="90000"/>
          </a:bodyPr>
          <a:lstStyle/>
          <a:p>
            <a:r>
              <a:rPr lang="ru-RU" sz="4400" dirty="0" err="1" smtClean="0"/>
              <a:t>Сруктура</a:t>
            </a:r>
            <a:r>
              <a:rPr lang="ru-RU" sz="4400" dirty="0" smtClean="0"/>
              <a:t> объема поступлений доходов, тыс. рублей</a:t>
            </a:r>
            <a:endParaRPr lang="ru-RU" dirty="0"/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xmlns="" val="284121038"/>
              </p:ext>
            </p:extLst>
          </p:nvPr>
        </p:nvGraphicFramePr>
        <p:xfrm>
          <a:off x="392858" y="980728"/>
          <a:ext cx="8499622" cy="58326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2900735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4909914"/>
              </p:ext>
            </p:extLst>
          </p:nvPr>
        </p:nvGraphicFramePr>
        <p:xfrm>
          <a:off x="467544" y="116633"/>
          <a:ext cx="8357183" cy="71064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879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1510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444756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54207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77591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542072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503354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1190625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</a:tblGrid>
              <a:tr h="457281">
                <a:tc rowSpan="3">
                  <a:txBody>
                    <a:bodyPr/>
                    <a:lstStyle/>
                    <a:p>
                      <a:pPr algn="ctr"/>
                      <a:r>
                        <a:rPr kumimoji="0" lang="ru-RU" sz="13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 </a:t>
                      </a:r>
                    </a:p>
                    <a:p>
                      <a:pPr algn="ctr"/>
                      <a:r>
                        <a:rPr kumimoji="0" lang="ru-RU" sz="13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</a:t>
                      </a:r>
                      <a:r>
                        <a:rPr kumimoji="0" lang="ru-RU" sz="13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kumimoji="0" lang="ru-RU" sz="13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</a:t>
                      </a:r>
                      <a:endParaRPr kumimoji="0" lang="ru-RU" sz="13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ru-RU" sz="1300" b="1" dirty="0"/>
                    </a:p>
                  </a:txBody>
                  <a:tcPr marL="87723" marR="87723" marT="43861" marB="43861"/>
                </a:tc>
                <a:tc rowSpan="3" gridSpan="2">
                  <a:txBody>
                    <a:bodyPr/>
                    <a:lstStyle/>
                    <a:p>
                      <a:pPr algn="ctr"/>
                      <a:r>
                        <a:rPr kumimoji="0" lang="ru-RU" sz="13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Наименование        </a:t>
                      </a:r>
                    </a:p>
                    <a:p>
                      <a:pPr algn="ctr"/>
                      <a:r>
                        <a:rPr kumimoji="0" lang="ru-RU" sz="13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муниципальной программы, </a:t>
                      </a:r>
                    </a:p>
                    <a:p>
                      <a:pPr algn="ctr"/>
                      <a:r>
                        <a:rPr kumimoji="0" lang="ru-RU" sz="13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 подпрограммы, отдельного   </a:t>
                      </a:r>
                    </a:p>
                    <a:p>
                      <a:pPr algn="ctr"/>
                      <a:r>
                        <a:rPr kumimoji="0" lang="ru-RU" sz="13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мероприятия, наименование </a:t>
                      </a:r>
                    </a:p>
                    <a:p>
                      <a:pPr algn="ctr"/>
                      <a:r>
                        <a:rPr kumimoji="0" lang="ru-RU" sz="13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       показателей </a:t>
                      </a:r>
                      <a:endParaRPr lang="ru-RU" sz="1300" b="1" dirty="0"/>
                    </a:p>
                  </a:txBody>
                  <a:tcPr marL="87723" marR="87723" marT="43861" marB="43861"/>
                </a:tc>
                <a:tc rowSpan="3" hMerge="1"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kumimoji="0" lang="ru-RU" sz="13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Единица </a:t>
                      </a:r>
                    </a:p>
                    <a:p>
                      <a:pPr algn="ctr"/>
                      <a:r>
                        <a:rPr kumimoji="0" lang="ru-RU" sz="13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измерения</a:t>
                      </a:r>
                      <a:endParaRPr lang="ru-RU" sz="1300" b="1" dirty="0"/>
                    </a:p>
                  </a:txBody>
                  <a:tcPr marL="87723" marR="87723" marT="43861" marB="43861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0" lang="ru-RU" sz="13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Значение      </a:t>
                      </a:r>
                    </a:p>
                    <a:p>
                      <a:pPr algn="ctr"/>
                      <a:r>
                        <a:rPr kumimoji="0" lang="ru-RU" sz="13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   показателей </a:t>
                      </a:r>
                      <a:endParaRPr lang="ru-RU" sz="1300" b="1" dirty="0"/>
                    </a:p>
                  </a:txBody>
                  <a:tcPr marL="87723" marR="87723" marT="43861" marB="43861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kumimoji="0" lang="ru-RU" sz="13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Обоснование</a:t>
                      </a:r>
                    </a:p>
                    <a:p>
                      <a:pPr algn="ctr"/>
                      <a:r>
                        <a:rPr kumimoji="0" lang="ru-RU" sz="13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отклонений </a:t>
                      </a:r>
                    </a:p>
                    <a:p>
                      <a:pPr algn="ctr"/>
                      <a:r>
                        <a:rPr kumimoji="0" lang="ru-RU" sz="13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значений  </a:t>
                      </a:r>
                    </a:p>
                    <a:p>
                      <a:pPr algn="ctr"/>
                      <a:r>
                        <a:rPr kumimoji="0" lang="ru-RU" sz="13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показателя </a:t>
                      </a:r>
                    </a:p>
                    <a:p>
                      <a:pPr algn="ctr"/>
                      <a:r>
                        <a:rPr kumimoji="0" lang="ru-RU" sz="13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на конец  </a:t>
                      </a:r>
                    </a:p>
                    <a:p>
                      <a:pPr algn="ctr"/>
                      <a:r>
                        <a:rPr kumimoji="0" lang="ru-RU" sz="13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отчетного </a:t>
                      </a:r>
                    </a:p>
                    <a:p>
                      <a:pPr algn="ctr"/>
                      <a:r>
                        <a:rPr kumimoji="0" lang="ru-RU" sz="13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года (при </a:t>
                      </a:r>
                    </a:p>
                    <a:p>
                      <a:pPr algn="ctr"/>
                      <a:r>
                        <a:rPr kumimoji="0" lang="ru-RU" sz="13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наличии) </a:t>
                      </a:r>
                      <a:endParaRPr lang="ru-RU" sz="1300" b="1" dirty="0"/>
                    </a:p>
                  </a:txBody>
                  <a:tcPr marL="87723" marR="87723" marT="43861" marB="43861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5728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0" lang="ru-RU" sz="13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год,     </a:t>
                      </a:r>
                    </a:p>
                    <a:p>
                      <a:pPr algn="ctr"/>
                      <a:r>
                        <a:rPr kumimoji="0" lang="ru-RU" sz="13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предшест</a:t>
                      </a:r>
                      <a:r>
                        <a:rPr kumimoji="0" lang="ru-RU" sz="13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  <a:p>
                      <a:pPr algn="ctr"/>
                      <a:r>
                        <a:rPr kumimoji="0" lang="ru-RU" sz="13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вующий</a:t>
                      </a:r>
                      <a:r>
                        <a:rPr kumimoji="0" lang="ru-RU" sz="13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</a:t>
                      </a:r>
                    </a:p>
                    <a:p>
                      <a:pPr algn="ctr"/>
                      <a:r>
                        <a:rPr kumimoji="0" lang="ru-RU" sz="13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отчетному</a:t>
                      </a:r>
                      <a:endParaRPr lang="ru-RU" sz="1300" b="1" dirty="0">
                        <a:solidFill>
                          <a:schemeClr val="tx1"/>
                        </a:solidFill>
                      </a:endParaRPr>
                    </a:p>
                  </a:txBody>
                  <a:tcPr marL="87723" marR="87723" marT="43861" marB="4386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0" lang="ru-RU" sz="13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отчетный </a:t>
                      </a:r>
                    </a:p>
                    <a:p>
                      <a:pPr algn="ctr"/>
                      <a:r>
                        <a:rPr kumimoji="0" lang="ru-RU" sz="13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год </a:t>
                      </a:r>
                      <a:endParaRPr lang="ru-RU" sz="1300" b="1" dirty="0">
                        <a:solidFill>
                          <a:schemeClr val="tx1"/>
                        </a:solidFill>
                      </a:endParaRPr>
                    </a:p>
                  </a:txBody>
                  <a:tcPr marL="87723" marR="87723" marT="43861" marB="4386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9359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3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план</a:t>
                      </a:r>
                      <a:endParaRPr lang="ru-RU" sz="1300" b="1" dirty="0">
                        <a:solidFill>
                          <a:schemeClr val="tx1"/>
                        </a:solidFill>
                      </a:endParaRPr>
                    </a:p>
                  </a:txBody>
                  <a:tcPr marL="87723" marR="87723" marT="43861" marB="4386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3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факт</a:t>
                      </a:r>
                      <a:endParaRPr lang="ru-RU" sz="1300" b="1" dirty="0">
                        <a:solidFill>
                          <a:schemeClr val="tx1"/>
                        </a:solidFill>
                      </a:endParaRPr>
                    </a:p>
                  </a:txBody>
                  <a:tcPr marL="87723" marR="87723" marT="43861" marB="43861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16796">
                <a:tc gridSpan="8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 smtClean="0">
                          <a:latin typeface="Calibri"/>
                          <a:ea typeface="Times New Roman"/>
                          <a:cs typeface="Times New Roman"/>
                        </a:rPr>
                        <a:t>Муниципальная программа «Управление муниципальным имуществом»</a:t>
                      </a:r>
                      <a:endParaRPr lang="ru-RU" sz="11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89" marR="45689" marT="0" marB="0"/>
                </a:tc>
                <a:tc hMerge="1"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 hMerge="1">
                  <a:txBody>
                    <a:bodyPr/>
                    <a:lstStyle/>
                    <a:p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 hMerge="1">
                  <a:txBody>
                    <a:bodyPr/>
                    <a:lstStyle/>
                    <a:p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 hMerge="1">
                  <a:txBody>
                    <a:bodyPr/>
                    <a:lstStyle/>
                    <a:p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 hMerge="1"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 hMerge="1"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 hMerge="1"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16796">
                <a:tc gridSpan="2"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4.2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89" marR="45689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Доходы от продажи муниципального имущества</a:t>
                      </a:r>
                    </a:p>
                  </a:txBody>
                  <a:tcPr marL="45689" marR="45689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 err="1">
                          <a:latin typeface="Calibri"/>
                          <a:ea typeface="Times New Roman"/>
                          <a:cs typeface="Times New Roman"/>
                        </a:rPr>
                        <a:t>Тыс.руб</a:t>
                      </a:r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.</a:t>
                      </a:r>
                    </a:p>
                  </a:txBody>
                  <a:tcPr marL="45689" marR="45689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30,0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89" marR="45689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45689" marR="45689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120,5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89" marR="45689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 Корректировка плана</a:t>
                      </a:r>
                    </a:p>
                  </a:txBody>
                  <a:tcPr marL="45689" marR="45689"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84473">
                <a:tc gridSpan="2"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4.3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89" marR="45689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Доходы, получаемые в виде арендной платы за не разграниченные земельные участки</a:t>
                      </a:r>
                    </a:p>
                  </a:txBody>
                  <a:tcPr marL="45689" marR="45689" marT="0" marB="0"/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Тыс.руб.</a:t>
                      </a:r>
                    </a:p>
                  </a:txBody>
                  <a:tcPr marL="45689" marR="45689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1961,0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89" marR="45689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1568,0</a:t>
                      </a:r>
                    </a:p>
                  </a:txBody>
                  <a:tcPr marL="45689" marR="45689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2116,6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89" marR="45689" marT="0" marB="0"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Calibri"/>
                          <a:ea typeface="Times New Roman"/>
                          <a:cs typeface="Times New Roman"/>
                        </a:rPr>
                        <a:t>Вовлечение земель сельхоз назначения в оборот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89" marR="45689" marT="0" marB="0"/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1871976">
                <a:tc gridSpan="2"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4.4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89" marR="45689" marT="0" marB="0"/>
                </a:tc>
                <a:tc hMerge="1"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Поступление от продажи земельных участков</a:t>
                      </a:r>
                    </a:p>
                  </a:txBody>
                  <a:tcPr marL="45689" marR="45689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 err="1">
                          <a:latin typeface="Calibri"/>
                          <a:ea typeface="Times New Roman"/>
                          <a:cs typeface="Times New Roman"/>
                        </a:rPr>
                        <a:t>Тыс.руб</a:t>
                      </a:r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.</a:t>
                      </a:r>
                    </a:p>
                  </a:txBody>
                  <a:tcPr marL="45689" marR="45689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9,7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89" marR="45689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20,0</a:t>
                      </a:r>
                    </a:p>
                  </a:txBody>
                  <a:tcPr marL="45689" marR="45689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388,8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89" marR="45689" marT="0" marB="0"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Calibri"/>
                          <a:ea typeface="Times New Roman"/>
                          <a:cs typeface="Times New Roman"/>
                        </a:rPr>
                        <a:t>Уровень доходов бюджета округа от продажи земельных участков является непрогнозируемым, и доход по нему определяется наличием интереса со стороны землепользователя. Корректировка плана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89" marR="45689" marT="0" marB="0"/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316796">
                <a:tc gridSpan="2"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4.5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89" marR="45689" marT="0" marB="0"/>
                </a:tc>
                <a:tc hMerge="1"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Доходы от перечисления части прибыли </a:t>
                      </a:r>
                      <a:r>
                        <a:rPr lang="ru-RU" sz="1100" dirty="0" err="1" smtClean="0">
                          <a:latin typeface="Calibri"/>
                          <a:ea typeface="Times New Roman"/>
                          <a:cs typeface="Times New Roman"/>
                        </a:rPr>
                        <a:t>МУПов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89" marR="45689" marT="0" marB="0"/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Тыс.руб.</a:t>
                      </a:r>
                    </a:p>
                  </a:txBody>
                  <a:tcPr marL="45689" marR="45689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436,4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89" marR="45689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250,0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89" marR="45689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236,6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89" marR="45689" marT="0" marB="0"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Calibri"/>
                          <a:ea typeface="Times New Roman"/>
                          <a:cs typeface="Times New Roman"/>
                        </a:rPr>
                        <a:t>Корректировка плана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89" marR="45689" marT="0" marB="0"/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  <a:tr h="316796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4.6</a:t>
                      </a:r>
                    </a:p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89" marR="45689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Доходы, получаемые в виде арендной платы за разграниченные земельные участки</a:t>
                      </a:r>
                    </a:p>
                  </a:txBody>
                  <a:tcPr marL="45689" marR="45689" marT="0" marB="0"/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Тыс.руб.</a:t>
                      </a:r>
                    </a:p>
                  </a:txBody>
                  <a:tcPr marL="45689" marR="45689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49,4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89" marR="45689" marT="0" marB="0"/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35,7</a:t>
                      </a:r>
                    </a:p>
                  </a:txBody>
                  <a:tcPr marL="45689" marR="45689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59,7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89" marR="45689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 Корректировка плана</a:t>
                      </a:r>
                    </a:p>
                  </a:txBody>
                  <a:tcPr marL="45689" marR="45689" marT="0" marB="0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16796">
                <a:tc gridSpan="2"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4.7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89" marR="45689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Прочие доходы от использования муниципального имущества (наем жилых помещений)</a:t>
                      </a:r>
                    </a:p>
                  </a:txBody>
                  <a:tcPr marL="45689" marR="45689" marT="0" marB="0"/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Тыс.руб.</a:t>
                      </a:r>
                    </a:p>
                  </a:txBody>
                  <a:tcPr marL="45689" marR="45689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285,1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89" marR="45689" marT="0" marB="0"/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273,0</a:t>
                      </a:r>
                    </a:p>
                  </a:txBody>
                  <a:tcPr marL="45689" marR="45689" marT="0" marB="0"/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285,1</a:t>
                      </a:r>
                    </a:p>
                  </a:txBody>
                  <a:tcPr marL="45689" marR="45689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354,2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89" marR="45689" marT="0" marB="0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950388">
                <a:tc gridSpan="2"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4.8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89" marR="45689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Прочие неналоговые доходы (реклама)</a:t>
                      </a:r>
                    </a:p>
                  </a:txBody>
                  <a:tcPr marL="45689" marR="45689" marT="0" marB="0"/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Тыс.руб.</a:t>
                      </a:r>
                    </a:p>
                  </a:txBody>
                  <a:tcPr marL="45689" marR="45689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386,7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89" marR="45689" marT="0" marB="0"/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405,2</a:t>
                      </a:r>
                    </a:p>
                  </a:txBody>
                  <a:tcPr marL="45689" marR="45689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13,7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89" marR="45689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 Корректировка </a:t>
                      </a:r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плана, Обслуживание рынка передано в МУП «Коммунальщик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89" marR="45689" marT="0" marB="0"/>
                </a:tc>
                <a:extLst>
                  <a:ext uri="{0D108BD9-81ED-4DB2-BD59-A6C34878D82A}">
                    <a16:rowId xmlns:a16="http://schemas.microsoft.com/office/drawing/2014/main" xmlns="" val="343512838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33682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690316991"/>
              </p:ext>
            </p:extLst>
          </p:nvPr>
        </p:nvGraphicFramePr>
        <p:xfrm>
          <a:off x="467544" y="116633"/>
          <a:ext cx="8357183" cy="63338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879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1510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444756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54207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77591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542072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503354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1190625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</a:tblGrid>
              <a:tr h="468097">
                <a:tc rowSpan="3">
                  <a:txBody>
                    <a:bodyPr/>
                    <a:lstStyle/>
                    <a:p>
                      <a:pPr algn="ctr"/>
                      <a:r>
                        <a:rPr kumimoji="0" lang="ru-RU" sz="13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 </a:t>
                      </a:r>
                    </a:p>
                    <a:p>
                      <a:pPr algn="ctr"/>
                      <a:r>
                        <a:rPr kumimoji="0" lang="ru-RU" sz="13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</a:t>
                      </a:r>
                      <a:r>
                        <a:rPr kumimoji="0" lang="ru-RU" sz="13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kumimoji="0" lang="ru-RU" sz="13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</a:t>
                      </a:r>
                      <a:endParaRPr kumimoji="0" lang="ru-RU" sz="13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ru-RU" sz="1300" b="1" dirty="0"/>
                    </a:p>
                  </a:txBody>
                  <a:tcPr marL="87723" marR="87723" marT="43861" marB="43861"/>
                </a:tc>
                <a:tc rowSpan="3" gridSpan="2">
                  <a:txBody>
                    <a:bodyPr/>
                    <a:lstStyle/>
                    <a:p>
                      <a:pPr algn="ctr"/>
                      <a:r>
                        <a:rPr kumimoji="0" lang="ru-RU" sz="13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Наименование        </a:t>
                      </a:r>
                    </a:p>
                    <a:p>
                      <a:pPr algn="ctr"/>
                      <a:r>
                        <a:rPr kumimoji="0" lang="ru-RU" sz="13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муниципальной программы, </a:t>
                      </a:r>
                    </a:p>
                    <a:p>
                      <a:pPr algn="ctr"/>
                      <a:r>
                        <a:rPr kumimoji="0" lang="ru-RU" sz="13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 подпрограммы, отдельного   </a:t>
                      </a:r>
                    </a:p>
                    <a:p>
                      <a:pPr algn="ctr"/>
                      <a:r>
                        <a:rPr kumimoji="0" lang="ru-RU" sz="13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мероприятия, наименование </a:t>
                      </a:r>
                    </a:p>
                    <a:p>
                      <a:pPr algn="ctr"/>
                      <a:r>
                        <a:rPr kumimoji="0" lang="ru-RU" sz="13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       показателей </a:t>
                      </a:r>
                      <a:endParaRPr lang="ru-RU" sz="1300" b="1" dirty="0"/>
                    </a:p>
                  </a:txBody>
                  <a:tcPr marL="87723" marR="87723" marT="43861" marB="43861"/>
                </a:tc>
                <a:tc rowSpan="3" hMerge="1"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kumimoji="0" lang="ru-RU" sz="13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Единица </a:t>
                      </a:r>
                    </a:p>
                    <a:p>
                      <a:pPr algn="ctr"/>
                      <a:r>
                        <a:rPr kumimoji="0" lang="ru-RU" sz="13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измерения</a:t>
                      </a:r>
                      <a:endParaRPr lang="ru-RU" sz="1300" b="1" dirty="0"/>
                    </a:p>
                  </a:txBody>
                  <a:tcPr marL="87723" marR="87723" marT="43861" marB="43861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0" lang="ru-RU" sz="13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Значение      </a:t>
                      </a:r>
                    </a:p>
                    <a:p>
                      <a:pPr algn="ctr"/>
                      <a:r>
                        <a:rPr kumimoji="0" lang="ru-RU" sz="13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   показателей </a:t>
                      </a:r>
                      <a:endParaRPr lang="ru-RU" sz="1300" b="1" dirty="0"/>
                    </a:p>
                  </a:txBody>
                  <a:tcPr marL="87723" marR="87723" marT="43861" marB="43861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kumimoji="0" lang="ru-RU" sz="13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Обоснование</a:t>
                      </a:r>
                    </a:p>
                    <a:p>
                      <a:pPr algn="ctr"/>
                      <a:r>
                        <a:rPr kumimoji="0" lang="ru-RU" sz="13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отклонений </a:t>
                      </a:r>
                    </a:p>
                    <a:p>
                      <a:pPr algn="ctr"/>
                      <a:r>
                        <a:rPr kumimoji="0" lang="ru-RU" sz="13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значений  </a:t>
                      </a:r>
                    </a:p>
                    <a:p>
                      <a:pPr algn="ctr"/>
                      <a:r>
                        <a:rPr kumimoji="0" lang="ru-RU" sz="13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показателя </a:t>
                      </a:r>
                    </a:p>
                    <a:p>
                      <a:pPr algn="ctr"/>
                      <a:r>
                        <a:rPr kumimoji="0" lang="ru-RU" sz="13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на конец  </a:t>
                      </a:r>
                    </a:p>
                    <a:p>
                      <a:pPr algn="ctr"/>
                      <a:r>
                        <a:rPr kumimoji="0" lang="ru-RU" sz="13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отчетного </a:t>
                      </a:r>
                    </a:p>
                    <a:p>
                      <a:pPr algn="ctr"/>
                      <a:r>
                        <a:rPr kumimoji="0" lang="ru-RU" sz="13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года (при </a:t>
                      </a:r>
                    </a:p>
                    <a:p>
                      <a:pPr algn="ctr"/>
                      <a:r>
                        <a:rPr kumimoji="0" lang="ru-RU" sz="13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наличии) </a:t>
                      </a:r>
                      <a:endParaRPr lang="ru-RU" sz="1300" b="1" dirty="0"/>
                    </a:p>
                  </a:txBody>
                  <a:tcPr marL="87723" marR="87723" marT="43861" marB="43861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6809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0" lang="ru-RU" sz="13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год,     </a:t>
                      </a:r>
                    </a:p>
                    <a:p>
                      <a:pPr algn="ctr"/>
                      <a:r>
                        <a:rPr kumimoji="0" lang="ru-RU" sz="13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предшест</a:t>
                      </a:r>
                      <a:r>
                        <a:rPr kumimoji="0" lang="ru-RU" sz="13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  <a:p>
                      <a:pPr algn="ctr"/>
                      <a:r>
                        <a:rPr kumimoji="0" lang="ru-RU" sz="13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вующий</a:t>
                      </a:r>
                      <a:r>
                        <a:rPr kumimoji="0" lang="ru-RU" sz="13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</a:t>
                      </a:r>
                    </a:p>
                    <a:p>
                      <a:pPr algn="ctr"/>
                      <a:r>
                        <a:rPr kumimoji="0" lang="ru-RU" sz="13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отчетному</a:t>
                      </a:r>
                      <a:endParaRPr lang="ru-RU" sz="1300" b="1" dirty="0">
                        <a:solidFill>
                          <a:schemeClr val="tx1"/>
                        </a:solidFill>
                      </a:endParaRPr>
                    </a:p>
                  </a:txBody>
                  <a:tcPr marL="87723" marR="87723" marT="43861" marB="4386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0" lang="ru-RU" sz="13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отчетный </a:t>
                      </a:r>
                    </a:p>
                    <a:p>
                      <a:pPr algn="ctr"/>
                      <a:r>
                        <a:rPr kumimoji="0" lang="ru-RU" sz="13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год </a:t>
                      </a:r>
                      <a:endParaRPr lang="ru-RU" sz="1300" b="1" dirty="0">
                        <a:solidFill>
                          <a:schemeClr val="tx1"/>
                        </a:solidFill>
                      </a:endParaRPr>
                    </a:p>
                  </a:txBody>
                  <a:tcPr marL="87723" marR="87723" marT="43861" marB="4386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95812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3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план</a:t>
                      </a:r>
                      <a:endParaRPr lang="ru-RU" sz="1300" b="1" dirty="0">
                        <a:solidFill>
                          <a:schemeClr val="tx1"/>
                        </a:solidFill>
                      </a:endParaRPr>
                    </a:p>
                  </a:txBody>
                  <a:tcPr marL="87723" marR="87723" marT="43861" marB="4386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3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факт</a:t>
                      </a:r>
                      <a:endParaRPr lang="ru-RU" sz="1300" b="1" dirty="0">
                        <a:solidFill>
                          <a:schemeClr val="tx1"/>
                        </a:solidFill>
                      </a:endParaRPr>
                    </a:p>
                  </a:txBody>
                  <a:tcPr marL="87723" marR="87723" marT="43861" marB="43861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24289">
                <a:tc gridSpan="8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 smtClean="0">
                          <a:latin typeface="Calibri"/>
                          <a:ea typeface="Times New Roman"/>
                          <a:cs typeface="Times New Roman"/>
                        </a:rPr>
                        <a:t>Муниципальная программа «Управление муниципальным имуществом»</a:t>
                      </a:r>
                      <a:endParaRPr lang="ru-RU" sz="11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89" marR="45689" marT="0" marB="0"/>
                </a:tc>
                <a:tc hMerge="1"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 hMerge="1">
                  <a:txBody>
                    <a:bodyPr/>
                    <a:lstStyle/>
                    <a:p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 hMerge="1">
                  <a:txBody>
                    <a:bodyPr/>
                    <a:lstStyle/>
                    <a:p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 hMerge="1">
                  <a:txBody>
                    <a:bodyPr/>
                    <a:lstStyle/>
                    <a:p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 hMerge="1"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 hMerge="1"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 hMerge="1"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972868">
                <a:tc gridSpan="2"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4.8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89" marR="45689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Прочие неналоговые доходы (реклама)</a:t>
                      </a:r>
                    </a:p>
                  </a:txBody>
                  <a:tcPr marL="45689" marR="45689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 err="1">
                          <a:latin typeface="Calibri"/>
                          <a:ea typeface="Times New Roman"/>
                          <a:cs typeface="Times New Roman"/>
                        </a:rPr>
                        <a:t>Тыс.руб</a:t>
                      </a:r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.</a:t>
                      </a:r>
                    </a:p>
                  </a:txBody>
                  <a:tcPr marL="45689" marR="45689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386,7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89" marR="45689" marT="0" marB="0"/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405,2</a:t>
                      </a:r>
                    </a:p>
                  </a:txBody>
                  <a:tcPr marL="45689" marR="45689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13,7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89" marR="45689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 Корректировка </a:t>
                      </a:r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плана, Обслуживание рынка передано в МУП «Коммунальщик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89" marR="45689" marT="0" marB="0"/>
                </a:tc>
                <a:extLst>
                  <a:ext uri="{0D108BD9-81ED-4DB2-BD59-A6C34878D82A}">
                    <a16:rowId xmlns:a16="http://schemas.microsoft.com/office/drawing/2014/main" xmlns="" val="3435128386"/>
                  </a:ext>
                </a:extLst>
              </a:tr>
              <a:tr h="760181">
                <a:tc gridSpan="2"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5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89" marR="45689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Доля земельных участков, на которые зарегистрировано право собственности муниципального округа в общем количестве земельных участков, учитываемых в реестре муниципального имущества и подлежащих государственной регистрации права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%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28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34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47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Показатель не выполнен в связи с переходом в округ из-за земель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extLst>
                  <a:ext uri="{0D108BD9-81ED-4DB2-BD59-A6C34878D82A}">
                    <a16:rowId xmlns:a16="http://schemas.microsoft.com/office/drawing/2014/main" xmlns="" val="1726715417"/>
                  </a:ext>
                </a:extLst>
              </a:tr>
              <a:tr h="972868">
                <a:tc gridSpan="2"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6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89" marR="45689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Доля объектов, включаемых в перечни муниципального имущества, свободного от прав третьих лиц и предназначенного для предоставления во владение и (или) пользование субъектам малого и среднего предпринимательства и организациям, образующим инфраструктуру поддержки малого и среднего предпринимательства (ежегодно не менее, чем на 10%)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%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0,019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0,019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0,019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245952434"/>
                  </a:ext>
                </a:extLst>
              </a:tr>
              <a:tr h="507978">
                <a:tc gridSpan="2"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89" marR="45689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89" marR="45689" marT="0" marB="0"/>
                </a:tc>
                <a:tc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89" marR="45689" marT="0" marB="0"/>
                </a:tc>
                <a:tc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89" marR="45689" marT="0" marB="0"/>
                </a:tc>
                <a:tc>
                  <a:txBody>
                    <a:bodyPr/>
                    <a:lstStyle/>
                    <a:p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89" marR="45689" marT="0" marB="0"/>
                </a:tc>
                <a:tc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89" marR="45689" marT="0" marB="0"/>
                </a:tc>
                <a:tc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89" marR="45689" marT="0" marB="0"/>
                </a:tc>
                <a:extLst>
                  <a:ext uri="{0D108BD9-81ED-4DB2-BD59-A6C34878D82A}">
                    <a16:rowId xmlns:a16="http://schemas.microsoft.com/office/drawing/2014/main" xmlns="" val="58116066"/>
                  </a:ext>
                </a:extLst>
              </a:tr>
              <a:tr h="760181">
                <a:tc gridSpan="2"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89" marR="45689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89" marR="45689" marT="0" marB="0"/>
                </a:tc>
                <a:tc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89" marR="45689" marT="0" marB="0"/>
                </a:tc>
                <a:tc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89" marR="45689" marT="0" marB="0"/>
                </a:tc>
                <a:tc>
                  <a:txBody>
                    <a:bodyPr/>
                    <a:lstStyle/>
                    <a:p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89" marR="45689" marT="0" marB="0"/>
                </a:tc>
                <a:tc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89" marR="45689" marT="0" marB="0"/>
                </a:tc>
                <a:tc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89" marR="45689" marT="0" marB="0"/>
                </a:tc>
                <a:extLst>
                  <a:ext uri="{0D108BD9-81ED-4DB2-BD59-A6C34878D82A}">
                    <a16:rowId xmlns:a16="http://schemas.microsoft.com/office/drawing/2014/main" xmlns="" val="25662549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061675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898235230"/>
              </p:ext>
            </p:extLst>
          </p:nvPr>
        </p:nvGraphicFramePr>
        <p:xfrm>
          <a:off x="467544" y="116633"/>
          <a:ext cx="8357183" cy="71681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879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1510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444756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54207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77591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542072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503354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1190625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</a:tblGrid>
              <a:tr h="454827">
                <a:tc rowSpan="3">
                  <a:txBody>
                    <a:bodyPr/>
                    <a:lstStyle/>
                    <a:p>
                      <a:pPr algn="ctr"/>
                      <a:r>
                        <a:rPr kumimoji="0" lang="ru-RU" sz="13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 </a:t>
                      </a:r>
                    </a:p>
                    <a:p>
                      <a:pPr algn="ctr"/>
                      <a:r>
                        <a:rPr kumimoji="0" lang="ru-RU" sz="13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</a:t>
                      </a:r>
                      <a:r>
                        <a:rPr kumimoji="0" lang="ru-RU" sz="13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kumimoji="0" lang="ru-RU" sz="13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</a:t>
                      </a:r>
                      <a:endParaRPr kumimoji="0" lang="ru-RU" sz="13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ru-RU" sz="1300" b="1" dirty="0"/>
                    </a:p>
                  </a:txBody>
                  <a:tcPr marL="87723" marR="87723" marT="43861" marB="43861"/>
                </a:tc>
                <a:tc rowSpan="3" gridSpan="2">
                  <a:txBody>
                    <a:bodyPr/>
                    <a:lstStyle/>
                    <a:p>
                      <a:pPr algn="ctr"/>
                      <a:r>
                        <a:rPr kumimoji="0" lang="ru-RU" sz="13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Наименование        </a:t>
                      </a:r>
                    </a:p>
                    <a:p>
                      <a:pPr algn="ctr"/>
                      <a:r>
                        <a:rPr kumimoji="0" lang="ru-RU" sz="13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муниципальной программы, </a:t>
                      </a:r>
                    </a:p>
                    <a:p>
                      <a:pPr algn="ctr"/>
                      <a:r>
                        <a:rPr kumimoji="0" lang="ru-RU" sz="13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 подпрограммы, отдельного   </a:t>
                      </a:r>
                    </a:p>
                    <a:p>
                      <a:pPr algn="ctr"/>
                      <a:r>
                        <a:rPr kumimoji="0" lang="ru-RU" sz="13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мероприятия, наименование </a:t>
                      </a:r>
                    </a:p>
                    <a:p>
                      <a:pPr algn="ctr"/>
                      <a:r>
                        <a:rPr kumimoji="0" lang="ru-RU" sz="13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       показателей </a:t>
                      </a:r>
                      <a:endParaRPr lang="ru-RU" sz="1300" b="1" dirty="0"/>
                    </a:p>
                  </a:txBody>
                  <a:tcPr marL="87723" marR="87723" marT="43861" marB="43861"/>
                </a:tc>
                <a:tc rowSpan="3" hMerge="1"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kumimoji="0" lang="ru-RU" sz="13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Единица </a:t>
                      </a:r>
                    </a:p>
                    <a:p>
                      <a:pPr algn="ctr"/>
                      <a:r>
                        <a:rPr kumimoji="0" lang="ru-RU" sz="13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измерения</a:t>
                      </a:r>
                      <a:endParaRPr lang="ru-RU" sz="1300" b="1" dirty="0"/>
                    </a:p>
                  </a:txBody>
                  <a:tcPr marL="87723" marR="87723" marT="43861" marB="43861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0" lang="ru-RU" sz="13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Значение      </a:t>
                      </a:r>
                    </a:p>
                    <a:p>
                      <a:pPr algn="ctr"/>
                      <a:r>
                        <a:rPr kumimoji="0" lang="ru-RU" sz="13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   показателей </a:t>
                      </a:r>
                      <a:endParaRPr lang="ru-RU" sz="1300" b="1" dirty="0"/>
                    </a:p>
                  </a:txBody>
                  <a:tcPr marL="87723" marR="87723" marT="43861" marB="43861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kumimoji="0" lang="ru-RU" sz="13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Обоснование</a:t>
                      </a:r>
                    </a:p>
                    <a:p>
                      <a:pPr algn="ctr"/>
                      <a:r>
                        <a:rPr kumimoji="0" lang="ru-RU" sz="13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отклонений </a:t>
                      </a:r>
                    </a:p>
                    <a:p>
                      <a:pPr algn="ctr"/>
                      <a:r>
                        <a:rPr kumimoji="0" lang="ru-RU" sz="13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значений  </a:t>
                      </a:r>
                    </a:p>
                    <a:p>
                      <a:pPr algn="ctr"/>
                      <a:r>
                        <a:rPr kumimoji="0" lang="ru-RU" sz="13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показателя </a:t>
                      </a:r>
                    </a:p>
                    <a:p>
                      <a:pPr algn="ctr"/>
                      <a:r>
                        <a:rPr kumimoji="0" lang="ru-RU" sz="13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на конец  </a:t>
                      </a:r>
                    </a:p>
                    <a:p>
                      <a:pPr algn="ctr"/>
                      <a:r>
                        <a:rPr kumimoji="0" lang="ru-RU" sz="13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отчетного </a:t>
                      </a:r>
                    </a:p>
                    <a:p>
                      <a:pPr algn="ctr"/>
                      <a:r>
                        <a:rPr kumimoji="0" lang="ru-RU" sz="13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года (при </a:t>
                      </a:r>
                    </a:p>
                    <a:p>
                      <a:pPr algn="ctr"/>
                      <a:r>
                        <a:rPr kumimoji="0" lang="ru-RU" sz="13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наличии) </a:t>
                      </a:r>
                      <a:endParaRPr lang="ru-RU" sz="1300" b="1" dirty="0"/>
                    </a:p>
                  </a:txBody>
                  <a:tcPr marL="87723" marR="87723" marT="43861" marB="43861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5482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0" lang="ru-RU" sz="13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год,     </a:t>
                      </a:r>
                    </a:p>
                    <a:p>
                      <a:pPr algn="ctr"/>
                      <a:r>
                        <a:rPr kumimoji="0" lang="ru-RU" sz="13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предшест</a:t>
                      </a:r>
                      <a:r>
                        <a:rPr kumimoji="0" lang="ru-RU" sz="13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  <a:p>
                      <a:pPr algn="ctr"/>
                      <a:r>
                        <a:rPr kumimoji="0" lang="ru-RU" sz="13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вующий</a:t>
                      </a:r>
                      <a:r>
                        <a:rPr kumimoji="0" lang="ru-RU" sz="13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</a:t>
                      </a:r>
                    </a:p>
                    <a:p>
                      <a:pPr algn="ctr"/>
                      <a:r>
                        <a:rPr kumimoji="0" lang="ru-RU" sz="13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отчетному</a:t>
                      </a:r>
                      <a:endParaRPr lang="ru-RU" sz="1300" b="1" dirty="0">
                        <a:solidFill>
                          <a:schemeClr val="tx1"/>
                        </a:solidFill>
                      </a:endParaRPr>
                    </a:p>
                  </a:txBody>
                  <a:tcPr marL="87723" marR="87723" marT="43861" marB="4386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0" lang="ru-RU" sz="13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отчетный </a:t>
                      </a:r>
                    </a:p>
                    <a:p>
                      <a:pPr algn="ctr"/>
                      <a:r>
                        <a:rPr kumimoji="0" lang="ru-RU" sz="13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год </a:t>
                      </a:r>
                      <a:endParaRPr lang="ru-RU" sz="1300" b="1" dirty="0">
                        <a:solidFill>
                          <a:schemeClr val="tx1"/>
                        </a:solidFill>
                      </a:endParaRPr>
                    </a:p>
                  </a:txBody>
                  <a:tcPr marL="87723" marR="87723" marT="43861" marB="4386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93096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3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план</a:t>
                      </a:r>
                      <a:endParaRPr lang="ru-RU" sz="1300" b="1" dirty="0">
                        <a:solidFill>
                          <a:schemeClr val="tx1"/>
                        </a:solidFill>
                      </a:endParaRPr>
                    </a:p>
                  </a:txBody>
                  <a:tcPr marL="87723" marR="87723" marT="43861" marB="4386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3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факт</a:t>
                      </a:r>
                      <a:endParaRPr lang="ru-RU" sz="1300" b="1" dirty="0">
                        <a:solidFill>
                          <a:schemeClr val="tx1"/>
                        </a:solidFill>
                      </a:endParaRPr>
                    </a:p>
                  </a:txBody>
                  <a:tcPr marL="87723" marR="87723" marT="43861" marB="43861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15096">
                <a:tc gridSpan="8"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Calibri"/>
                          <a:ea typeface="Times New Roman"/>
                          <a:cs typeface="Times New Roman"/>
                        </a:rPr>
                        <a:t>Муниципальная программа «Информационное общество»</a:t>
                      </a:r>
                      <a:endParaRPr lang="ru-RU" sz="11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89" marR="45689" marT="0" marB="0"/>
                </a:tc>
                <a:tc hMerge="1"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 hMerge="1">
                  <a:txBody>
                    <a:bodyPr/>
                    <a:lstStyle/>
                    <a:p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 hMerge="1">
                  <a:txBody>
                    <a:bodyPr/>
                    <a:lstStyle/>
                    <a:p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 hMerge="1">
                  <a:txBody>
                    <a:bodyPr/>
                    <a:lstStyle/>
                    <a:p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 hMerge="1"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 hMerge="1"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 hMerge="1"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30192">
                <a:tc gridSpan="2"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89" marR="45689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Количество межведомственных запросов в электронном виде, направленных через единую систему межведомственного электронного взаимодействия</a:t>
                      </a:r>
                    </a:p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89" marR="4568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err="1" smtClean="0">
                          <a:latin typeface="Calibri"/>
                          <a:ea typeface="Times New Roman"/>
                          <a:cs typeface="Times New Roman"/>
                        </a:rPr>
                        <a:t>ед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863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885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740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89" marR="45689" marT="0" marB="0"/>
                </a:tc>
                <a:extLst>
                  <a:ext uri="{0D108BD9-81ED-4DB2-BD59-A6C34878D82A}">
                    <a16:rowId xmlns:a16="http://schemas.microsoft.com/office/drawing/2014/main" xmlns="" val="3435128386"/>
                  </a:ext>
                </a:extLst>
              </a:tr>
              <a:tr h="472644">
                <a:tc gridSpan="2"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89" marR="45689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Количество</a:t>
                      </a:r>
                      <a:r>
                        <a:rPr lang="ru-RU" sz="1100" baseline="0" dirty="0" smtClean="0">
                          <a:latin typeface="Calibri"/>
                          <a:ea typeface="Times New Roman"/>
                          <a:cs typeface="Times New Roman"/>
                        </a:rPr>
                        <a:t> муниципальных услуг, предоставляемых в электронном виде</a:t>
                      </a:r>
                      <a:endParaRPr lang="ru-RU" sz="11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err="1" smtClean="0">
                          <a:latin typeface="Calibri"/>
                          <a:ea typeface="Times New Roman"/>
                          <a:cs typeface="Times New Roman"/>
                        </a:rPr>
                        <a:t>ед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-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15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55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extLst>
                  <a:ext uri="{0D108BD9-81ED-4DB2-BD59-A6C34878D82A}">
                    <a16:rowId xmlns:a16="http://schemas.microsoft.com/office/drawing/2014/main" xmlns="" val="1726715417"/>
                  </a:ext>
                </a:extLst>
              </a:tr>
              <a:tr h="472644">
                <a:tc gridSpan="2"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89" marR="45689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Численность населения, получившего государственные и муниципальные услуги по принципу «одного окна»</a:t>
                      </a:r>
                    </a:p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Чел.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450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470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55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245952434"/>
                  </a:ext>
                </a:extLst>
              </a:tr>
              <a:tr h="224012">
                <a:tc gridSpan="8"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Calibri"/>
                          <a:ea typeface="Times New Roman"/>
                          <a:cs typeface="Times New Roman"/>
                        </a:rPr>
                        <a:t>Муниципальная программа «Развитие архивного дела»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89" marR="45689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89" marR="45689" marT="0" marB="0"/>
                </a:tc>
                <a:tc hMerge="1"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89" marR="45689" marT="0" marB="0"/>
                </a:tc>
                <a:tc hMerge="1"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89" marR="45689" marT="0" marB="0"/>
                </a:tc>
                <a:tc hMerge="1">
                  <a:txBody>
                    <a:bodyPr/>
                    <a:lstStyle/>
                    <a:p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89" marR="45689" marT="0" marB="0"/>
                </a:tc>
                <a:tc hMerge="1"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89" marR="45689" marT="0" marB="0"/>
                </a:tc>
                <a:tc hMerge="1"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89" marR="45689" marT="0" marB="0"/>
                </a:tc>
                <a:extLst>
                  <a:ext uri="{0D108BD9-81ED-4DB2-BD59-A6C34878D82A}">
                    <a16:rowId xmlns:a16="http://schemas.microsoft.com/office/drawing/2014/main" xmlns="" val="58116066"/>
                  </a:ext>
                </a:extLst>
              </a:tr>
              <a:tr h="459311">
                <a:tc gridSpan="2"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89" marR="45689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Доля архивных документов муниципального архива </a:t>
                      </a:r>
                      <a:r>
                        <a:rPr lang="ru-RU" sz="1100" dirty="0" err="1" smtClean="0">
                          <a:latin typeface="Calibri"/>
                          <a:ea typeface="Times New Roman"/>
                          <a:cs typeface="Times New Roman"/>
                        </a:rPr>
                        <a:t>Кикнурского</a:t>
                      </a:r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 муниципального округа, хранящихся в нормативных условиях   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89" marR="45689" marT="0" marB="0"/>
                </a:tc>
                <a:tc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89" marR="45689" marT="0" marB="0"/>
                </a:tc>
                <a:tc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89" marR="45689" marT="0" marB="0"/>
                </a:tc>
                <a:tc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89" marR="45689" marT="0" marB="0"/>
                </a:tc>
                <a:tc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89" marR="45689" marT="0" marB="0"/>
                </a:tc>
                <a:tc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89" marR="45689" marT="0" marB="0"/>
                </a:tc>
                <a:extLst>
                  <a:ext uri="{0D108BD9-81ED-4DB2-BD59-A6C34878D82A}">
                    <a16:rowId xmlns:a16="http://schemas.microsoft.com/office/drawing/2014/main" xmlns="" val="2566254981"/>
                  </a:ext>
                </a:extLst>
              </a:tr>
              <a:tr h="630192">
                <a:tc gridSpan="2"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1.1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89" marR="45689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Доля исполненных в законодательно установленные сроки запросов социально-правового характера, поступивших в муниципальный архив в рамках электронного документооборота с отделениями ПФРФ</a:t>
                      </a:r>
                    </a:p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89" marR="4568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%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100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100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100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89" marR="45689" marT="0" marB="0"/>
                </a:tc>
                <a:extLst>
                  <a:ext uri="{0D108BD9-81ED-4DB2-BD59-A6C34878D82A}">
                    <a16:rowId xmlns:a16="http://schemas.microsoft.com/office/drawing/2014/main" xmlns="" val="2825642583"/>
                  </a:ext>
                </a:extLst>
              </a:tr>
              <a:tr h="472644">
                <a:tc gridSpan="2"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1.2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89" marR="45689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Отдельное мероприятие «Организация хранения документов Архивного фонда РФ и других архивных документов в муниципальном архиве»</a:t>
                      </a:r>
                    </a:p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89" marR="4568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%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100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100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100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89" marR="45689" marT="0" marB="0"/>
                </a:tc>
                <a:extLst>
                  <a:ext uri="{0D108BD9-81ED-4DB2-BD59-A6C34878D82A}">
                    <a16:rowId xmlns:a16="http://schemas.microsoft.com/office/drawing/2014/main" xmlns="" val="2161794774"/>
                  </a:ext>
                </a:extLst>
              </a:tr>
              <a:tr h="459311">
                <a:tc gridSpan="2"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89" marR="45689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Отдельное мероприятие «Организация хранения документов Архивного фонда РФ и других архивных документов в муниципальном архиве»</a:t>
                      </a:r>
                    </a:p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89" marR="45689" marT="0" marB="0"/>
                </a:tc>
                <a:tc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89" marR="45689" marT="0" marB="0"/>
                </a:tc>
                <a:tc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89" marR="45689" marT="0" marB="0"/>
                </a:tc>
                <a:tc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89" marR="45689" marT="0" marB="0"/>
                </a:tc>
                <a:tc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89" marR="45689" marT="0" marB="0"/>
                </a:tc>
                <a:tc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89" marR="45689" marT="0" marB="0"/>
                </a:tc>
                <a:extLst>
                  <a:ext uri="{0D108BD9-81ED-4DB2-BD59-A6C34878D82A}">
                    <a16:rowId xmlns:a16="http://schemas.microsoft.com/office/drawing/2014/main" xmlns="" val="405093536"/>
                  </a:ext>
                </a:extLst>
              </a:tr>
              <a:tr h="459311">
                <a:tc gridSpan="2"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2.1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89" marR="45689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Количество архивных документов, хранящихся в муниципальном архиве в нормативных условиях, обеспечивающих их постоянное хранение</a:t>
                      </a:r>
                    </a:p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89" marR="45689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единиц хранения</a:t>
                      </a:r>
                    </a:p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89" marR="45689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35859</a:t>
                      </a:r>
                    </a:p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89" marR="45689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35979</a:t>
                      </a:r>
                    </a:p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89" marR="45689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35870</a:t>
                      </a:r>
                    </a:p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89" marR="45689" marT="0" marB="0"/>
                </a:tc>
                <a:tc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89" marR="45689" marT="0" marB="0"/>
                </a:tc>
                <a:extLst>
                  <a:ext uri="{0D108BD9-81ED-4DB2-BD59-A6C34878D82A}">
                    <a16:rowId xmlns:a16="http://schemas.microsoft.com/office/drawing/2014/main" xmlns="" val="6296499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104630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609160914"/>
              </p:ext>
            </p:extLst>
          </p:nvPr>
        </p:nvGraphicFramePr>
        <p:xfrm>
          <a:off x="214282" y="214290"/>
          <a:ext cx="8786874" cy="60861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449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68904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57150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1438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57150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530682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255268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490231">
                <a:tc rowSpan="3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 </a:t>
                      </a:r>
                    </a:p>
                    <a:p>
                      <a:pPr algn="ctr"/>
                      <a:r>
                        <a:rPr kumimoji="0" lang="ru-RU" sz="14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</a:t>
                      </a:r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kumimoji="0" lang="ru-RU" sz="14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</a:t>
                      </a:r>
                      <a:endParaRPr kumimoji="0" lang="ru-RU" sz="14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ru-RU" sz="1400" b="1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Наименование      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муниципальной программы,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 подпрограммы, отдельного 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мероприятия, наименование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       показателей </a:t>
                      </a:r>
                      <a:endParaRPr lang="ru-RU" sz="1400" b="1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Единица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измерения</a:t>
                      </a:r>
                      <a:endParaRPr lang="ru-RU" sz="1400" b="1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Значение    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   показателей </a:t>
                      </a:r>
                      <a:endParaRPr lang="ru-RU" sz="1400" b="1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Обоснование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отклонений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значений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показателя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на конец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отчетного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года (при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наличии) </a:t>
                      </a:r>
                      <a:endParaRPr lang="ru-RU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9023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год,     </a:t>
                      </a:r>
                    </a:p>
                    <a:p>
                      <a:pPr algn="ctr"/>
                      <a:r>
                        <a:rPr kumimoji="0" lang="ru-RU" sz="14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предшест</a:t>
                      </a:r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  <a:p>
                      <a:pPr algn="ctr"/>
                      <a:r>
                        <a:rPr kumimoji="0" lang="ru-RU" sz="14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вующий</a:t>
                      </a:r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отчетному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отчетный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год 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80743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план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факт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67117"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3.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Отдельное мероприятие «Организация комплектования муниципального архива документами Архивного фонда РФ и другими архивными документами»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67117"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3.1.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Количество документов, включённых в состав Архивного фонда РФ по результатам экспертизы ценности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единиц хранения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70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270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25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67117"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3.2.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Количество принятых на государственное хранение документов Архивного фонда </a:t>
                      </a:r>
                      <a:r>
                        <a:rPr lang="ru-RU" sz="1100" dirty="0" err="1">
                          <a:latin typeface="Calibri"/>
                          <a:ea typeface="Times New Roman"/>
                          <a:cs typeface="Times New Roman"/>
                        </a:rPr>
                        <a:t>Рф</a:t>
                      </a:r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, документов ликвидированных организаций, в том числе в результате банкротства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единиц хранения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30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70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67117"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4.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Отдельное мероприятие «Организация учёта документов Архивного фонда РФ и других архивных документов в муниципальном архиве»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67117"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4.1.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Ведение баз данных «Архивный фонд», автоматизированного централизованного учёта документов Архивного фонда РФ, хранящихся в муниципальном архиве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%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100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100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100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67117"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4.2.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Ведение информационных баз данных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%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100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100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100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67117"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5.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Отдельное мероприятие «Организация использования документов Архивного фонда РФ и других архивных документов в муниципальном архиве»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67117"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5.1.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Доля посетителей читального зала муниципального архива, получивших документы в установленных сроки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%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100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100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100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367117"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5.2.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Доля удовлетворённых запросов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%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100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100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100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796152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326203308"/>
              </p:ext>
            </p:extLst>
          </p:nvPr>
        </p:nvGraphicFramePr>
        <p:xfrm>
          <a:off x="214282" y="214290"/>
          <a:ext cx="8786874" cy="63493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449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68904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57150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1438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57150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530682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255268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490231">
                <a:tc rowSpan="3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 </a:t>
                      </a:r>
                    </a:p>
                    <a:p>
                      <a:pPr algn="ctr"/>
                      <a:r>
                        <a:rPr kumimoji="0" lang="ru-RU" sz="14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</a:t>
                      </a:r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kumimoji="0" lang="ru-RU" sz="14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</a:t>
                      </a:r>
                      <a:endParaRPr kumimoji="0" lang="ru-RU" sz="14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ru-RU" sz="1400" b="1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Наименование      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муниципальной программы,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 подпрограммы, отдельного 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мероприятия, наименование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       показателей </a:t>
                      </a:r>
                      <a:endParaRPr lang="ru-RU" sz="1400" b="1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Единица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измерения</a:t>
                      </a:r>
                      <a:endParaRPr lang="ru-RU" sz="1400" b="1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Значение    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   показателей </a:t>
                      </a:r>
                      <a:endParaRPr lang="ru-RU" sz="1400" b="1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Обоснование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отклонений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значений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показателя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на конец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отчетного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года (при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наличии) </a:t>
                      </a:r>
                      <a:endParaRPr lang="ru-RU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9023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год,     </a:t>
                      </a:r>
                    </a:p>
                    <a:p>
                      <a:pPr algn="ctr"/>
                      <a:r>
                        <a:rPr kumimoji="0" lang="ru-RU" sz="14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предшест</a:t>
                      </a:r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  <a:p>
                      <a:pPr algn="ctr"/>
                      <a:r>
                        <a:rPr kumimoji="0" lang="ru-RU" sz="14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вующий</a:t>
                      </a:r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отчетному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отчетный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год 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80743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план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факт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67117"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5.3.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Количество запросов социально-правового характера, исполненных в муниципальном архиве в законодательно установленные сроки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запросов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523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500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796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67117"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6.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Отдельное мероприятие «Организация внедрения информационно-коммуникационных технологий в деятельность муниципального архива»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67117"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6.1.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Внедрение электронного документооборота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запросов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367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420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601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67117">
                <a:tc gridSpan="7">
                  <a:txBody>
                    <a:bodyPr/>
                    <a:lstStyle/>
                    <a:p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       </a:t>
                      </a:r>
                      <a:r>
                        <a:rPr lang="ru-RU" sz="1100" b="1">
                          <a:latin typeface="Calibri"/>
                          <a:ea typeface="Times New Roman"/>
                          <a:cs typeface="Times New Roman"/>
                        </a:rPr>
                        <a:t>Муниципальная программа «Развитие муниципального управления»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67117">
                <a:tc>
                  <a:txBody>
                    <a:bodyPr/>
                    <a:lstStyle/>
                    <a:p>
                      <a:pPr algn="ctr"/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Количество нормативных правовых актов главы района и администрации района. Противоречащих законодательству РФ по решению суда и не приведенных соответствие в течение установленного федеральным законодательством срока со дня вступления решения суда в законную силу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Ед.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67117">
                <a:tc>
                  <a:txBody>
                    <a:bodyPr/>
                    <a:lstStyle/>
                    <a:p>
                      <a:pPr algn="ctr"/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Количество обращений граждан в органы граждан в органы местного самоуправления района, рассмотренных с нарушением сроков, установленных законодательством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чел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67117">
                <a:tc>
                  <a:txBody>
                    <a:bodyPr/>
                    <a:lstStyle/>
                    <a:p>
                      <a:pPr algn="ctr"/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Количество обращений граждан в органы местного самоуправления района, рассмотренных с нарушением сроков, установленных законодательством 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ед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67117">
                <a:tc>
                  <a:txBody>
                    <a:bodyPr/>
                    <a:lstStyle/>
                    <a:p>
                      <a:pPr algn="ctr"/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Численность муниципальных служащих в органах местного самоуправления района 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Чел.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59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59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59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367117">
                <a:tc>
                  <a:txBody>
                    <a:bodyPr/>
                    <a:lstStyle/>
                    <a:p>
                      <a:pPr algn="ctr"/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Мероприятия «Обеспечение деятельности администрации Кикнурского района»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367117">
                <a:tc>
                  <a:txBody>
                    <a:bodyPr/>
                    <a:lstStyle/>
                    <a:p>
                      <a:pPr algn="ctr"/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Соответствие муниципальных правовых актов в сфере муниципальной эффективности службы действующему законодательству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%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100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100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935428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104325462"/>
              </p:ext>
            </p:extLst>
          </p:nvPr>
        </p:nvGraphicFramePr>
        <p:xfrm>
          <a:off x="214282" y="214290"/>
          <a:ext cx="8786874" cy="50928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449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68904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57150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1438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57150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530682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255268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490231">
                <a:tc rowSpan="3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 </a:t>
                      </a:r>
                    </a:p>
                    <a:p>
                      <a:pPr algn="ctr"/>
                      <a:r>
                        <a:rPr kumimoji="0" lang="ru-RU" sz="14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</a:t>
                      </a:r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kumimoji="0" lang="ru-RU" sz="14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</a:t>
                      </a:r>
                      <a:endParaRPr kumimoji="0" lang="ru-RU" sz="14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ru-RU" sz="1400" b="1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Наименование      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муниципальной программы,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 подпрограммы, отдельного 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мероприятия, наименование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       показателей </a:t>
                      </a:r>
                      <a:endParaRPr lang="ru-RU" sz="1400" b="1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Единица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измерения</a:t>
                      </a:r>
                      <a:endParaRPr lang="ru-RU" sz="1400" b="1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Значение    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   показателей </a:t>
                      </a:r>
                      <a:endParaRPr lang="ru-RU" sz="1400" b="1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Обоснование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отклонений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значений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показателя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на конец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отчетного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года (при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наличии) </a:t>
                      </a:r>
                      <a:endParaRPr lang="ru-RU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9023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год,     </a:t>
                      </a:r>
                    </a:p>
                    <a:p>
                      <a:pPr algn="ctr"/>
                      <a:r>
                        <a:rPr kumimoji="0" lang="ru-RU" sz="14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предшест</a:t>
                      </a:r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  <a:p>
                      <a:pPr algn="ctr"/>
                      <a:r>
                        <a:rPr kumimoji="0" lang="ru-RU" sz="14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вующий</a:t>
                      </a:r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отчетному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отчетный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год 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80743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план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факт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67117">
                <a:tc>
                  <a:txBody>
                    <a:bodyPr/>
                    <a:lstStyle/>
                    <a:p>
                      <a:pPr algn="ctr"/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Количество муниципальных служащих, прошедших аттестацию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%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67117">
                <a:tc gridSpan="7">
                  <a:txBody>
                    <a:bodyPr/>
                    <a:lstStyle/>
                    <a:p>
                      <a:r>
                        <a:rPr lang="ru-RU" sz="1100" b="1" dirty="0">
                          <a:latin typeface="Calibri"/>
                          <a:ea typeface="Times New Roman"/>
                          <a:cs typeface="Times New Roman"/>
                        </a:rPr>
                        <a:t>        Муниципальная программа «Управление муниципальными </a:t>
                      </a:r>
                      <a:r>
                        <a:rPr lang="ru-RU" sz="1100" b="1" dirty="0" smtClean="0">
                          <a:latin typeface="Calibri"/>
                          <a:ea typeface="Times New Roman"/>
                          <a:cs typeface="Times New Roman"/>
                        </a:rPr>
                        <a:t>финансами»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67117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1.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Обеспечение  расходных   обязательств    Кикнурского муниципального округа средствами бюджета муниципального округа в объеме,</a:t>
                      </a:r>
                      <a:b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</a:br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утвержденном   решением </a:t>
                      </a:r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Думы</a:t>
                      </a:r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  муниципального округа на   </a:t>
                      </a:r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об утверждении бюджета на </a:t>
                      </a:r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  очередной финансовый год  и на       плановый период          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%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95,2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100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97,5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67117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2.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Отношение объема муниципального долга </a:t>
                      </a:r>
                      <a:r>
                        <a:rPr kumimoji="0" lang="ru-RU" sz="11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Кикнурского</a:t>
                      </a:r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муниципального округа к общему годовому объему доходов бюджета муниципального округа без учета объема безвозмездных поступлений 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%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3,96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Не более</a:t>
                      </a:r>
                    </a:p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50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67117">
                <a:tc>
                  <a:txBody>
                    <a:bodyPr/>
                    <a:lstStyle/>
                    <a:p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3.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Отношение объема расходов на обслуживание муниципального долга 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Кикнурского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муниципального округа к общему объему расходов бюджета муниципального округа, за исключением объема расходов, которые осуществляются за счет субвенций, предоставляемых из областного бюджета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%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0,1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не более 15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0,0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37140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965840817"/>
              </p:ext>
            </p:extLst>
          </p:nvPr>
        </p:nvGraphicFramePr>
        <p:xfrm>
          <a:off x="0" y="0"/>
          <a:ext cx="9143999" cy="54097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29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53220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3809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414291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90485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552388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512932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512932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1351378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</a:tblGrid>
              <a:tr h="521222">
                <a:tc rowSpan="3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 </a:t>
                      </a:r>
                    </a:p>
                    <a:p>
                      <a:pPr algn="ctr"/>
                      <a:r>
                        <a:rPr kumimoji="0" lang="ru-RU" sz="14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</a:t>
                      </a:r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kumimoji="0" lang="ru-RU" sz="14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</a:t>
                      </a:r>
                      <a:endParaRPr kumimoji="0" lang="ru-RU" sz="14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ru-RU" sz="1400" b="1" dirty="0"/>
                    </a:p>
                  </a:txBody>
                  <a:tcPr/>
                </a:tc>
                <a:tc rowSpan="3" gridSpan="2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Наименование      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муниципальной программы,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 подпрограммы, отдельного 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мероприятия, наименование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       показателей </a:t>
                      </a:r>
                      <a:endParaRPr lang="ru-RU" sz="1400" b="1" dirty="0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Единица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измерения</a:t>
                      </a:r>
                      <a:endParaRPr lang="ru-RU" sz="1400" b="1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Значение    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   показателей </a:t>
                      </a:r>
                      <a:endParaRPr lang="ru-RU" sz="1400" b="1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Обоснование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отклонений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значений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показателя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на конец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отчетного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года (при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наличии) </a:t>
                      </a:r>
                      <a:endParaRPr lang="ru-RU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2122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год,     </a:t>
                      </a:r>
                    </a:p>
                    <a:p>
                      <a:pPr algn="ctr"/>
                      <a:r>
                        <a:rPr kumimoji="0" lang="ru-RU" sz="14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предшест</a:t>
                      </a:r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  <a:p>
                      <a:pPr algn="ctr"/>
                      <a:r>
                        <a:rPr kumimoji="0" lang="ru-RU" sz="14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вующий</a:t>
                      </a:r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отчетному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отчетный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год 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07310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план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факт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69287">
                <a:tc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 gridSpan="2">
                  <a:txBody>
                    <a:bodyPr/>
                    <a:lstStyle/>
                    <a:p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 hMerge="1"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69287">
                <a:tc gridSpan="9">
                  <a:txBody>
                    <a:bodyPr/>
                    <a:lstStyle/>
                    <a:p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        </a:t>
                      </a:r>
                      <a:r>
                        <a:rPr lang="ru-RU" sz="1100" b="1" dirty="0">
                          <a:latin typeface="Calibri"/>
                          <a:ea typeface="Times New Roman"/>
                          <a:cs typeface="Times New Roman"/>
                        </a:rPr>
                        <a:t>Муниципальная программа «Развитие строительства и архитектуры»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369287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1.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Общий объем ввода жилья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Тыс. </a:t>
                      </a:r>
                      <a:r>
                        <a:rPr lang="ru-RU" sz="1100" dirty="0" err="1" smtClean="0">
                          <a:latin typeface="Calibri"/>
                          <a:ea typeface="Times New Roman"/>
                          <a:cs typeface="Times New Roman"/>
                        </a:rPr>
                        <a:t>кв</a:t>
                      </a:r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 м.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1,362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0,7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0,7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369287">
                <a:tc>
                  <a:txBody>
                    <a:bodyPr/>
                    <a:lstStyle/>
                    <a:p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Объем ввода жилья экономокласса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Тыс. кв.м.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1,362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0,7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0,7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69287">
                <a:tc>
                  <a:txBody>
                    <a:bodyPr/>
                    <a:lstStyle/>
                    <a:p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В том числе: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 gridSpan="2"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69287">
                <a:tc>
                  <a:txBody>
                    <a:bodyPr/>
                    <a:lstStyle/>
                    <a:p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Объем ввода индивидуального жилищного строительства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Тыс.кв.м</a:t>
                      </a:r>
                      <a:r>
                        <a:rPr lang="ru-RU" dirty="0" smtClean="0"/>
                        <a:t>.</a:t>
                      </a:r>
                      <a:endParaRPr lang="ru-RU" dirty="0"/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1,130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0,7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0,679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69287">
                <a:tc>
                  <a:txBody>
                    <a:bodyPr/>
                    <a:lstStyle/>
                    <a:p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Объем ввода жилья в многоквартирных домах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/>
                        <a:t>Тыс.кв.м.</a:t>
                      </a:r>
                    </a:p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0,232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0,021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369287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2.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Общая площадь жилых помещений, приходящаяся в среднем на 1 жителя, введенная в действие за год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Кв.</a:t>
                      </a:r>
                      <a:r>
                        <a:rPr lang="ru-RU" sz="1100" baseline="0" dirty="0" smtClean="0">
                          <a:latin typeface="Calibri"/>
                          <a:ea typeface="Times New Roman"/>
                          <a:cs typeface="Times New Roman"/>
                        </a:rPr>
                        <a:t> м. на  1чел.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0,19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0,23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0,11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42845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14282" y="214290"/>
          <a:ext cx="8786874" cy="54877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449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68904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57150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1438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57150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530682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255268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490231">
                <a:tc rowSpan="3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 </a:t>
                      </a:r>
                    </a:p>
                    <a:p>
                      <a:pPr algn="ctr"/>
                      <a:r>
                        <a:rPr kumimoji="0" lang="ru-RU" sz="14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</a:t>
                      </a:r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kumimoji="0" lang="ru-RU" sz="14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</a:t>
                      </a:r>
                      <a:endParaRPr kumimoji="0" lang="ru-RU" sz="14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ru-RU" sz="1400" b="1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Наименование      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муниципальной программы,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 подпрограммы, отдельного 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мероприятия, наименование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       показателей </a:t>
                      </a:r>
                      <a:endParaRPr lang="ru-RU" sz="1400" b="1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Единица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измерения</a:t>
                      </a:r>
                      <a:endParaRPr lang="ru-RU" sz="1400" b="1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Значение    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   показателей </a:t>
                      </a:r>
                      <a:endParaRPr lang="ru-RU" sz="1400" b="1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Обоснование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отклонений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значений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показателя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на конец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отчетного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года (при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наличии) </a:t>
                      </a:r>
                      <a:endParaRPr lang="ru-RU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9023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год,     </a:t>
                      </a:r>
                    </a:p>
                    <a:p>
                      <a:pPr algn="ctr"/>
                      <a:r>
                        <a:rPr kumimoji="0" lang="ru-RU" sz="14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предшест</a:t>
                      </a:r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  <a:p>
                      <a:pPr algn="ctr"/>
                      <a:r>
                        <a:rPr kumimoji="0" lang="ru-RU" sz="14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вующий</a:t>
                      </a:r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отчетному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отчетный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год 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80743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план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факт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67117">
                <a:tc gridSpan="7">
                  <a:txBody>
                    <a:bodyPr/>
                    <a:lstStyle/>
                    <a:p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        </a:t>
                      </a:r>
                      <a:r>
                        <a:rPr lang="ru-RU" sz="1100" b="1" dirty="0">
                          <a:latin typeface="Calibri"/>
                          <a:ea typeface="Times New Roman"/>
                          <a:cs typeface="Times New Roman"/>
                        </a:rPr>
                        <a:t>Муниципальная программа «Развитие агропромышленного комплекса»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67117">
                <a:tc>
                  <a:txBody>
                    <a:bodyPr/>
                    <a:lstStyle/>
                    <a:p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1.1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Индекс производства продукции сельского хозяйства в хозяйствах всех категорий (в сопоставимых ценах)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% по </a:t>
                      </a:r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отношению к предыдущему году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67117">
                <a:tc>
                  <a:txBody>
                    <a:bodyPr/>
                    <a:lstStyle/>
                    <a:p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1.2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Индекс производства продукции растениеводства в хозяйствах всех категорий (в сопоставимых ценах)             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% </a:t>
                      </a:r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по отношению к предыдущему году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67117">
                <a:tc>
                  <a:txBody>
                    <a:bodyPr/>
                    <a:lstStyle/>
                    <a:p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1.3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Индекс производства продукции животноводства в хозяйствах всех категорий (в сопоставимых ценах)             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% </a:t>
                      </a:r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по отношению к предыдущему году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548144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096102589"/>
              </p:ext>
            </p:extLst>
          </p:nvPr>
        </p:nvGraphicFramePr>
        <p:xfrm>
          <a:off x="214282" y="214290"/>
          <a:ext cx="8786874" cy="62413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449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68904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57150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1438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57150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530682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255268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490231">
                <a:tc rowSpan="3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 </a:t>
                      </a:r>
                    </a:p>
                    <a:p>
                      <a:pPr algn="ctr"/>
                      <a:r>
                        <a:rPr kumimoji="0" lang="ru-RU" sz="14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</a:t>
                      </a:r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kumimoji="0" lang="ru-RU" sz="14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</a:t>
                      </a:r>
                      <a:endParaRPr kumimoji="0" lang="ru-RU" sz="14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ru-RU" sz="1400" b="1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Наименование      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муниципальной программы,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 подпрограммы, отдельного 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мероприятия, наименование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       показателей </a:t>
                      </a:r>
                      <a:endParaRPr lang="ru-RU" sz="1400" b="1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Единица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измерения</a:t>
                      </a:r>
                      <a:endParaRPr lang="ru-RU" sz="1400" b="1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Значение    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   показателей </a:t>
                      </a:r>
                      <a:endParaRPr lang="ru-RU" sz="1400" b="1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Обоснование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отклонений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значений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показателя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на конец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отчетного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года (при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наличии) </a:t>
                      </a:r>
                      <a:endParaRPr lang="ru-RU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9023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год,     </a:t>
                      </a:r>
                    </a:p>
                    <a:p>
                      <a:pPr algn="ctr"/>
                      <a:r>
                        <a:rPr kumimoji="0" lang="ru-RU" sz="14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предшест</a:t>
                      </a:r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  <a:p>
                      <a:pPr algn="ctr"/>
                      <a:r>
                        <a:rPr kumimoji="0" lang="ru-RU" sz="14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вующий</a:t>
                      </a:r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отчетному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отчетный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год 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80743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план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факт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67117">
                <a:tc>
                  <a:txBody>
                    <a:bodyPr/>
                    <a:lstStyle/>
                    <a:p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1.4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Удельный вес прибыльных крупных и средних сельскохозяйственных организаций в их общем числе     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%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67117">
                <a:tc>
                  <a:txBody>
                    <a:bodyPr/>
                    <a:lstStyle/>
                    <a:p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1.5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Строительство (приобретение) жилья для улучшения жилищных условий граждан, проживающих в сельской местности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кв. метров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67117">
                <a:tc>
                  <a:txBody>
                    <a:bodyPr/>
                    <a:lstStyle/>
                    <a:p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1.6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Среднемесячная номинальная начисленная заработная плата работников, занятых в сельском хозяйстве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рублей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67117">
                <a:tc>
                  <a:txBody>
                    <a:bodyPr/>
                    <a:lstStyle/>
                    <a:p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1.7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Количество крестьянских (фермерских) хозяйств, начинающих фермеров, осуществивших проекты создания и развития своих хозяйств с помощью государственной поддержки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единиц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67117">
                <a:tc>
                  <a:txBody>
                    <a:bodyPr/>
                    <a:lstStyle/>
                    <a:p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1.8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Доля площади земельных участков из земель сельскохозяйственного назначения, образованных в счет невостребованных земельных долей и (или) долей, от права собственности на которые граждане отказались, поступивших в собственность поселений и городских округов, в общей площади земельных участков, приватизированных в долевую собственность граждан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процентов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67117">
                <a:tc gridSpan="7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 Отдельное мероприятие «Развитие </a:t>
                      </a:r>
                      <a:r>
                        <a:rPr kumimoji="0" lang="ru-RU" sz="14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подотрасли</a:t>
                      </a:r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растениеводства, переработки и реализации продукции растениеводства»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 hMerge="1"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 hMerge="1"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 hMerge="1"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 hMerge="1"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 hMerge="1"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 hMerge="1"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67117">
                <a:tc>
                  <a:txBody>
                    <a:bodyPr/>
                    <a:lstStyle/>
                    <a:p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2.1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Производство продукции в хозяйствах всех категорий: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67117">
                <a:tc>
                  <a:txBody>
                    <a:bodyPr/>
                    <a:lstStyle/>
                    <a:p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2.1.1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Зерно</a:t>
                      </a: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тонн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36711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2.1.2</a:t>
                      </a:r>
                    </a:p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Картофель</a:t>
                      </a: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тонн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4055707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786157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396499832"/>
              </p:ext>
            </p:extLst>
          </p:nvPr>
        </p:nvGraphicFramePr>
        <p:xfrm>
          <a:off x="214282" y="214291"/>
          <a:ext cx="8786874" cy="66246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449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68904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57150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1438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57150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530682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255268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510473">
                <a:tc rowSpan="3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 </a:t>
                      </a:r>
                    </a:p>
                    <a:p>
                      <a:pPr algn="ctr"/>
                      <a:r>
                        <a:rPr kumimoji="0" lang="ru-RU" sz="14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</a:t>
                      </a:r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kumimoji="0" lang="ru-RU" sz="14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</a:t>
                      </a:r>
                      <a:endParaRPr kumimoji="0" lang="ru-RU" sz="14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ru-RU" sz="1400" b="1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Наименование      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муниципальной программы,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 подпрограммы, отдельного 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мероприятия, наименование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       показателей </a:t>
                      </a:r>
                      <a:endParaRPr lang="ru-RU" sz="1400" b="1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Единица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измерения</a:t>
                      </a:r>
                      <a:endParaRPr lang="ru-RU" sz="1400" b="1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Значение    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   показателей </a:t>
                      </a:r>
                      <a:endParaRPr lang="ru-RU" sz="1400" b="1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Обоснование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отклонений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значений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показателя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на конец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отчетного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года (при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наличии) </a:t>
                      </a:r>
                      <a:endParaRPr lang="ru-RU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1047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год,     </a:t>
                      </a:r>
                    </a:p>
                    <a:p>
                      <a:pPr algn="ctr"/>
                      <a:r>
                        <a:rPr kumimoji="0" lang="ru-RU" sz="14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предшест</a:t>
                      </a:r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  <a:p>
                      <a:pPr algn="ctr"/>
                      <a:r>
                        <a:rPr kumimoji="0" lang="ru-RU" sz="14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вующий</a:t>
                      </a:r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отчетному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отчетный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год 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05097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план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факт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95459">
                <a:tc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20389">
                <a:tc gridSpan="7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 Отдельное мероприятие «Развитие </a:t>
                      </a:r>
                      <a:r>
                        <a:rPr kumimoji="0" lang="ru-RU" sz="14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подотрасли</a:t>
                      </a:r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животноводства, переработки и реализации продукции животноводства»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 hMerge="1"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 hMerge="1"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 hMerge="1"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 hMerge="1"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 hMerge="1"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 hMerge="1"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54296">
                <a:tc>
                  <a:txBody>
                    <a:bodyPr/>
                    <a:lstStyle/>
                    <a:p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3.1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Производство продукции в хозяйствах всех категорий: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54296">
                <a:tc>
                  <a:txBody>
                    <a:bodyPr/>
                    <a:lstStyle/>
                    <a:p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3.1.1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Производство скота и птицы на убой в хозяйствах всех категорий (в живом весе)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тонн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54296">
                <a:tc>
                  <a:txBody>
                    <a:bodyPr/>
                    <a:lstStyle/>
                    <a:p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3.1.2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Производство молока в хозяйствах всех категорий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тонн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54296">
                <a:tc gridSpan="7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 Отдельное мероприятие «Поддержка малых форм хозяйствования»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 hMerge="1"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 hMerge="1"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 hMerge="1"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 hMerge="1"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 hMerge="1"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 hMerge="1"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495459">
                <a:tc>
                  <a:txBody>
                    <a:bodyPr/>
                    <a:lstStyle/>
                    <a:p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4.1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Количество крестьянских (фермерских) хозяйств, начинающих фермеров, осуществивших проекты создания и развития своих хозяйств с помощью государственной поддержки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  <a:p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  <a:p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единиц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  <a:p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  <a:p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  <a:p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54296">
                <a:tc>
                  <a:txBody>
                    <a:bodyPr/>
                    <a:lstStyle/>
                    <a:p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4.2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Количество построенных или реконструированных семейных животноводческих ферм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единиц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 anchor="ctr"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486778">
                <a:tc gridSpan="7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 Отдельное мероприятие «Стимулирование эффективного использования земель сельскохозяйственного назначения»</a:t>
                      </a:r>
                    </a:p>
                  </a:txBody>
                  <a:tcPr marL="47625" marR="47625" marT="0" marB="0"/>
                </a:tc>
                <a:tc hMerge="1"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 hMerge="1"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 hMerge="1"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 hMerge="1"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 hMerge="1"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 hMerge="1"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825765">
                <a:tc>
                  <a:txBody>
                    <a:bodyPr/>
                    <a:lstStyle/>
                    <a:p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5.1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Доля площади земельных участков из земель сельскохозяйственного назначения, образованных в счет невостребованных земельных долей и (или) долей, от права собственности на которые граждане отказались, поступивших в собственность поселений в общей площади земельных участков, приватизированных в долевую собственность граждан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процентов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975824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/>
              <a:t>Структура доходов </a:t>
            </a:r>
            <a:r>
              <a:rPr lang="ru-RU" sz="3600" dirty="0" smtClean="0"/>
              <a:t>бюджета</a:t>
            </a:r>
            <a:r>
              <a:rPr lang="ru-RU" sz="4000" dirty="0" smtClean="0"/>
              <a:t> округа</a:t>
            </a:r>
            <a:r>
              <a:rPr lang="ru-RU" sz="4000" dirty="0"/>
              <a:t/>
            </a:r>
            <a:br>
              <a:rPr lang="ru-RU" sz="4000" dirty="0"/>
            </a:b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23695361"/>
              </p:ext>
            </p:extLst>
          </p:nvPr>
        </p:nvGraphicFramePr>
        <p:xfrm>
          <a:off x="201325" y="1844824"/>
          <a:ext cx="8507288" cy="2667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41862">
                  <a:extLst>
                    <a:ext uri="{9D8B030D-6E8A-4147-A177-3AD203B41FA5}">
                      <a16:colId xmlns:a16="http://schemas.microsoft.com/office/drawing/2014/main" xmlns="" val="3342435218"/>
                    </a:ext>
                  </a:extLst>
                </a:gridCol>
                <a:gridCol w="966451">
                  <a:extLst>
                    <a:ext uri="{9D8B030D-6E8A-4147-A177-3AD203B41FA5}">
                      <a16:colId xmlns:a16="http://schemas.microsoft.com/office/drawing/2014/main" xmlns="" val="380445102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xmlns="" val="204283014"/>
                    </a:ext>
                  </a:extLst>
                </a:gridCol>
                <a:gridCol w="1116890">
                  <a:extLst>
                    <a:ext uri="{9D8B030D-6E8A-4147-A177-3AD203B41FA5}">
                      <a16:colId xmlns:a16="http://schemas.microsoft.com/office/drawing/2014/main" xmlns="" val="2447319474"/>
                    </a:ext>
                  </a:extLst>
                </a:gridCol>
                <a:gridCol w="1215327">
                  <a:extLst>
                    <a:ext uri="{9D8B030D-6E8A-4147-A177-3AD203B41FA5}">
                      <a16:colId xmlns:a16="http://schemas.microsoft.com/office/drawing/2014/main" xmlns="" val="2700061128"/>
                    </a:ext>
                  </a:extLst>
                </a:gridCol>
                <a:gridCol w="1215327">
                  <a:extLst>
                    <a:ext uri="{9D8B030D-6E8A-4147-A177-3AD203B41FA5}">
                      <a16:colId xmlns:a16="http://schemas.microsoft.com/office/drawing/2014/main" xmlns="" val="3798680487"/>
                    </a:ext>
                  </a:extLst>
                </a:gridCol>
                <a:gridCol w="1215327">
                  <a:extLst>
                    <a:ext uri="{9D8B030D-6E8A-4147-A177-3AD203B41FA5}">
                      <a16:colId xmlns:a16="http://schemas.microsoft.com/office/drawing/2014/main" xmlns="" val="424165830"/>
                    </a:ext>
                  </a:extLst>
                </a:gridCol>
              </a:tblGrid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Наименование показателя</a:t>
                      </a:r>
                      <a:endParaRPr lang="ru-RU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Исполнено</a:t>
                      </a:r>
                      <a:endParaRPr lang="ru-RU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Отклонение (+,-)</a:t>
                      </a:r>
                      <a:endParaRPr lang="ru-RU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% исполнения</a:t>
                      </a:r>
                      <a:endParaRPr lang="ru-RU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2022 к 2021 году (%)</a:t>
                      </a:r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519107414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2021год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2022год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2021год</a:t>
                      </a:r>
                    </a:p>
                    <a:p>
                      <a:pPr algn="ctr"/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2022год</a:t>
                      </a:r>
                    </a:p>
                    <a:p>
                      <a:pPr algn="ctr"/>
                      <a:endParaRPr lang="ru-RU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0879798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Налоговые доходы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43616,6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52563,7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+8947,1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102,5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103,3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120,5</a:t>
                      </a:r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6445079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Неналоговые доходы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11117,2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11816,2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+699,0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99,7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108,4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106,3</a:t>
                      </a:r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2051924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Безвозмездные поступления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99224,7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121555,1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+22330,4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97,6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98,0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122,5</a:t>
                      </a:r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3664922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Всего доходов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153958,5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185935,0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+31976,5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99,1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100,1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120,8</a:t>
                      </a:r>
                      <a:endParaRPr lang="ru-RU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889082573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7812360" y="1476046"/>
            <a:ext cx="10295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/>
              <a:t>Тыс.руб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64932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14282" y="214290"/>
          <a:ext cx="8786874" cy="41784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449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68904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57150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1438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57150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530682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255268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490231">
                <a:tc rowSpan="3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 </a:t>
                      </a:r>
                    </a:p>
                    <a:p>
                      <a:pPr algn="ctr"/>
                      <a:r>
                        <a:rPr kumimoji="0" lang="ru-RU" sz="14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</a:t>
                      </a:r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kumimoji="0" lang="ru-RU" sz="14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</a:t>
                      </a:r>
                      <a:endParaRPr kumimoji="0" lang="ru-RU" sz="14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ru-RU" sz="1400" b="1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Наименование      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муниципальной программы,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 подпрограммы, отдельного 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мероприятия, наименование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       показателей </a:t>
                      </a:r>
                      <a:endParaRPr lang="ru-RU" sz="1400" b="1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Единица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измерения</a:t>
                      </a:r>
                      <a:endParaRPr lang="ru-RU" sz="1400" b="1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Значение    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   показателей </a:t>
                      </a:r>
                      <a:endParaRPr lang="ru-RU" sz="1400" b="1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Обоснование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отклонений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значений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показателя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на конец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отчетного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года (при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наличии) </a:t>
                      </a:r>
                      <a:endParaRPr lang="ru-RU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9023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год,     </a:t>
                      </a:r>
                    </a:p>
                    <a:p>
                      <a:pPr algn="ctr"/>
                      <a:r>
                        <a:rPr kumimoji="0" lang="ru-RU" sz="14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предшест</a:t>
                      </a:r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  <a:p>
                      <a:pPr algn="ctr"/>
                      <a:r>
                        <a:rPr kumimoji="0" lang="ru-RU" sz="14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вующий</a:t>
                      </a:r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отчетному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отчетный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год 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80743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план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факт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67117">
                <a:tc gridSpan="7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  <a:r>
                        <a:rPr kumimoji="0" lang="en-US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Подпрограмма «Устойчивое развитие сельских территорий </a:t>
                      </a:r>
                      <a:r>
                        <a:rPr kumimoji="0" lang="ru-RU" sz="14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Кикнурского</a:t>
                      </a:r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района Кировской области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 hMerge="1"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 hMerge="1"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 hMerge="1"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 hMerge="1"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 hMerge="1"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 hMerge="1"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67117">
                <a:tc>
                  <a:txBody>
                    <a:bodyPr/>
                    <a:lstStyle/>
                    <a:p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6.1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Строительство (приобретение) жилья для улучшения жилищных условий граждан, проживающих в сельской местности, всего: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квадратных метров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заявок на приобретение жилья от молодых специалистов не поступало</a:t>
                      </a: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67117">
                <a:tc>
                  <a:txBody>
                    <a:bodyPr/>
                    <a:lstStyle/>
                    <a:p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в том числе для молодых семей и молодых специалистов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квадратных метров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67117">
                <a:tc gridSpan="7">
                  <a:txBody>
                    <a:bodyPr/>
                    <a:lstStyle/>
                    <a:p>
                      <a:pPr algn="ctr"/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 hMerge="1"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 hMerge="1"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 hMerge="1"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 hMerge="1"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 hMerge="1"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 hMerge="1"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617018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587267996"/>
              </p:ext>
            </p:extLst>
          </p:nvPr>
        </p:nvGraphicFramePr>
        <p:xfrm>
          <a:off x="214282" y="214290"/>
          <a:ext cx="8786874" cy="124077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449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68904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57150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1438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57150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530682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255268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490231">
                <a:tc rowSpan="3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 </a:t>
                      </a:r>
                    </a:p>
                    <a:p>
                      <a:pPr algn="ctr"/>
                      <a:r>
                        <a:rPr kumimoji="0" lang="ru-RU" sz="14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</a:t>
                      </a:r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kumimoji="0" lang="ru-RU" sz="14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</a:t>
                      </a:r>
                      <a:endParaRPr kumimoji="0" lang="ru-RU" sz="14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ru-RU" sz="1400" b="1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Наименование      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муниципальной программы,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 подпрограммы, отдельного 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мероприятия, наименование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       показателей </a:t>
                      </a:r>
                      <a:endParaRPr lang="ru-RU" sz="1400" b="1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Единица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измерения</a:t>
                      </a:r>
                      <a:endParaRPr lang="ru-RU" sz="1400" b="1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Значение    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   показателей </a:t>
                      </a:r>
                      <a:endParaRPr lang="ru-RU" sz="1400" b="1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Обоснование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отклонений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значений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показателя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на конец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отчетного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года (при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наличии) </a:t>
                      </a:r>
                      <a:endParaRPr lang="ru-RU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9023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год,     </a:t>
                      </a:r>
                    </a:p>
                    <a:p>
                      <a:pPr algn="ctr"/>
                      <a:r>
                        <a:rPr kumimoji="0" lang="ru-RU" sz="14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предшест</a:t>
                      </a:r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  <a:p>
                      <a:pPr algn="ctr"/>
                      <a:r>
                        <a:rPr kumimoji="0" lang="ru-RU" sz="14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вующий</a:t>
                      </a:r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отчетному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отчетный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год 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80743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план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факт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67117">
                <a:tc gridSpan="7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Муниципальная программа  «Предупреждение возникновения, распространения и ликвидации заразных и незаразных заболеваний животных и птиц, в том числе общих для человека и животных»</a:t>
                      </a:r>
                      <a:endParaRPr lang="ru-RU" sz="11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 hMerge="1"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 hMerge="1"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 hMerge="1"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 hMerge="1"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 hMerge="1"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 hMerge="1"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67117"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Предупреждение возникновения, распространения и ликвидации заразных и незаразных заболеваний животных и птиц, в том числе общих для человека и животных 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%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67117"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Показатель </a:t>
                      </a:r>
                    </a:p>
                    <a:p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Обеспечение эпидемиологического порога благополучия на территории </a:t>
                      </a:r>
                      <a:r>
                        <a:rPr lang="ru-RU" sz="1100" dirty="0" err="1">
                          <a:latin typeface="Calibri"/>
                          <a:ea typeface="Times New Roman"/>
                          <a:cs typeface="Times New Roman"/>
                        </a:rPr>
                        <a:t>Кикнурского</a:t>
                      </a:r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 района от </a:t>
                      </a:r>
                      <a:r>
                        <a:rPr lang="ru-RU" sz="1100" dirty="0" err="1">
                          <a:latin typeface="Calibri"/>
                          <a:ea typeface="Times New Roman"/>
                          <a:cs typeface="Times New Roman"/>
                        </a:rPr>
                        <a:t>зооантропологических</a:t>
                      </a:r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 болезней, пищевых отравлений. </a:t>
                      </a:r>
                      <a:r>
                        <a:rPr lang="ru-RU" sz="1100" dirty="0" err="1">
                          <a:latin typeface="Calibri"/>
                          <a:ea typeface="Times New Roman"/>
                          <a:cs typeface="Times New Roman"/>
                        </a:rPr>
                        <a:t>Токсикоинфекций</a:t>
                      </a:r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 у человека к уровню прошлого года. Зависящих от эпизоотического проявления болезней животных зарегистрированных на территории </a:t>
                      </a:r>
                      <a:r>
                        <a:rPr lang="ru-RU" sz="1100" dirty="0" err="1">
                          <a:latin typeface="Calibri"/>
                          <a:ea typeface="Times New Roman"/>
                          <a:cs typeface="Times New Roman"/>
                        </a:rPr>
                        <a:t>Кикнурского</a:t>
                      </a:r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округа </a:t>
                      </a:r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и ввезенных на территорию района виде продуктов переработки 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%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В связи с отсутствием финансирования на отчетный год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67117">
                <a:tc gridSpan="7"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Calibri"/>
                          <a:ea typeface="Times New Roman"/>
                          <a:cs typeface="Times New Roman"/>
                        </a:rPr>
                        <a:t>Муниципальная программа «Противодействие коррупции в Кикнурском муниципальном округе»</a:t>
                      </a:r>
                      <a:endParaRPr lang="ru-RU" sz="11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 hMerge="1"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 hMerge="1"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 hMerge="1"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 hMerge="1"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 hMerge="1"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 hMerge="1"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67117"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Экономия бюджетных средств при проведении процедуры закупок товаров, оказания услуг, выполнения работ для муниципальных нужд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%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67117"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Снижение количества НПА и проектов НПА</a:t>
                      </a:r>
                      <a:r>
                        <a:rPr lang="ru-RU" sz="1100" baseline="0" dirty="0" smtClean="0">
                          <a:latin typeface="Calibri"/>
                          <a:ea typeface="Times New Roman"/>
                          <a:cs typeface="Times New Roman"/>
                        </a:rPr>
                        <a:t> округа, в которых выявлены </a:t>
                      </a:r>
                      <a:r>
                        <a:rPr lang="ru-RU" sz="1100" baseline="0" dirty="0" err="1" smtClean="0">
                          <a:latin typeface="Calibri"/>
                          <a:ea typeface="Times New Roman"/>
                          <a:cs typeface="Times New Roman"/>
                        </a:rPr>
                        <a:t>коррупциогенные</a:t>
                      </a:r>
                      <a:r>
                        <a:rPr lang="ru-RU" sz="1100" baseline="0" dirty="0" smtClean="0">
                          <a:latin typeface="Calibri"/>
                          <a:ea typeface="Times New Roman"/>
                          <a:cs typeface="Times New Roman"/>
                        </a:rPr>
                        <a:t> факторы при проведении антикоррупционной экспертизы правовых актов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%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0,1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0,1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67117"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Повышение уровня эффективности антикоррупционной экспертизы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%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90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90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67117"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4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Увеличение количества</a:t>
                      </a:r>
                      <a:r>
                        <a:rPr lang="ru-RU" sz="1100" baseline="0" dirty="0" smtClean="0">
                          <a:latin typeface="Calibri"/>
                          <a:ea typeface="Times New Roman"/>
                          <a:cs typeface="Times New Roman"/>
                        </a:rPr>
                        <a:t> урегулированных конфликтов интересов на муниципальной службе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%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367117"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5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Повышение уровня доверия общества к деятельности органов местного самоуправления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%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60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60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367117"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6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Повышение оценки гражданами уровня информационной прозрачности деятельности органов местного самоуправления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%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60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60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367117">
                <a:tc gridSpan="7"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Calibri"/>
                          <a:ea typeface="Times New Roman"/>
                          <a:cs typeface="Times New Roman"/>
                        </a:rPr>
                        <a:t>Муниципальная программа «Профилактика правонарушений в Кикнурском муниципальном округе»</a:t>
                      </a:r>
                      <a:endParaRPr lang="ru-RU" sz="11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 hMerge="1"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 hMerge="1"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 hMerge="1"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 hMerge="1"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 hMerge="1"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 hMerge="1"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367117"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Уровень (коэффициент) преступности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Преступлений на 1000 человек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14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14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367117"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Доля преступлений, совершенных несовершеннолетними или при их участии (от числа раскрытых преступлений)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%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3,0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  <a:tr h="367117"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Доля преступлений, совершенных в общественных местах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%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23,8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30,2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16"/>
                  </a:ext>
                </a:extLst>
              </a:tr>
              <a:tr h="367117"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4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Доля внеурочной занятости</a:t>
                      </a:r>
                      <a:r>
                        <a:rPr lang="ru-RU" sz="1100" baseline="0" dirty="0" smtClean="0">
                          <a:latin typeface="Calibri"/>
                          <a:ea typeface="Times New Roman"/>
                          <a:cs typeface="Times New Roman"/>
                        </a:rPr>
                        <a:t> несовершеннолетних, находящихся в социально опасном положении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%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97,0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97,0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17"/>
                  </a:ext>
                </a:extLst>
              </a:tr>
              <a:tr h="367117"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5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Количество зарегистрированных преступлений экстремистской и террористической</a:t>
                      </a:r>
                      <a:r>
                        <a:rPr lang="ru-RU" sz="1100" baseline="0" dirty="0" smtClean="0">
                          <a:latin typeface="Calibri"/>
                          <a:ea typeface="Times New Roman"/>
                          <a:cs typeface="Times New Roman"/>
                        </a:rPr>
                        <a:t> направленности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18"/>
                  </a:ext>
                </a:extLst>
              </a:tr>
              <a:tr h="367117"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6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Вовлеченность населения в незаконный</a:t>
                      </a:r>
                      <a:r>
                        <a:rPr lang="ru-RU" sz="1100" baseline="0" dirty="0" smtClean="0">
                          <a:latin typeface="Calibri"/>
                          <a:ea typeface="Times New Roman"/>
                          <a:cs typeface="Times New Roman"/>
                        </a:rPr>
                        <a:t> оборот наркотиков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Случаев на 100 тыс. населения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15,4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15,4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19"/>
                  </a:ext>
                </a:extLst>
              </a:tr>
              <a:tr h="367117"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7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 err="1" smtClean="0">
                          <a:latin typeface="Calibri"/>
                          <a:ea typeface="Times New Roman"/>
                          <a:cs typeface="Times New Roman"/>
                        </a:rPr>
                        <a:t>Криминогенность</a:t>
                      </a:r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 наркомании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Случаев на 100 тыс. населения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15,4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15,4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20"/>
                  </a:ext>
                </a:extLst>
              </a:tr>
              <a:tr h="367117"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21"/>
                  </a:ext>
                </a:extLst>
              </a:tr>
              <a:tr h="367117"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820879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948353423"/>
              </p:ext>
            </p:extLst>
          </p:nvPr>
        </p:nvGraphicFramePr>
        <p:xfrm>
          <a:off x="214282" y="214290"/>
          <a:ext cx="8786874" cy="51440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449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68904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57150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1438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57150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530682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255268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490231">
                <a:tc rowSpan="3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 </a:t>
                      </a:r>
                    </a:p>
                    <a:p>
                      <a:pPr algn="ctr"/>
                      <a:r>
                        <a:rPr kumimoji="0" lang="ru-RU" sz="14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</a:t>
                      </a:r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kumimoji="0" lang="ru-RU" sz="14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</a:t>
                      </a:r>
                      <a:endParaRPr kumimoji="0" lang="ru-RU" sz="14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ru-RU" sz="1400" b="1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Наименование      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муниципальной программы,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 подпрограммы, отдельного 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мероприятия, наименование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       показателей </a:t>
                      </a:r>
                      <a:endParaRPr lang="ru-RU" sz="1400" b="1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Единица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измерения</a:t>
                      </a:r>
                      <a:endParaRPr lang="ru-RU" sz="1400" b="1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Значение    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   показателей </a:t>
                      </a:r>
                      <a:endParaRPr lang="ru-RU" sz="1400" b="1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Обоснование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отклонений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значений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показателя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на конец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отчетного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года (при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наличии) </a:t>
                      </a:r>
                      <a:endParaRPr lang="ru-RU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9023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год,     </a:t>
                      </a:r>
                    </a:p>
                    <a:p>
                      <a:pPr algn="ctr"/>
                      <a:r>
                        <a:rPr kumimoji="0" lang="ru-RU" sz="14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предшест</a:t>
                      </a:r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  <a:p>
                      <a:pPr algn="ctr"/>
                      <a:r>
                        <a:rPr kumimoji="0" lang="ru-RU" sz="14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вующий</a:t>
                      </a:r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отчетному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отчетный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год 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80743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план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факт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67117"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6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Повышение оценки гражданами уровня информационной прозрачности деятельности органов местного самоуправления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%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60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60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67117">
                <a:tc gridSpan="7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 smtClean="0">
                          <a:latin typeface="Calibri"/>
                          <a:ea typeface="Times New Roman"/>
                          <a:cs typeface="Times New Roman"/>
                        </a:rPr>
                        <a:t>Муниципальная программа «Профилактика правонарушений в </a:t>
                      </a:r>
                      <a:r>
                        <a:rPr lang="ru-RU" sz="1100" b="1" dirty="0" err="1" smtClean="0">
                          <a:latin typeface="Calibri"/>
                          <a:ea typeface="Times New Roman"/>
                          <a:cs typeface="Times New Roman"/>
                        </a:rPr>
                        <a:t>Кикнурском</a:t>
                      </a:r>
                      <a:r>
                        <a:rPr lang="ru-RU" sz="1100" b="1" dirty="0" smtClean="0">
                          <a:latin typeface="Calibri"/>
                          <a:ea typeface="Times New Roman"/>
                          <a:cs typeface="Times New Roman"/>
                        </a:rPr>
                        <a:t> муниципальном округе»</a:t>
                      </a:r>
                    </a:p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 hMerge="1"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 hMerge="1"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 hMerge="1"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 hMerge="1"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 hMerge="1"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 hMerge="1"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67117"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Уровень (коэффициент) преступности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Преступлений на 1000 человек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14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14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67117"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Доля преступлений, совершенных несовершеннолетними или при их участии (от числа раскрытых преступлений)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%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3,0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67117"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Доля преступлений, совершенных в общественных местах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%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23,8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30,2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67117"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4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Доля внеурочной занятости</a:t>
                      </a:r>
                      <a:r>
                        <a:rPr lang="ru-RU" sz="1100" baseline="0" dirty="0" smtClean="0">
                          <a:latin typeface="Calibri"/>
                          <a:ea typeface="Times New Roman"/>
                          <a:cs typeface="Times New Roman"/>
                        </a:rPr>
                        <a:t> несовершеннолетних, находящихся в социально опасном положении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%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97,0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97,0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367117"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5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Количество зарегистрированных преступлений экстремистской и террористической</a:t>
                      </a:r>
                      <a:r>
                        <a:rPr lang="ru-RU" sz="1100" baseline="0" dirty="0" smtClean="0">
                          <a:latin typeface="Calibri"/>
                          <a:ea typeface="Times New Roman"/>
                          <a:cs typeface="Times New Roman"/>
                        </a:rPr>
                        <a:t> направленности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432573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145586177"/>
              </p:ext>
            </p:extLst>
          </p:nvPr>
        </p:nvGraphicFramePr>
        <p:xfrm>
          <a:off x="214282" y="214290"/>
          <a:ext cx="8786874" cy="52161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449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68904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57150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1438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57150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530682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255268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490231">
                <a:tc rowSpan="3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 </a:t>
                      </a:r>
                    </a:p>
                    <a:p>
                      <a:pPr algn="ctr"/>
                      <a:r>
                        <a:rPr kumimoji="0" lang="ru-RU" sz="14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</a:t>
                      </a:r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kumimoji="0" lang="ru-RU" sz="14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</a:t>
                      </a:r>
                      <a:endParaRPr kumimoji="0" lang="ru-RU" sz="14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ru-RU" sz="1400" b="1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Наименование      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муниципальной программы,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 подпрограммы, отдельного 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мероприятия, наименование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       показателей </a:t>
                      </a:r>
                      <a:endParaRPr lang="ru-RU" sz="1400" b="1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Единица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измерения</a:t>
                      </a:r>
                      <a:endParaRPr lang="ru-RU" sz="1400" b="1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Значение    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   показателей </a:t>
                      </a:r>
                      <a:endParaRPr lang="ru-RU" sz="1400" b="1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Обоснование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отклонений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значений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показателя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на конец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отчетного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года (при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наличии) </a:t>
                      </a:r>
                      <a:endParaRPr lang="ru-RU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9023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год,     </a:t>
                      </a:r>
                    </a:p>
                    <a:p>
                      <a:pPr algn="ctr"/>
                      <a:r>
                        <a:rPr kumimoji="0" lang="ru-RU" sz="14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предшест</a:t>
                      </a:r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  <a:p>
                      <a:pPr algn="ctr"/>
                      <a:r>
                        <a:rPr kumimoji="0" lang="ru-RU" sz="14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вующий</a:t>
                      </a:r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отчетному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отчетный 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год 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80743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план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факт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67117"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6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Вовлеченность населения в незаконный</a:t>
                      </a:r>
                      <a:r>
                        <a:rPr lang="ru-RU" sz="1100" baseline="0" dirty="0" smtClean="0">
                          <a:latin typeface="Calibri"/>
                          <a:ea typeface="Times New Roman"/>
                          <a:cs typeface="Times New Roman"/>
                        </a:rPr>
                        <a:t> оборот наркотиков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Случаев на 100 тыс. населения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15,4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15,4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367117"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7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 err="1" smtClean="0">
                          <a:latin typeface="Calibri"/>
                          <a:ea typeface="Times New Roman"/>
                          <a:cs typeface="Times New Roman"/>
                        </a:rPr>
                        <a:t>Криминогенность</a:t>
                      </a:r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 наркомании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Случаев на 100 тыс. населения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15,4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15,4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367117"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367117"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21"/>
                  </a:ext>
                </a:extLst>
              </a:tr>
              <a:tr h="367117"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0" marB="0"/>
                </a:tc>
                <a:extLst>
                  <a:ext uri="{0D108BD9-81ED-4DB2-BD59-A6C34878D82A}">
                    <a16:rowId xmlns:a16="http://schemas.microsoft.com/office/drawing/2014/main" xmlns="" val="100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292922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928802"/>
            <a:ext cx="8229600" cy="1143000"/>
          </a:xfrm>
        </p:spPr>
        <p:txBody>
          <a:bodyPr>
            <a:noAutofit/>
          </a:bodyPr>
          <a:lstStyle/>
          <a:p>
            <a:r>
              <a:rPr lang="ru-RU" sz="7200" dirty="0" smtClean="0"/>
              <a:t>Спасибо </a:t>
            </a:r>
            <a:br>
              <a:rPr lang="ru-RU" sz="7200" dirty="0" smtClean="0"/>
            </a:br>
            <a:r>
              <a:rPr lang="ru-RU" sz="7200" dirty="0" smtClean="0"/>
              <a:t>за </a:t>
            </a:r>
            <a:br>
              <a:rPr lang="ru-RU" sz="7200" dirty="0" smtClean="0"/>
            </a:br>
            <a:r>
              <a:rPr lang="ru-RU" sz="7200" dirty="0" smtClean="0"/>
              <a:t>внимание</a:t>
            </a:r>
            <a:endParaRPr lang="ru-RU" sz="7200" dirty="0"/>
          </a:p>
        </p:txBody>
      </p:sp>
      <p:sp>
        <p:nvSpPr>
          <p:cNvPr id="3" name="TextBox 2"/>
          <p:cNvSpPr txBox="1"/>
          <p:nvPr/>
        </p:nvSpPr>
        <p:spPr>
          <a:xfrm>
            <a:off x="142844" y="5214950"/>
            <a:ext cx="50007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/>
              <a:t>«Отчет об исполнении бюджета» подготовлен финансовым управлением </a:t>
            </a:r>
          </a:p>
          <a:p>
            <a:r>
              <a:rPr lang="ru-RU" sz="1200" dirty="0" smtClean="0"/>
              <a:t>администрации </a:t>
            </a:r>
            <a:r>
              <a:rPr lang="ru-RU" sz="1200" dirty="0" err="1" smtClean="0"/>
              <a:t>Кикнурского</a:t>
            </a:r>
            <a:r>
              <a:rPr lang="ru-RU" sz="1200" dirty="0" smtClean="0"/>
              <a:t> муниципального округа</a:t>
            </a:r>
            <a:endParaRPr lang="ru-RU" sz="1200" dirty="0"/>
          </a:p>
        </p:txBody>
      </p:sp>
      <p:sp>
        <p:nvSpPr>
          <p:cNvPr id="4" name="TextBox 3"/>
          <p:cNvSpPr txBox="1"/>
          <p:nvPr/>
        </p:nvSpPr>
        <p:spPr>
          <a:xfrm>
            <a:off x="142844" y="5857892"/>
            <a:ext cx="700198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/>
              <a:t>Адрес местонахождения</a:t>
            </a:r>
            <a:r>
              <a:rPr lang="en-US" sz="1200" dirty="0" smtClean="0"/>
              <a:t>: </a:t>
            </a:r>
            <a:r>
              <a:rPr lang="ru-RU" sz="1200" dirty="0" smtClean="0"/>
              <a:t>612300 Кировская область, </a:t>
            </a:r>
            <a:r>
              <a:rPr lang="ru-RU" sz="1200" dirty="0" err="1" smtClean="0"/>
              <a:t>Кикнурский</a:t>
            </a:r>
            <a:r>
              <a:rPr lang="ru-RU" sz="1200" dirty="0" smtClean="0"/>
              <a:t> район, </a:t>
            </a:r>
            <a:r>
              <a:rPr lang="ru-RU" sz="1200" dirty="0" err="1" smtClean="0"/>
              <a:t>пгт.Кикнур</a:t>
            </a:r>
            <a:r>
              <a:rPr lang="ru-RU" sz="1200" dirty="0" smtClean="0"/>
              <a:t>, ул.Советская, д.36</a:t>
            </a:r>
          </a:p>
          <a:p>
            <a:r>
              <a:rPr lang="ru-RU" sz="1200" dirty="0" smtClean="0"/>
              <a:t>Телефон</a:t>
            </a:r>
            <a:r>
              <a:rPr lang="en-US" sz="1200" dirty="0" smtClean="0"/>
              <a:t>: </a:t>
            </a:r>
            <a:r>
              <a:rPr lang="ru-RU" sz="1200" dirty="0" smtClean="0"/>
              <a:t>(83341) 5-13-47, 5-23-03</a:t>
            </a:r>
          </a:p>
          <a:p>
            <a:r>
              <a:rPr lang="ru-RU" sz="1200" dirty="0" smtClean="0"/>
              <a:t>Адрес электронной почты</a:t>
            </a:r>
            <a:r>
              <a:rPr lang="en-US" sz="1200" dirty="0" smtClean="0"/>
              <a:t>:</a:t>
            </a:r>
            <a:r>
              <a:rPr lang="ru-RU" sz="1200" dirty="0" smtClean="0"/>
              <a:t> </a:t>
            </a:r>
            <a:r>
              <a:rPr lang="en-US" sz="1200" dirty="0" smtClean="0">
                <a:hlinkClick r:id="rId2"/>
              </a:rPr>
              <a:t>fo10@depfin.kirov.ru</a:t>
            </a:r>
            <a:endParaRPr lang="en-US" sz="1200" dirty="0" smtClean="0"/>
          </a:p>
          <a:p>
            <a:r>
              <a:rPr lang="ru-RU" sz="1200" dirty="0" smtClean="0"/>
              <a:t>График работы</a:t>
            </a:r>
            <a:r>
              <a:rPr lang="en-US" sz="1200" dirty="0" smtClean="0"/>
              <a:t>:</a:t>
            </a:r>
            <a:r>
              <a:rPr lang="ru-RU" sz="1200" dirty="0" smtClean="0"/>
              <a:t> Пн.-Пт., 8.00-17.00 </a:t>
            </a:r>
            <a:endParaRPr lang="ru-RU" sz="12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Поступление налоговых доходов в 2022 году</a:t>
            </a:r>
            <a:endParaRPr lang="ru-RU" sz="3200" dirty="0"/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xmlns="" val="2397312918"/>
              </p:ext>
            </p:extLst>
          </p:nvPr>
        </p:nvGraphicFramePr>
        <p:xfrm>
          <a:off x="-294214" y="1174576"/>
          <a:ext cx="9438214" cy="55347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Объемы поступления налоговых доходов</a:t>
            </a:r>
            <a:endParaRPr lang="ru-RU" sz="32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961876406"/>
              </p:ext>
            </p:extLst>
          </p:nvPr>
        </p:nvGraphicFramePr>
        <p:xfrm>
          <a:off x="142844" y="1186585"/>
          <a:ext cx="8858311" cy="5810387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232266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348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0013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7157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969515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265473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265473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1145117">
                <a:tc rowSpan="2"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Показатели</a:t>
                      </a:r>
                    </a:p>
                    <a:p>
                      <a:pPr algn="ctr"/>
                      <a:endParaRPr lang="ru-RU" sz="1600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600" dirty="0" err="1" smtClean="0"/>
                        <a:t>Уточ-ненный</a:t>
                      </a:r>
                      <a:r>
                        <a:rPr lang="ru-RU" sz="1600" dirty="0" smtClean="0"/>
                        <a:t> план на 2022</a:t>
                      </a:r>
                      <a:endParaRPr lang="ru-RU" sz="1600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600" dirty="0" err="1" smtClean="0"/>
                        <a:t>Испол-нено</a:t>
                      </a:r>
                      <a:r>
                        <a:rPr lang="ru-RU" sz="1600" baseline="0" dirty="0" smtClean="0"/>
                        <a:t> за 2022</a:t>
                      </a:r>
                    </a:p>
                    <a:p>
                      <a:pPr algn="ctr"/>
                      <a:endParaRPr lang="ru-RU" sz="1600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% от плана</a:t>
                      </a:r>
                    </a:p>
                    <a:p>
                      <a:pPr algn="ctr"/>
                      <a:endParaRPr lang="ru-RU" sz="1600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600" dirty="0" err="1" smtClean="0"/>
                        <a:t>Испол</a:t>
                      </a:r>
                      <a:r>
                        <a:rPr lang="ru-RU" sz="1600" dirty="0" smtClean="0"/>
                        <a:t>-</a:t>
                      </a:r>
                    </a:p>
                    <a:p>
                      <a:pPr algn="ctr"/>
                      <a:r>
                        <a:rPr lang="ru-RU" sz="1600" dirty="0" err="1" smtClean="0"/>
                        <a:t>нено</a:t>
                      </a:r>
                      <a:r>
                        <a:rPr lang="ru-RU" sz="1600" baseline="0" dirty="0" smtClean="0"/>
                        <a:t> за 2021</a:t>
                      </a:r>
                      <a:endParaRPr lang="ru-RU" sz="1600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Рост(снижение) поступлений в 2022г к 2021г</a:t>
                      </a:r>
                    </a:p>
                    <a:p>
                      <a:pPr algn="ctr"/>
                      <a:endParaRPr lang="ru-RU" sz="16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40385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в %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в сумме</a:t>
                      </a:r>
                      <a:endParaRPr lang="ru-RU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40385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НАЛОГОВЫЕ ДОХОДЫ ВСЕГО, в том числе</a:t>
                      </a:r>
                      <a:r>
                        <a:rPr lang="en-US" sz="1200" dirty="0" smtClean="0"/>
                        <a:t>:</a:t>
                      </a:r>
                      <a:endParaRPr lang="ru-RU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50887,1</a:t>
                      </a:r>
                    </a:p>
                    <a:p>
                      <a:pPr algn="ctr"/>
                      <a:endParaRPr lang="ru-RU" sz="1200" b="1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52563,7</a:t>
                      </a:r>
                      <a:endParaRPr lang="ru-RU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103,3</a:t>
                      </a:r>
                    </a:p>
                    <a:p>
                      <a:pPr algn="ctr"/>
                      <a:endParaRPr lang="ru-RU" sz="1200" b="1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1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/>
                        <a:t>43616,6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1" dirty="0" smtClean="0"/>
                    </a:p>
                    <a:p>
                      <a:pPr algn="ctr"/>
                      <a:endParaRPr lang="ru-RU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+20,5</a:t>
                      </a:r>
                      <a:endParaRPr lang="ru-RU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+8947,1</a:t>
                      </a:r>
                      <a:endParaRPr lang="en-US" sz="1200" b="1" dirty="0" smtClean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40385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Налог на доходы физических лиц</a:t>
                      </a:r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16390</a:t>
                      </a:r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17299,7</a:t>
                      </a:r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105,6</a:t>
                      </a:r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15113,8</a:t>
                      </a:r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+14,5</a:t>
                      </a:r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+2185,9</a:t>
                      </a:r>
                      <a:endParaRPr lang="en-US" sz="1200" dirty="0" smtClean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40385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Акцизы</a:t>
                      </a:r>
                      <a:r>
                        <a:rPr lang="ru-RU" sz="1200" baseline="0" dirty="0" smtClean="0"/>
                        <a:t> по подакцизным товарам</a:t>
                      </a:r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8593,3</a:t>
                      </a:r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8645,4</a:t>
                      </a:r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100,6</a:t>
                      </a:r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7251,8</a:t>
                      </a:r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+19,2</a:t>
                      </a:r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+1393,6</a:t>
                      </a:r>
                      <a:endParaRPr lang="ru-RU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640385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УСН (Упрощенная система налогообложения)</a:t>
                      </a:r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20800,0</a:t>
                      </a:r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20910,7</a:t>
                      </a:r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100,5</a:t>
                      </a:r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16206</a:t>
                      </a:r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+29,0</a:t>
                      </a:r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+4704,7</a:t>
                      </a:r>
                      <a:endParaRPr lang="ru-RU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640385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ЕНВД (Единый налог на вмененный доход)</a:t>
                      </a:r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-8,3</a:t>
                      </a:r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-8,3</a:t>
                      </a:r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100,0</a:t>
                      </a:r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764,7</a:t>
                      </a:r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-773,0</a:t>
                      </a:r>
                      <a:endParaRPr lang="ru-RU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640385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ЕСХН (Единый </a:t>
                      </a:r>
                      <a:r>
                        <a:rPr lang="ru-RU" sz="1200" dirty="0" err="1" smtClean="0"/>
                        <a:t>с\х</a:t>
                      </a:r>
                      <a:r>
                        <a:rPr lang="ru-RU" sz="1200" baseline="0" dirty="0" smtClean="0"/>
                        <a:t> налог</a:t>
                      </a:r>
                      <a:r>
                        <a:rPr lang="ru-RU" sz="1200" dirty="0" smtClean="0"/>
                        <a:t>)</a:t>
                      </a:r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207,0</a:t>
                      </a:r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211,9</a:t>
                      </a:r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102,4</a:t>
                      </a:r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58,3</a:t>
                      </a:r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В 3,6 раза</a:t>
                      </a:r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+153,6</a:t>
                      </a:r>
                      <a:endParaRPr lang="ru-RU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7929586" y="857232"/>
            <a:ext cx="11603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/>
              <a:t>Тыс. рублей</a:t>
            </a:r>
            <a:endParaRPr lang="ru-RU" sz="1400" b="1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120142209"/>
              </p:ext>
            </p:extLst>
          </p:nvPr>
        </p:nvGraphicFramePr>
        <p:xfrm>
          <a:off x="142844" y="785794"/>
          <a:ext cx="8858311" cy="4987427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232266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348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0013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7157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969515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265473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265473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1145117">
                <a:tc rowSpan="2"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Показатели</a:t>
                      </a:r>
                    </a:p>
                    <a:p>
                      <a:pPr algn="ctr"/>
                      <a:endParaRPr lang="ru-RU" sz="1600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Уточненный план на 2022</a:t>
                      </a:r>
                      <a:endParaRPr lang="ru-RU" sz="1600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Исполнено</a:t>
                      </a:r>
                      <a:r>
                        <a:rPr lang="ru-RU" sz="1600" baseline="0" dirty="0" smtClean="0"/>
                        <a:t> за 2022</a:t>
                      </a: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% от плана</a:t>
                      </a: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Исполнено</a:t>
                      </a:r>
                      <a:r>
                        <a:rPr lang="ru-RU" sz="1600" baseline="0" dirty="0" smtClean="0"/>
                        <a:t> за 2021</a:t>
                      </a:r>
                      <a:endParaRPr lang="ru-RU" sz="1600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Рост(снижение) поступлений в 2022г к 2021г</a:t>
                      </a:r>
                    </a:p>
                    <a:p>
                      <a:pPr algn="ctr"/>
                      <a:endParaRPr lang="ru-RU" sz="16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40385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в %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в сумме</a:t>
                      </a:r>
                      <a:endParaRPr lang="ru-RU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40385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Налог, взимаемый в связи с применением патентной системы налогообложения</a:t>
                      </a:r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400,0</a:t>
                      </a:r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865,8</a:t>
                      </a:r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216,5</a:t>
                      </a:r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87,3</a:t>
                      </a:r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В 9,9 раза</a:t>
                      </a:r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+778,5</a:t>
                      </a:r>
                      <a:endParaRPr lang="ru-RU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40385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Налог на имущество организаций</a:t>
                      </a:r>
                      <a:endParaRPr lang="ru-RU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896,0</a:t>
                      </a:r>
                      <a:endParaRPr lang="en-US" sz="1200" b="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946,1</a:t>
                      </a:r>
                      <a:endParaRPr lang="ru-RU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105,6</a:t>
                      </a:r>
                      <a:endParaRPr lang="ru-RU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/>
                        <a:t>805,4</a:t>
                      </a:r>
                      <a:endParaRPr lang="ru-RU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+17,5</a:t>
                      </a:r>
                      <a:endParaRPr lang="ru-RU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+140,7</a:t>
                      </a:r>
                      <a:endParaRPr lang="ru-RU" sz="120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40385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Государственная пошлина</a:t>
                      </a:r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917,1</a:t>
                      </a:r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934,5</a:t>
                      </a:r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101,9</a:t>
                      </a:r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434,0</a:t>
                      </a:r>
                      <a:endParaRPr lang="ru-RU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В 2,2 раза</a:t>
                      </a:r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+500,5</a:t>
                      </a:r>
                      <a:endParaRPr lang="ru-RU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640385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Налог на имущество физических лиц</a:t>
                      </a:r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977,0</a:t>
                      </a:r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1033,7</a:t>
                      </a:r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105,8</a:t>
                      </a:r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942,2</a:t>
                      </a:r>
                      <a:endParaRPr lang="ru-RU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+9,7</a:t>
                      </a:r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+91,5</a:t>
                      </a:r>
                      <a:endParaRPr lang="ru-RU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640385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Земельный налог</a:t>
                      </a:r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1715,0</a:t>
                      </a:r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1724,2</a:t>
                      </a:r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100,5</a:t>
                      </a:r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1953,1</a:t>
                      </a:r>
                      <a:endParaRPr lang="ru-RU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-11,7</a:t>
                      </a:r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-228,9</a:t>
                      </a:r>
                      <a:endParaRPr lang="ru-RU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7786710" y="428604"/>
            <a:ext cx="11603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/>
              <a:t>Тыс. рублей</a:t>
            </a:r>
            <a:endParaRPr lang="ru-RU" sz="1400" b="1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Поступление неналоговых доходов за 202</a:t>
            </a:r>
            <a:r>
              <a:rPr lang="en-US" sz="3200" dirty="0" smtClean="0"/>
              <a:t>2</a:t>
            </a:r>
            <a:r>
              <a:rPr lang="ru-RU" sz="3200" dirty="0" smtClean="0"/>
              <a:t> год</a:t>
            </a:r>
            <a:endParaRPr lang="ru-RU" sz="3200" dirty="0"/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xmlns="" val="188289536"/>
              </p:ext>
            </p:extLst>
          </p:nvPr>
        </p:nvGraphicFramePr>
        <p:xfrm>
          <a:off x="0" y="1397000"/>
          <a:ext cx="9144000" cy="5461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7505</TotalTime>
  <Words>6752</Words>
  <Application>Microsoft Office PowerPoint</Application>
  <PresentationFormat>Экран (4:3)</PresentationFormat>
  <Paragraphs>2429</Paragraphs>
  <Slides>54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54</vt:i4>
      </vt:variant>
    </vt:vector>
  </HeadingPairs>
  <TitlesOfParts>
    <vt:vector size="55" baseType="lpstr">
      <vt:lpstr>Апекс</vt:lpstr>
      <vt:lpstr>Отчет об исполнении бюджета Кикнурского муниципального округа за 2022 год</vt:lpstr>
      <vt:lpstr>Основные показатели бюджета округа в 2022 году, тыс .рублей</vt:lpstr>
      <vt:lpstr>Динамика основных показателей бюджета округа в 2022 году</vt:lpstr>
      <vt:lpstr>Сруктура объема поступлений доходов, тыс. рублей</vt:lpstr>
      <vt:lpstr>Структура доходов бюджета округа </vt:lpstr>
      <vt:lpstr>Поступление налоговых доходов в 2022 году</vt:lpstr>
      <vt:lpstr>Объемы поступления налоговых доходов</vt:lpstr>
      <vt:lpstr>Слайд 8</vt:lpstr>
      <vt:lpstr>Поступление неналоговых доходов за 2022 год</vt:lpstr>
      <vt:lpstr>Объем поступления неналоговых доходов</vt:lpstr>
      <vt:lpstr>Слайд 11</vt:lpstr>
      <vt:lpstr>Структура расходов бюджета муниципального округа в разрезе  кодов КОСГУ, % (2022г)</vt:lpstr>
      <vt:lpstr>Отраслевая структура расходов бюджета муниципального округа, в % (2022г)</vt:lpstr>
      <vt:lpstr>Отраслеваая структура расходов бюджета муниципального округа в 2022 году в разрезе источников</vt:lpstr>
      <vt:lpstr>Отраслеваая структура расходов бюджета муниципального округа в 2022 году в разрезе источников</vt:lpstr>
      <vt:lpstr>Расходы бюджета Кикнурского муниципального округа Кировской области на реализацию муниципальных программ в 2022 году</vt:lpstr>
      <vt:lpstr>Расходы бюджета Кикнурского муниципального округа Кировской области на реализацию муниципальных программ в 2022 году</vt:lpstr>
      <vt:lpstr>Слайд 18</vt:lpstr>
      <vt:lpstr>Выплаты на охрану семьи и детства</vt:lpstr>
      <vt:lpstr>Выплаты работникам муниципальных учреждений </vt:lpstr>
      <vt:lpstr>Выплаты отдельным категориям граждан</vt:lpstr>
      <vt:lpstr>Основные параметры бюджета муниципального округа, тыс. рублей </vt:lpstr>
      <vt:lpstr>Динамика изменения прогнозируемых объемов доходов муниципального округа, тыс. рублей </vt:lpstr>
      <vt:lpstr>Динамика изменения плановых расходов бюджета округа, тыс. рублей </vt:lpstr>
      <vt:lpstr>Сведения о достижении целевых показателей             эффективности реализации муниципальных программ за 2022 год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  <vt:lpstr>Слайд 44</vt:lpstr>
      <vt:lpstr>Слайд 45</vt:lpstr>
      <vt:lpstr>Слайд 46</vt:lpstr>
      <vt:lpstr>Слайд 47</vt:lpstr>
      <vt:lpstr>Слайд 48</vt:lpstr>
      <vt:lpstr>Слайд 49</vt:lpstr>
      <vt:lpstr>Слайд 50</vt:lpstr>
      <vt:lpstr>Слайд 51</vt:lpstr>
      <vt:lpstr>Слайд 52</vt:lpstr>
      <vt:lpstr>Слайд 53</vt:lpstr>
      <vt:lpstr>Спасибо  за  внимание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Отчет об исполнении бюджета Кикнурского муниципального района за 2013 год</dc:title>
  <dc:creator>Nataliya</dc:creator>
  <cp:lastModifiedBy>Admin</cp:lastModifiedBy>
  <cp:revision>907</cp:revision>
  <dcterms:created xsi:type="dcterms:W3CDTF">2014-06-24T05:53:54Z</dcterms:created>
  <dcterms:modified xsi:type="dcterms:W3CDTF">2023-04-26T10:48:20Z</dcterms:modified>
</cp:coreProperties>
</file>