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4" r:id="rId4"/>
    <p:sldId id="265" r:id="rId5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02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2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69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46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01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40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1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4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75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44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25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84FF3-42B0-4029-95C6-6CEBE27DFE5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4097D-6539-4EA3-BA8A-9DE624F86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80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0293" y="556065"/>
            <a:ext cx="8337308" cy="1092607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</a:rPr>
              <a:t>Постановление</a:t>
            </a:r>
            <a:r>
              <a:rPr lang="ru-RU" sz="1300" b="1" dirty="0" smtClean="0"/>
              <a:t> </a:t>
            </a:r>
            <a:r>
              <a:rPr lang="ru-RU" sz="1300" b="1" dirty="0">
                <a:solidFill>
                  <a:srgbClr val="002060"/>
                </a:solidFill>
              </a:rPr>
              <a:t>Правительства Российской Федерации </a:t>
            </a:r>
            <a:r>
              <a:rPr lang="ru-RU" sz="1300" b="1" dirty="0">
                <a:solidFill>
                  <a:srgbClr val="002060"/>
                </a:solidFill>
                <a:latin typeface="+mn-lt"/>
              </a:rPr>
              <a:t>от </a:t>
            </a:r>
            <a:r>
              <a:rPr lang="ru-RU" sz="1300" b="1" dirty="0" smtClean="0">
                <a:solidFill>
                  <a:srgbClr val="002060"/>
                </a:solidFill>
                <a:latin typeface="+mn-lt"/>
              </a:rPr>
              <a:t>15.12.2022 </a:t>
            </a:r>
            <a:r>
              <a:rPr lang="ru-RU" sz="1300" b="1" dirty="0">
                <a:solidFill>
                  <a:srgbClr val="002060"/>
                </a:solidFill>
                <a:latin typeface="+mn-lt"/>
              </a:rPr>
              <a:t>№ </a:t>
            </a:r>
            <a:r>
              <a:rPr lang="ru-RU" sz="1300" b="1" dirty="0" smtClean="0">
                <a:solidFill>
                  <a:srgbClr val="002060"/>
                </a:solidFill>
                <a:latin typeface="+mn-lt"/>
              </a:rPr>
              <a:t>2309</a:t>
            </a:r>
            <a:r>
              <a:rPr lang="en-US" sz="13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1300" dirty="0">
                <a:solidFill>
                  <a:srgbClr val="002060"/>
                </a:solidFill>
                <a:latin typeface="+mn-lt"/>
              </a:rPr>
              <a:t>«О реализации </a:t>
            </a:r>
            <a:endParaRPr lang="ru-RU" sz="13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ru-RU" sz="1300" dirty="0" smtClean="0">
                <a:solidFill>
                  <a:srgbClr val="002060"/>
                </a:solidFill>
                <a:latin typeface="+mn-lt"/>
              </a:rPr>
              <a:t>в 2023 </a:t>
            </a:r>
            <a:r>
              <a:rPr lang="ru-RU" sz="1300" dirty="0">
                <a:solidFill>
                  <a:srgbClr val="002060"/>
                </a:solidFill>
                <a:latin typeface="+mn-lt"/>
              </a:rPr>
              <a:t>году отдельных мероприятий, направленных на снижение напряженности на рынке труда</a:t>
            </a:r>
            <a:r>
              <a:rPr lang="ru-RU" sz="1300" dirty="0" smtClean="0">
                <a:solidFill>
                  <a:srgbClr val="002060"/>
                </a:solidFill>
                <a:latin typeface="+mn-lt"/>
              </a:rPr>
              <a:t>»,</a:t>
            </a:r>
          </a:p>
          <a:p>
            <a:pPr algn="ctr"/>
            <a:r>
              <a:rPr lang="ru-RU" sz="1300" b="1" dirty="0" smtClean="0">
                <a:solidFill>
                  <a:srgbClr val="002060"/>
                </a:solidFill>
              </a:rPr>
              <a:t>постановление Правительства Кировской </a:t>
            </a:r>
            <a:r>
              <a:rPr lang="ru-RU" sz="1300" dirty="0" smtClean="0">
                <a:solidFill>
                  <a:srgbClr val="002060"/>
                </a:solidFill>
              </a:rPr>
              <a:t>области от 20.02.2023 № </a:t>
            </a:r>
            <a:r>
              <a:rPr lang="ru-RU" sz="1300" dirty="0">
                <a:solidFill>
                  <a:srgbClr val="002060"/>
                </a:solidFill>
              </a:rPr>
              <a:t>75-П «О предоставлении субсидий </a:t>
            </a:r>
            <a:endParaRPr lang="ru-RU" sz="1300" dirty="0" smtClean="0">
              <a:solidFill>
                <a:srgbClr val="002060"/>
              </a:solidFill>
            </a:endParaRPr>
          </a:p>
          <a:p>
            <a:pPr algn="ctr"/>
            <a:r>
              <a:rPr lang="ru-RU" sz="1300" dirty="0" smtClean="0">
                <a:solidFill>
                  <a:srgbClr val="002060"/>
                </a:solidFill>
              </a:rPr>
              <a:t>на </a:t>
            </a:r>
            <a:r>
              <a:rPr lang="ru-RU" sz="1300" dirty="0">
                <a:solidFill>
                  <a:srgbClr val="002060"/>
                </a:solidFill>
              </a:rPr>
              <a:t>реализацию отдельных мероприятий, направленных на снижение напряженности на рынке труда </a:t>
            </a:r>
          </a:p>
          <a:p>
            <a:pPr algn="ctr"/>
            <a:r>
              <a:rPr lang="ru-RU" sz="1300" dirty="0">
                <a:solidFill>
                  <a:srgbClr val="002060"/>
                </a:solidFill>
              </a:rPr>
              <a:t>Кировской области, в 2023 </a:t>
            </a:r>
            <a:r>
              <a:rPr lang="ru-RU" sz="1300" dirty="0" smtClean="0">
                <a:solidFill>
                  <a:srgbClr val="002060"/>
                </a:solidFill>
              </a:rPr>
              <a:t>году»</a:t>
            </a:r>
            <a:endParaRPr lang="ru-RU" sz="13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4379" y="1674675"/>
            <a:ext cx="434382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ru-RU" sz="11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100" dirty="0" smtClean="0">
                <a:solidFill>
                  <a:srgbClr val="002060"/>
                </a:solidFill>
                <a:latin typeface="+mn-lt"/>
              </a:rPr>
              <a:t>финансовое </a:t>
            </a:r>
            <a:r>
              <a:rPr lang="ru-RU" sz="1100" dirty="0">
                <a:solidFill>
                  <a:srgbClr val="002060"/>
                </a:solidFill>
                <a:latin typeface="+mn-lt"/>
              </a:rPr>
              <a:t>обеспечение </a:t>
            </a:r>
            <a:r>
              <a:rPr lang="ru-RU" sz="1100" dirty="0" smtClean="0">
                <a:solidFill>
                  <a:srgbClr val="002060"/>
                </a:solidFill>
                <a:latin typeface="+mn-lt"/>
              </a:rPr>
              <a:t>(возмещение) затрат </a:t>
            </a:r>
            <a:r>
              <a:rPr lang="ru-RU" sz="1100" dirty="0">
                <a:solidFill>
                  <a:srgbClr val="002060"/>
                </a:solidFill>
                <a:latin typeface="+mn-lt"/>
              </a:rPr>
              <a:t>работодателей на частичную оплату труда при организации </a:t>
            </a:r>
            <a:r>
              <a:rPr lang="ru-RU" sz="1100" b="1" u="sng" dirty="0">
                <a:solidFill>
                  <a:srgbClr val="002060"/>
                </a:solidFill>
                <a:latin typeface="+mn-lt"/>
              </a:rPr>
              <a:t>общественных работ</a:t>
            </a:r>
            <a:r>
              <a:rPr lang="ru-RU" sz="1100" u="sng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1100" i="1" dirty="0" smtClean="0">
                <a:solidFill>
                  <a:srgbClr val="002060"/>
                </a:solidFill>
                <a:latin typeface="+mn-lt"/>
              </a:rPr>
              <a:t>(для </a:t>
            </a:r>
            <a:r>
              <a:rPr lang="ru-RU" sz="1100" i="1" dirty="0">
                <a:solidFill>
                  <a:srgbClr val="002060"/>
                </a:solidFill>
                <a:latin typeface="+mn-lt"/>
              </a:rPr>
              <a:t>граждан, зарегистрированных в органах службы занятости в целях поиска подходящей работы, включая безработных </a:t>
            </a:r>
            <a:r>
              <a:rPr lang="ru-RU" sz="1100" i="1" dirty="0" smtClean="0">
                <a:solidFill>
                  <a:srgbClr val="002060"/>
                </a:solidFill>
                <a:latin typeface="+mn-lt"/>
              </a:rPr>
              <a:t>граждан)</a:t>
            </a:r>
            <a:endParaRPr lang="ru-RU" sz="1100" i="1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1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1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1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100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100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100" dirty="0" smtClean="0">
                <a:solidFill>
                  <a:srgbClr val="002060"/>
                </a:solidFill>
                <a:latin typeface="+mn-lt"/>
              </a:rPr>
              <a:t>финансовое </a:t>
            </a:r>
            <a:r>
              <a:rPr lang="ru-RU" sz="1100" dirty="0">
                <a:solidFill>
                  <a:srgbClr val="002060"/>
                </a:solidFill>
                <a:latin typeface="+mn-lt"/>
              </a:rPr>
              <a:t>обеспечение </a:t>
            </a:r>
            <a:r>
              <a:rPr lang="ru-RU" sz="1100" dirty="0" smtClean="0">
                <a:solidFill>
                  <a:srgbClr val="002060"/>
                </a:solidFill>
                <a:latin typeface="+mn-lt"/>
              </a:rPr>
              <a:t>(возмещение) затрат </a:t>
            </a:r>
            <a:r>
              <a:rPr lang="ru-RU" sz="1100" dirty="0">
                <a:solidFill>
                  <a:srgbClr val="002060"/>
                </a:solidFill>
                <a:latin typeface="+mn-lt"/>
              </a:rPr>
              <a:t>работодателей на частичную оплату труда и материально-техническое оснащение при организации </a:t>
            </a:r>
            <a:r>
              <a:rPr lang="ru-RU" sz="1100" b="1" u="sng" dirty="0">
                <a:solidFill>
                  <a:srgbClr val="002060"/>
                </a:solidFill>
                <a:latin typeface="+mn-lt"/>
              </a:rPr>
              <a:t>временного трудоустройства работников организаций, находящихся под риском </a:t>
            </a:r>
            <a:r>
              <a:rPr lang="ru-RU" sz="1100" b="1" u="sng" dirty="0" smtClean="0">
                <a:solidFill>
                  <a:srgbClr val="002060"/>
                </a:solidFill>
                <a:latin typeface="+mn-lt"/>
              </a:rPr>
              <a:t>увольнения</a:t>
            </a:r>
            <a:r>
              <a:rPr lang="ru-RU" sz="1100" u="sng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1100" i="1" dirty="0" smtClean="0">
                <a:solidFill>
                  <a:srgbClr val="002060"/>
                </a:solidFill>
                <a:latin typeface="+mn-lt"/>
              </a:rPr>
              <a:t>(включая </a:t>
            </a:r>
            <a:r>
              <a:rPr lang="ru-RU" sz="1100" i="1" dirty="0">
                <a:solidFill>
                  <a:srgbClr val="002060"/>
                </a:solidFill>
                <a:latin typeface="+mn-lt"/>
              </a:rPr>
              <a:t>введение режима неполного рабочего времени, простой, временную приостановку работ, предоставление отпусков без сохранения заработной платы, проведение мероприятий по высвобождению </a:t>
            </a:r>
            <a:r>
              <a:rPr lang="ru-RU" sz="1100" i="1" dirty="0" smtClean="0">
                <a:solidFill>
                  <a:srgbClr val="002060"/>
                </a:solidFill>
                <a:latin typeface="+mn-lt"/>
              </a:rPr>
              <a:t>работников)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100" i="1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100" i="1" dirty="0" smtClean="0">
              <a:solidFill>
                <a:srgbClr val="002060"/>
              </a:solidFill>
              <a:latin typeface="+mn-lt"/>
            </a:endParaRPr>
          </a:p>
          <a:p>
            <a:endParaRPr lang="ru-RU" sz="1100" i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17978" y="1937905"/>
            <a:ext cx="4312332" cy="1246495"/>
          </a:xfrm>
          <a:prstGeom prst="rect">
            <a:avLst/>
          </a:prstGeom>
          <a:solidFill>
            <a:srgbClr val="E7FFE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60000"/>
            <a:r>
              <a:rPr lang="ru-RU" sz="1100" u="sng" dirty="0" smtClean="0">
                <a:solidFill>
                  <a:schemeClr val="accent6">
                    <a:lumMod val="50000"/>
                  </a:schemeClr>
                </a:solidFill>
              </a:rPr>
              <a:t>Возмещаются затраты:</a:t>
            </a:r>
          </a:p>
          <a:p>
            <a:pPr marL="360000"/>
            <a:endParaRPr lang="ru-RU" sz="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0000"/>
            <a:r>
              <a:rPr lang="ru-RU" sz="1100" b="1" dirty="0">
                <a:solidFill>
                  <a:schemeClr val="accent6">
                    <a:lumMod val="50000"/>
                  </a:schemeClr>
                </a:solidFill>
              </a:rPr>
              <a:t>н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а заработную плату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в размере МРОТ </a:t>
            </a:r>
          </a:p>
          <a:p>
            <a:pPr marL="360000"/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+ страховые взносы во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 внебюджетные фонды </a:t>
            </a:r>
          </a:p>
          <a:p>
            <a:pPr marL="360000"/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+ 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</a:rPr>
              <a:t>районный коэффициент </a:t>
            </a:r>
          </a:p>
          <a:p>
            <a:pPr marL="360000"/>
            <a:endParaRPr lang="ru-RU" sz="600" dirty="0">
              <a:solidFill>
                <a:schemeClr val="accent6">
                  <a:lumMod val="50000"/>
                </a:schemeClr>
              </a:solidFill>
            </a:endParaRPr>
          </a:p>
          <a:p>
            <a:pPr marL="360000"/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Период общественных работ – 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3 месяца</a:t>
            </a:r>
          </a:p>
          <a:p>
            <a:pPr marL="360000"/>
            <a:endParaRPr lang="ru-RU" sz="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4303344" y="2348880"/>
            <a:ext cx="314634" cy="314634"/>
          </a:xfrm>
          <a:prstGeom prst="chevron">
            <a:avLst/>
          </a:prstGeom>
          <a:solidFill>
            <a:srgbClr val="2A8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8238" y="3531610"/>
            <a:ext cx="4290072" cy="1846659"/>
          </a:xfrm>
          <a:prstGeom prst="rect">
            <a:avLst/>
          </a:prstGeom>
          <a:solidFill>
            <a:srgbClr val="E7FFE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60000"/>
            <a:r>
              <a:rPr lang="ru-RU" sz="1100" u="sng" dirty="0" smtClean="0">
                <a:solidFill>
                  <a:schemeClr val="accent6">
                    <a:lumMod val="50000"/>
                  </a:schemeClr>
                </a:solidFill>
              </a:rPr>
              <a:t>Возмещаются затраты:</a:t>
            </a:r>
          </a:p>
          <a:p>
            <a:pPr marL="360000"/>
            <a:endParaRPr lang="ru-RU" sz="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0000"/>
            <a:r>
              <a:rPr lang="ru-RU" sz="1100" b="1" dirty="0">
                <a:solidFill>
                  <a:schemeClr val="accent6">
                    <a:lumMod val="50000"/>
                  </a:schemeClr>
                </a:solidFill>
              </a:rPr>
              <a:t>н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а заработную плату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в размере МРОТ </a:t>
            </a:r>
          </a:p>
          <a:p>
            <a:pPr marL="360000"/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+ страховые взносы в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о внебюджетные фонды </a:t>
            </a:r>
          </a:p>
          <a:p>
            <a:pPr marL="360000"/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+ районный коэффициент</a:t>
            </a:r>
          </a:p>
          <a:p>
            <a:pPr marL="360000"/>
            <a:endParaRPr lang="ru-RU" sz="600" dirty="0">
              <a:solidFill>
                <a:schemeClr val="accent6">
                  <a:lumMod val="50000"/>
                </a:schemeClr>
              </a:solidFill>
            </a:endParaRPr>
          </a:p>
          <a:p>
            <a:pPr marL="360000"/>
            <a:r>
              <a:rPr lang="ru-RU" sz="1100" b="1" dirty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материально-техническое обеспечение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организации временного трудоустройства</a:t>
            </a:r>
            <a:r>
              <a:rPr lang="en-US" sz="1100" dirty="0" smtClean="0">
                <a:solidFill>
                  <a:schemeClr val="accent6">
                    <a:lumMod val="50000"/>
                  </a:schemeClr>
                </a:solidFill>
              </a:rPr>
              <a:t> (10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тыс. рублей на одно рабочее место)</a:t>
            </a:r>
            <a:endParaRPr lang="ru-RU" sz="1100" dirty="0">
              <a:solidFill>
                <a:schemeClr val="accent6">
                  <a:lumMod val="50000"/>
                </a:schemeClr>
              </a:solidFill>
            </a:endParaRPr>
          </a:p>
          <a:p>
            <a:pPr marL="360000"/>
            <a:endParaRPr lang="ru-RU" sz="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0000"/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</a:rPr>
              <a:t>Период временных работ – 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</a:rPr>
              <a:t>3 месяца</a:t>
            </a:r>
          </a:p>
          <a:p>
            <a:pPr marL="360000"/>
            <a:endParaRPr lang="ru-RU" sz="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4333604" y="4297622"/>
            <a:ext cx="314634" cy="314634"/>
          </a:xfrm>
          <a:prstGeom prst="chevron">
            <a:avLst/>
          </a:prstGeom>
          <a:solidFill>
            <a:srgbClr val="2A8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6525344"/>
            <a:ext cx="2133600" cy="476250"/>
          </a:xfrm>
        </p:spPr>
        <p:txBody>
          <a:bodyPr/>
          <a:lstStyle/>
          <a:p>
            <a:pPr>
              <a:defRPr/>
            </a:pPr>
            <a:fld id="{CBD46698-48B7-45B7-A9BD-FBAB4E1F7AE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9" name="object 5"/>
          <p:cNvSpPr/>
          <p:nvPr/>
        </p:nvSpPr>
        <p:spPr>
          <a:xfrm>
            <a:off x="0" y="1492"/>
            <a:ext cx="9144000" cy="475179"/>
          </a:xfrm>
          <a:prstGeom prst="rect">
            <a:avLst/>
          </a:prstGeom>
          <a:solidFill>
            <a:srgbClr val="00AECD"/>
          </a:solidFill>
        </p:spPr>
        <p:txBody>
          <a:bodyPr wrap="square" lIns="0" tIns="0" rIns="0" bIns="0"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7504" y="125772"/>
            <a:ext cx="8972674" cy="253721"/>
          </a:xfrm>
        </p:spPr>
        <p:txBody>
          <a:bodyPr>
            <a:noAutofit/>
          </a:bodyPr>
          <a:lstStyle/>
          <a:p>
            <a:r>
              <a:rPr lang="ru-RU" sz="1600" b="1" kern="1200" dirty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Мероприятия, направленные на снижение напряженности на рынке труда в </a:t>
            </a:r>
            <a:r>
              <a:rPr lang="ru-RU" sz="1600" b="1" kern="1200" dirty="0" smtClean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2023 </a:t>
            </a:r>
            <a:r>
              <a:rPr lang="ru-RU" sz="1600" b="1" kern="1200" dirty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6512" y="2922790"/>
            <a:ext cx="4085981" cy="26161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588" algn="ctr"/>
            <a:r>
              <a:rPr lang="ru-RU" sz="1100" b="1" dirty="0">
                <a:solidFill>
                  <a:srgbClr val="002060"/>
                </a:solidFill>
                <a:latin typeface="+mn-lt"/>
              </a:rPr>
              <a:t>предусмотрены авансовые платежи в размере до 25%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9434" y="5421897"/>
            <a:ext cx="4013059" cy="26161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1588" algn="ctr">
              <a:defRPr sz="11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ru-RU" dirty="0"/>
              <a:t>предусмотрены авансовые платежи в размере до </a:t>
            </a:r>
            <a:r>
              <a:rPr lang="ru-RU" dirty="0" smtClean="0"/>
              <a:t>70</a:t>
            </a:r>
            <a:r>
              <a:rPr lang="ru-RU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0003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588224" y="1488014"/>
            <a:ext cx="2361165" cy="3793346"/>
          </a:xfrm>
          <a:prstGeom prst="rect">
            <a:avLst/>
          </a:prstGeom>
          <a:solidFill>
            <a:srgbClr val="E7FFE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60000">
              <a:spcAft>
                <a:spcPts val="600"/>
              </a:spcAft>
            </a:pP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</a:rPr>
              <a:t>Размер субсидии составит:</a:t>
            </a:r>
          </a:p>
          <a:p>
            <a:pPr marL="360000">
              <a:spcAft>
                <a:spcPts val="600"/>
              </a:spcAft>
            </a:pPr>
            <a:endParaRPr lang="ru-RU" sz="800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0000">
              <a:spcAft>
                <a:spcPts val="0"/>
              </a:spcAft>
            </a:pP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3 МРОТ</a:t>
            </a:r>
          </a:p>
          <a:p>
            <a:pPr marL="360000"/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+ страховые взносы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во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внебюджетные фонды </a:t>
            </a:r>
          </a:p>
          <a:p>
            <a:pPr marL="360000"/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+ районный коэффициент</a:t>
            </a:r>
          </a:p>
          <a:p>
            <a:pPr marL="360000">
              <a:spcAft>
                <a:spcPts val="600"/>
              </a:spcAft>
            </a:pPr>
            <a:endParaRPr lang="ru-RU" sz="105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0000">
              <a:spcAft>
                <a:spcPts val="600"/>
              </a:spcAft>
            </a:pP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</a:rPr>
              <a:t>Субсидии предоставляются поэтапно:</a:t>
            </a:r>
          </a:p>
          <a:p>
            <a:pPr marL="360000">
              <a:spcAft>
                <a:spcPts val="600"/>
              </a:spcAft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Первый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платеж работодатель получит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через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1 месяц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после трудоустройства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соискателя;</a:t>
            </a:r>
          </a:p>
          <a:p>
            <a:pPr marL="360000">
              <a:spcAft>
                <a:spcPts val="600"/>
              </a:spcAft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Второй платеж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—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через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3 месяц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а</a:t>
            </a:r>
          </a:p>
          <a:p>
            <a:pPr marL="360000">
              <a:spcAft>
                <a:spcPts val="600"/>
              </a:spcAft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Третий платеж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— через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6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месяцев</a:t>
            </a:r>
          </a:p>
        </p:txBody>
      </p:sp>
      <p:sp>
        <p:nvSpPr>
          <p:cNvPr id="18" name="Нашивка 17"/>
          <p:cNvSpPr/>
          <p:nvPr/>
        </p:nvSpPr>
        <p:spPr>
          <a:xfrm>
            <a:off x="6248074" y="3200020"/>
            <a:ext cx="248248" cy="248811"/>
          </a:xfrm>
          <a:prstGeom prst="chevron">
            <a:avLst/>
          </a:prstGeom>
          <a:solidFill>
            <a:srgbClr val="2A8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9355" y="571322"/>
            <a:ext cx="8324602" cy="492443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3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ru-RU" dirty="0" smtClean="0"/>
              <a:t>Постановление </a:t>
            </a:r>
            <a:r>
              <a:rPr lang="ru-RU" dirty="0"/>
              <a:t>Правительства Российской Федерации от 13.03.2021 № </a:t>
            </a:r>
            <a:r>
              <a:rPr lang="ru-RU" dirty="0" smtClean="0"/>
              <a:t>362, </a:t>
            </a:r>
          </a:p>
          <a:p>
            <a:r>
              <a:rPr lang="ru-RU" dirty="0" smtClean="0"/>
              <a:t>с изменениями от 12.12.2022 № 2290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476250"/>
          </a:xfrm>
        </p:spPr>
        <p:txBody>
          <a:bodyPr/>
          <a:lstStyle/>
          <a:p>
            <a:pPr>
              <a:defRPr/>
            </a:pPr>
            <a:fld id="{CBD46698-48B7-45B7-A9BD-FBAB4E1F7AE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20" name="object 5"/>
          <p:cNvSpPr/>
          <p:nvPr/>
        </p:nvSpPr>
        <p:spPr>
          <a:xfrm>
            <a:off x="0" y="1492"/>
            <a:ext cx="9144000" cy="475179"/>
          </a:xfrm>
          <a:prstGeom prst="rect">
            <a:avLst/>
          </a:prstGeom>
          <a:solidFill>
            <a:srgbClr val="00AECD"/>
          </a:solidFill>
        </p:spPr>
        <p:txBody>
          <a:bodyPr wrap="square" lIns="0" tIns="0" rIns="0" bIns="0"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107504" y="125772"/>
            <a:ext cx="8972674" cy="253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sz="1600" b="1" kern="1200" dirty="0" smtClean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Мероприятия, направленные на снижение напряженности на рынке труда в 2023 году</a:t>
            </a:r>
            <a:endParaRPr lang="ru-RU" sz="1600" b="1" kern="1200" dirty="0">
              <a:solidFill>
                <a:schemeClr val="bg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1748" y="1102578"/>
            <a:ext cx="57404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</a:rPr>
              <a:t>реализация мероприятия по </a:t>
            </a:r>
            <a:r>
              <a:rPr lang="ru-RU" sz="1400" b="1" dirty="0">
                <a:solidFill>
                  <a:srgbClr val="002060"/>
                </a:solidFill>
              </a:rPr>
              <a:t>субсидированию найма отдельных категорий граждан 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marL="266700"/>
            <a:r>
              <a:rPr lang="ru-RU" sz="1400" dirty="0" smtClean="0">
                <a:solidFill>
                  <a:srgbClr val="002060"/>
                </a:solidFill>
              </a:rPr>
              <a:t>Участники мероприятия отвечают следующим критериям:</a:t>
            </a:r>
          </a:p>
          <a:p>
            <a:pPr marL="266700"/>
            <a:endParaRPr lang="ru-RU" sz="1400" dirty="0" smtClean="0">
              <a:solidFill>
                <a:srgbClr val="002060"/>
              </a:solidFill>
            </a:endParaRP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относятся </a:t>
            </a:r>
            <a:r>
              <a:rPr lang="ru-RU" sz="1200" i="1" dirty="0">
                <a:solidFill>
                  <a:srgbClr val="002060"/>
                </a:solidFill>
              </a:rPr>
              <a:t>к молодежи в возрасте до 30 </a:t>
            </a:r>
            <a:r>
              <a:rPr lang="ru-RU" sz="1200" i="1" dirty="0" smtClean="0">
                <a:solidFill>
                  <a:srgbClr val="002060"/>
                </a:solidFill>
              </a:rPr>
              <a:t>лет</a:t>
            </a:r>
            <a:r>
              <a:rPr lang="en-US" sz="1200" i="1" dirty="0" smtClean="0">
                <a:solidFill>
                  <a:srgbClr val="002060"/>
                </a:solidFill>
              </a:rPr>
              <a:t> (</a:t>
            </a:r>
            <a:r>
              <a:rPr lang="ru-RU" sz="1200" i="1" dirty="0" smtClean="0">
                <a:solidFill>
                  <a:srgbClr val="002060"/>
                </a:solidFill>
              </a:rPr>
              <a:t>включительно);</a:t>
            </a:r>
            <a:endParaRPr lang="ru-RU" sz="1200" i="1" dirty="0">
              <a:solidFill>
                <a:srgbClr val="002060"/>
              </a:solidFill>
            </a:endParaRP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относятся </a:t>
            </a:r>
            <a:r>
              <a:rPr lang="ru-RU" sz="1200" i="1" dirty="0">
                <a:solidFill>
                  <a:srgbClr val="002060"/>
                </a:solidFill>
              </a:rPr>
              <a:t>к категории безработных граждан, трудовой договор с которыми прекращен в текущем году по основаниям, предусмотренным пунктами 1 и 2 части первой статьи 81 Трудового кодекса Российской Федерации (сокращение численности или штата, ликвидация организации);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относятся </a:t>
            </a:r>
            <a:r>
              <a:rPr lang="ru-RU" sz="1200" i="1" dirty="0">
                <a:solidFill>
                  <a:srgbClr val="002060"/>
                </a:solidFill>
              </a:rPr>
              <a:t>к категории работников, находящихся под риском увольнения, включая введение режима неполного рабочего времени, простой, временную приостановку работ, предоставление отпусков без сохранения заработной платы, проведение мероприятий по высвобождению работников, трудовой договор с которыми заключен в текущем году по согласованию между работодателями в соответствии с пунктом 5 части первой статьи 77 Трудового кодекса Российской Федерации (перевод работника по его просьбе или с его согласия на работу к другому работодателю или переход на выборную должность); 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являются </a:t>
            </a:r>
            <a:r>
              <a:rPr lang="ru-RU" sz="1200" i="1" dirty="0">
                <a:solidFill>
                  <a:srgbClr val="002060"/>
                </a:solidFill>
              </a:rPr>
              <a:t>гражданами Украины, гражданами Донецкой Народной Республики, гражданами Луганской Народной Республики и лицами без гражданства, постоянно проживающими на территориях Украины, Донецкой Народной Республики, Луганской Народной Республики и прибывшими на территорию Российской Федерации в экстренном массовом порядке, получившими удостоверение беженца или получившими свидетельство о предоставлении временного убежища на территории Российской Федерации.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endParaRPr lang="ru-RU" sz="1200" i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66766" y="5503676"/>
            <a:ext cx="2577191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+mn-lt"/>
              </a:rPr>
              <a:t>За предоставлением субсидии необходимо обратиться с заявлением в ФСС не ранее чем через месяц после трудоустройства гражданина по направлению службы занятости</a:t>
            </a:r>
            <a:endParaRPr lang="ru-RU" sz="10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409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588224" y="1488014"/>
            <a:ext cx="2361165" cy="3847207"/>
          </a:xfrm>
          <a:prstGeom prst="rect">
            <a:avLst/>
          </a:prstGeom>
          <a:solidFill>
            <a:srgbClr val="E7FFE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60000">
              <a:spcAft>
                <a:spcPts val="600"/>
              </a:spcAft>
            </a:pPr>
            <a:r>
              <a:rPr lang="ru-RU" sz="1200" u="sng" dirty="0">
                <a:solidFill>
                  <a:schemeClr val="accent6">
                    <a:lumMod val="50000"/>
                  </a:schemeClr>
                </a:solidFill>
              </a:rPr>
              <a:t>Обучение осуществляется при посредничестве 3 федеральных 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</a:rPr>
              <a:t>операторов:</a:t>
            </a:r>
          </a:p>
          <a:p>
            <a:pPr marL="360000">
              <a:spcAft>
                <a:spcPts val="600"/>
              </a:spcAft>
            </a:pPr>
            <a:r>
              <a:rPr lang="ru-RU" sz="1000" dirty="0">
                <a:solidFill>
                  <a:schemeClr val="tx2"/>
                </a:solidFill>
              </a:rPr>
              <a:t>- </a:t>
            </a:r>
            <a:r>
              <a:rPr lang="ru-RU" sz="1000" dirty="0" smtClean="0">
                <a:solidFill>
                  <a:schemeClr val="tx2"/>
                </a:solidFill>
              </a:rPr>
              <a:t>федеральное государственное автономное образовательное учреждение </a:t>
            </a:r>
            <a:r>
              <a:rPr lang="ru-RU" sz="1000" dirty="0">
                <a:solidFill>
                  <a:schemeClr val="tx2"/>
                </a:solidFill>
              </a:rPr>
              <a:t>высшего образования «Национальный исследовательский Томский государственный университет»,</a:t>
            </a:r>
          </a:p>
          <a:p>
            <a:pPr marL="360000">
              <a:spcAft>
                <a:spcPts val="600"/>
              </a:spcAft>
            </a:pPr>
            <a:r>
              <a:rPr lang="ru-RU" sz="1000" dirty="0">
                <a:solidFill>
                  <a:schemeClr val="tx2"/>
                </a:solidFill>
              </a:rPr>
              <a:t>- </a:t>
            </a:r>
            <a:r>
              <a:rPr lang="ru-RU" sz="1000" dirty="0" smtClean="0">
                <a:solidFill>
                  <a:schemeClr val="tx2"/>
                </a:solidFill>
              </a:rPr>
              <a:t>федеральное государственное бюджетное образовательное учреждение </a:t>
            </a:r>
            <a:r>
              <a:rPr lang="ru-RU" sz="1000" dirty="0">
                <a:solidFill>
                  <a:schemeClr val="tx2"/>
                </a:solidFill>
              </a:rPr>
              <a:t>высшего образования «Российская академия народного хозяйства и государственной службы при Президенте Российской Федерации», </a:t>
            </a:r>
          </a:p>
          <a:p>
            <a:pPr marL="360000">
              <a:spcAft>
                <a:spcPts val="600"/>
              </a:spcAft>
            </a:pPr>
            <a:r>
              <a:rPr lang="ru-RU" sz="1000" dirty="0">
                <a:solidFill>
                  <a:schemeClr val="tx2"/>
                </a:solidFill>
              </a:rPr>
              <a:t>- </a:t>
            </a:r>
            <a:r>
              <a:rPr lang="ru-RU" sz="1000" dirty="0" smtClean="0">
                <a:solidFill>
                  <a:schemeClr val="tx2"/>
                </a:solidFill>
              </a:rPr>
              <a:t>некоммерческая организация «Агентство </a:t>
            </a:r>
            <a:r>
              <a:rPr lang="ru-RU" sz="1000" dirty="0">
                <a:solidFill>
                  <a:schemeClr val="tx2"/>
                </a:solidFill>
              </a:rPr>
              <a:t>развития профессионального мастерства (</a:t>
            </a:r>
            <a:r>
              <a:rPr lang="ru-RU" sz="1000" dirty="0" err="1">
                <a:solidFill>
                  <a:schemeClr val="tx2"/>
                </a:solidFill>
              </a:rPr>
              <a:t>Ворлдскиллс</a:t>
            </a:r>
            <a:r>
              <a:rPr lang="ru-RU" sz="1000" dirty="0">
                <a:solidFill>
                  <a:schemeClr val="tx2"/>
                </a:solidFill>
              </a:rPr>
              <a:t> Россия)»</a:t>
            </a:r>
          </a:p>
          <a:p>
            <a:pPr marL="360000">
              <a:spcAft>
                <a:spcPts val="600"/>
              </a:spcAft>
            </a:pPr>
            <a:endParaRPr lang="ru-RU" sz="800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6248074" y="3200020"/>
            <a:ext cx="248248" cy="248811"/>
          </a:xfrm>
          <a:prstGeom prst="chevron">
            <a:avLst/>
          </a:prstGeom>
          <a:solidFill>
            <a:srgbClr val="2A8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9355" y="571322"/>
            <a:ext cx="8324602" cy="492443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3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ru-RU" dirty="0" smtClean="0"/>
              <a:t>Постановление </a:t>
            </a:r>
            <a:r>
              <a:rPr lang="ru-RU" dirty="0"/>
              <a:t>Правительства Российской Федерации от 13.03.2021 № </a:t>
            </a:r>
            <a:r>
              <a:rPr lang="ru-RU" dirty="0" smtClean="0"/>
              <a:t>369, </a:t>
            </a:r>
          </a:p>
          <a:p>
            <a:r>
              <a:rPr lang="ru-RU" dirty="0" smtClean="0"/>
              <a:t>с изменениями от 16.01.2023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476250"/>
          </a:xfrm>
        </p:spPr>
        <p:txBody>
          <a:bodyPr/>
          <a:lstStyle/>
          <a:p>
            <a:pPr>
              <a:defRPr/>
            </a:pPr>
            <a:fld id="{CBD46698-48B7-45B7-A9BD-FBAB4E1F7AE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0" name="object 5"/>
          <p:cNvSpPr/>
          <p:nvPr/>
        </p:nvSpPr>
        <p:spPr>
          <a:xfrm>
            <a:off x="0" y="1492"/>
            <a:ext cx="9144000" cy="475179"/>
          </a:xfrm>
          <a:prstGeom prst="rect">
            <a:avLst/>
          </a:prstGeom>
          <a:solidFill>
            <a:srgbClr val="00AECD"/>
          </a:solidFill>
        </p:spPr>
        <p:txBody>
          <a:bodyPr wrap="square" lIns="0" tIns="0" rIns="0" bIns="0"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107504" y="125772"/>
            <a:ext cx="8972674" cy="253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sz="1600" b="1" kern="1200" dirty="0" smtClean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Мероприятия, направленные на снижение напряженности на рынке труда в 2023 году</a:t>
            </a:r>
            <a:endParaRPr lang="ru-RU" sz="1600" b="1" kern="1200" dirty="0">
              <a:solidFill>
                <a:schemeClr val="bg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1748" y="1102578"/>
            <a:ext cx="57404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</a:rPr>
              <a:t>реализация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профессиональному обучению и дополнительному профессиональному образованию отдельных категорий граждан в рамках федерального проекта «Содействие занятости» национального проекта «Демография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предусмотрены для отдельных категорий граждан: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552450" indent="-285750">
              <a:buFont typeface="Arial" panose="020B0604020202020204" pitchFamily="34" charset="0"/>
              <a:buChar char="•"/>
            </a:pPr>
            <a:endParaRPr lang="ru-RU" sz="800" i="1" dirty="0" smtClean="0">
              <a:solidFill>
                <a:srgbClr val="002060"/>
              </a:solidFill>
            </a:endParaRP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граждане </a:t>
            </a:r>
            <a:r>
              <a:rPr lang="ru-RU" sz="1200" i="1" dirty="0">
                <a:solidFill>
                  <a:srgbClr val="002060"/>
                </a:solidFill>
              </a:rPr>
              <a:t>в возрасте 50 лет и старше, граждан предпенсионного возраста;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женщины</a:t>
            </a:r>
            <a:r>
              <a:rPr lang="ru-RU" sz="1200" i="1" dirty="0">
                <a:solidFill>
                  <a:srgbClr val="002060"/>
                </a:solidFill>
              </a:rPr>
              <a:t>, находящихся в отпуске по уходу за ребенком в возрасте до 3 лет; 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женщины</a:t>
            </a:r>
            <a:r>
              <a:rPr lang="ru-RU" sz="1200" i="1" dirty="0">
                <a:solidFill>
                  <a:srgbClr val="002060"/>
                </a:solidFill>
              </a:rPr>
              <a:t>, не состоящих в трудовых отношениях и имеющих детей дошкольного возраста;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безработные </a:t>
            </a:r>
            <a:r>
              <a:rPr lang="ru-RU" sz="1200" i="1" dirty="0">
                <a:solidFill>
                  <a:srgbClr val="002060"/>
                </a:solidFill>
              </a:rPr>
              <a:t>граждане, зарегистрированные в органах службы занятости</a:t>
            </a:r>
            <a:r>
              <a:rPr lang="ru-RU" sz="1200" i="1" dirty="0" smtClean="0">
                <a:solidFill>
                  <a:srgbClr val="002060"/>
                </a:solidFill>
              </a:rPr>
              <a:t>;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>
                <a:solidFill>
                  <a:srgbClr val="002060"/>
                </a:solidFill>
              </a:rPr>
              <a:t> работники, находящиеся под риском </a:t>
            </a:r>
            <a:r>
              <a:rPr lang="ru-RU" sz="1200" i="1" smtClean="0">
                <a:solidFill>
                  <a:srgbClr val="002060"/>
                </a:solidFill>
              </a:rPr>
              <a:t>увольнения; </a:t>
            </a:r>
            <a:endParaRPr lang="ru-RU" sz="1200" i="1" dirty="0">
              <a:solidFill>
                <a:srgbClr val="002060"/>
              </a:solidFill>
            </a:endParaRP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граждане </a:t>
            </a:r>
            <a:r>
              <a:rPr lang="ru-RU" sz="1200" i="1" dirty="0">
                <a:solidFill>
                  <a:srgbClr val="002060"/>
                </a:solidFill>
              </a:rPr>
              <a:t>Украины и лица без гражданства, постоянно проживающие на территории Украины, которые получили удостоверение беженца или свидетельство о предоставлении временного убежища на территории Российской Федерации;</a:t>
            </a:r>
          </a:p>
          <a:p>
            <a:pPr marL="5524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2060"/>
                </a:solidFill>
              </a:rPr>
              <a:t>молодежь </a:t>
            </a:r>
            <a:r>
              <a:rPr lang="ru-RU" sz="1200" i="1" dirty="0">
                <a:solidFill>
                  <a:srgbClr val="002060"/>
                </a:solidFill>
              </a:rPr>
              <a:t>в возрасте до 35 лет </a:t>
            </a:r>
            <a:r>
              <a:rPr lang="ru-RU" sz="1200" i="1" dirty="0" smtClean="0">
                <a:solidFill>
                  <a:srgbClr val="002060"/>
                </a:solidFill>
              </a:rPr>
              <a:t>включительно:</a:t>
            </a:r>
            <a:endParaRPr lang="ru-RU" sz="1200" i="1" dirty="0">
              <a:solidFill>
                <a:srgbClr val="002060"/>
              </a:solidFill>
            </a:endParaRPr>
          </a:p>
          <a:p>
            <a:pPr marL="266700"/>
            <a:r>
              <a:rPr lang="ru-RU" sz="1200" i="1" dirty="0" smtClean="0">
                <a:solidFill>
                  <a:srgbClr val="002060"/>
                </a:solidFill>
              </a:rPr>
              <a:t>-  </a:t>
            </a:r>
            <a:r>
              <a:rPr lang="ru-RU" sz="1100" i="1" dirty="0">
                <a:solidFill>
                  <a:srgbClr val="002060"/>
                </a:solidFill>
              </a:rPr>
              <a:t>не являющиеся занятыми в течение 4 месяцев и более с даты окончания военной службы по призыву или с даты получения документа об образовании (квалификации); </a:t>
            </a:r>
          </a:p>
          <a:p>
            <a:pPr marL="266700"/>
            <a:r>
              <a:rPr lang="ru-RU" sz="1100" i="1" dirty="0" smtClean="0">
                <a:solidFill>
                  <a:srgbClr val="002060"/>
                </a:solidFill>
              </a:rPr>
              <a:t>- не </a:t>
            </a:r>
            <a:r>
              <a:rPr lang="ru-RU" sz="1100" i="1" dirty="0">
                <a:solidFill>
                  <a:srgbClr val="002060"/>
                </a:solidFill>
              </a:rPr>
              <a:t>имеющие среднего профессионального или высшего образования и не обучаются по программам СПО и ВО;</a:t>
            </a:r>
          </a:p>
          <a:p>
            <a:pPr marL="266700"/>
            <a:r>
              <a:rPr lang="ru-RU" sz="1100" i="1" dirty="0" smtClean="0">
                <a:solidFill>
                  <a:srgbClr val="002060"/>
                </a:solidFill>
              </a:rPr>
              <a:t>- находящиеся </a:t>
            </a:r>
            <a:r>
              <a:rPr lang="ru-RU" sz="1100" i="1" dirty="0">
                <a:solidFill>
                  <a:srgbClr val="002060"/>
                </a:solidFill>
              </a:rPr>
              <a:t>под риском увольнения (планируемые к увольнению в связи с сокращением, ликвидацией организации или ИП);</a:t>
            </a:r>
          </a:p>
          <a:p>
            <a:pPr marL="266700"/>
            <a:r>
              <a:rPr lang="ru-RU" sz="1100" i="1" dirty="0" smtClean="0">
                <a:solidFill>
                  <a:srgbClr val="002060"/>
                </a:solidFill>
              </a:rPr>
              <a:t>- завершающие </a:t>
            </a:r>
            <a:r>
              <a:rPr lang="ru-RU" sz="1100" i="1" dirty="0">
                <a:solidFill>
                  <a:srgbClr val="002060"/>
                </a:solidFill>
              </a:rPr>
              <a:t>обучение по образовательным программам СПО и ВО, для которых отсутствует подходящая работа по полученной профессии (специальности</a:t>
            </a:r>
            <a:r>
              <a:rPr lang="ru-RU" sz="1100" i="1" dirty="0" smtClean="0">
                <a:solidFill>
                  <a:srgbClr val="002060"/>
                </a:solidFill>
              </a:rPr>
              <a:t>)</a:t>
            </a:r>
            <a:r>
              <a:rPr lang="ru-RU" sz="1200" i="1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200" i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31426" y="5769145"/>
            <a:ext cx="2577191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2060"/>
                </a:solidFill>
              </a:rPr>
              <a:t>Граждане могут принят участие в данном мероприятии только один раз в период до 2024 года</a:t>
            </a:r>
          </a:p>
        </p:txBody>
      </p:sp>
    </p:spTree>
    <p:extLst>
      <p:ext uri="{BB962C8B-B14F-4D97-AF65-F5344CB8AC3E}">
        <p14:creationId xmlns:p14="http://schemas.microsoft.com/office/powerpoint/2010/main" val="5523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45687" y="570007"/>
            <a:ext cx="8286084" cy="292388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3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ru-RU" dirty="0" smtClean="0"/>
              <a:t>Кураторы мероприятий в управлении ГСЗН Кировской области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476250"/>
          </a:xfrm>
        </p:spPr>
        <p:txBody>
          <a:bodyPr/>
          <a:lstStyle/>
          <a:p>
            <a:pPr>
              <a:defRPr/>
            </a:pPr>
            <a:fld id="{CBD46698-48B7-45B7-A9BD-FBAB4E1F7AE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1" name="object 5"/>
          <p:cNvSpPr/>
          <p:nvPr/>
        </p:nvSpPr>
        <p:spPr>
          <a:xfrm>
            <a:off x="0" y="1492"/>
            <a:ext cx="9144000" cy="475179"/>
          </a:xfrm>
          <a:prstGeom prst="rect">
            <a:avLst/>
          </a:prstGeom>
          <a:solidFill>
            <a:srgbClr val="00AECD"/>
          </a:solidFill>
        </p:spPr>
        <p:txBody>
          <a:bodyPr wrap="square" lIns="0" tIns="0" rIns="0" bIns="0"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 bwMode="auto">
          <a:xfrm>
            <a:off x="107504" y="125772"/>
            <a:ext cx="8972674" cy="253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sz="1600" b="1" kern="1200" dirty="0" smtClean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Мероприятия, направленные на снижение напряженности на рынке труда в 2023 году</a:t>
            </a:r>
            <a:endParaRPr lang="ru-RU" sz="1600" b="1" kern="1200" dirty="0">
              <a:solidFill>
                <a:schemeClr val="bg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006088"/>
            <a:ext cx="868025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</a:rPr>
              <a:t>финансовое обеспечение (возмещение) </a:t>
            </a:r>
            <a:r>
              <a:rPr lang="ru-RU" sz="1400" dirty="0">
                <a:solidFill>
                  <a:srgbClr val="002060"/>
                </a:solidFill>
              </a:rPr>
              <a:t>затрат работодателей на частичную оплату труда и материально-техническое оснащение при организации </a:t>
            </a:r>
            <a:r>
              <a:rPr lang="ru-RU" sz="1400" b="1" u="sng" dirty="0">
                <a:solidFill>
                  <a:srgbClr val="002060"/>
                </a:solidFill>
              </a:rPr>
              <a:t>временного трудоустройства работников организаций, находящихся под риском </a:t>
            </a:r>
            <a:r>
              <a:rPr lang="ru-RU" sz="1400" b="1" u="sng" dirty="0" smtClean="0">
                <a:solidFill>
                  <a:srgbClr val="002060"/>
                </a:solidFill>
              </a:rPr>
              <a:t>увольнения</a:t>
            </a:r>
            <a:r>
              <a:rPr lang="ru-RU" sz="1400" dirty="0" smtClean="0">
                <a:solidFill>
                  <a:srgbClr val="002060"/>
                </a:solidFill>
              </a:rPr>
              <a:t> – </a:t>
            </a:r>
          </a:p>
          <a:p>
            <a:r>
              <a:rPr lang="ru-RU" sz="1400" i="1" dirty="0">
                <a:solidFill>
                  <a:srgbClr val="002060"/>
                </a:solidFill>
              </a:rPr>
              <a:t>	</a:t>
            </a:r>
            <a:r>
              <a:rPr lang="ru-RU" sz="1400" i="1" dirty="0" smtClean="0">
                <a:solidFill>
                  <a:srgbClr val="002060"/>
                </a:solidFill>
              </a:rPr>
              <a:t>	Пенкина Ирина Геннадьевна, тел 27-27-39 (доб. 3924);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400" i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</a:rPr>
              <a:t>финансовое </a:t>
            </a:r>
            <a:r>
              <a:rPr lang="ru-RU" sz="1400" dirty="0">
                <a:solidFill>
                  <a:srgbClr val="002060"/>
                </a:solidFill>
              </a:rPr>
              <a:t>обеспечение </a:t>
            </a:r>
            <a:r>
              <a:rPr lang="ru-RU" sz="1400" dirty="0" smtClean="0">
                <a:solidFill>
                  <a:srgbClr val="002060"/>
                </a:solidFill>
              </a:rPr>
              <a:t>(возмещение) затрат </a:t>
            </a:r>
            <a:r>
              <a:rPr lang="ru-RU" sz="1400" dirty="0">
                <a:solidFill>
                  <a:srgbClr val="002060"/>
                </a:solidFill>
              </a:rPr>
              <a:t>работодателей на частичную оплату труда при организации </a:t>
            </a:r>
            <a:r>
              <a:rPr lang="ru-RU" sz="1400" b="1" u="sng" dirty="0">
                <a:solidFill>
                  <a:srgbClr val="002060"/>
                </a:solidFill>
              </a:rPr>
              <a:t>общественных работ</a:t>
            </a:r>
            <a:r>
              <a:rPr lang="ru-RU" sz="1400" u="sng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–</a:t>
            </a:r>
          </a:p>
          <a:p>
            <a:r>
              <a:rPr lang="ru-RU" sz="1400" i="1" dirty="0">
                <a:solidFill>
                  <a:srgbClr val="002060"/>
                </a:solidFill>
              </a:rPr>
              <a:t>	</a:t>
            </a:r>
            <a:r>
              <a:rPr lang="ru-RU" sz="1400" i="1" dirty="0" smtClean="0">
                <a:solidFill>
                  <a:srgbClr val="002060"/>
                </a:solidFill>
              </a:rPr>
              <a:t>	Кропачева </a:t>
            </a:r>
            <a:r>
              <a:rPr lang="ru-RU" sz="1400" i="1" dirty="0">
                <a:solidFill>
                  <a:srgbClr val="002060"/>
                </a:solidFill>
              </a:rPr>
              <a:t>Нелли Валерьевна, тел 27-27-39 (доб. </a:t>
            </a:r>
            <a:r>
              <a:rPr lang="ru-RU" sz="1400" i="1" dirty="0" smtClean="0">
                <a:solidFill>
                  <a:srgbClr val="002060"/>
                </a:solidFill>
              </a:rPr>
              <a:t>3922);</a:t>
            </a:r>
            <a:endParaRPr lang="ru-RU" sz="1400" i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400" i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b="1" dirty="0" smtClean="0">
                <a:solidFill>
                  <a:srgbClr val="002060"/>
                </a:solidFill>
              </a:rPr>
              <a:t>c</a:t>
            </a:r>
            <a:r>
              <a:rPr lang="ru-RU" sz="1400" b="1" dirty="0" err="1" smtClean="0">
                <a:solidFill>
                  <a:srgbClr val="002060"/>
                </a:solidFill>
              </a:rPr>
              <a:t>убсидирование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</a:rPr>
              <a:t>найма отдельных категорий граждан </a:t>
            </a:r>
            <a:r>
              <a:rPr lang="ru-RU" sz="1400" b="1" dirty="0" smtClean="0">
                <a:solidFill>
                  <a:srgbClr val="002060"/>
                </a:solidFill>
              </a:rPr>
              <a:t>–</a:t>
            </a:r>
          </a:p>
          <a:p>
            <a:r>
              <a:rPr lang="ru-RU" sz="1400" b="1" i="1" dirty="0">
                <a:solidFill>
                  <a:srgbClr val="002060"/>
                </a:solidFill>
              </a:rPr>
              <a:t>	</a:t>
            </a:r>
            <a:r>
              <a:rPr lang="ru-RU" sz="1400" b="1" i="1" dirty="0" smtClean="0">
                <a:solidFill>
                  <a:srgbClr val="002060"/>
                </a:solidFill>
              </a:rPr>
              <a:t>	</a:t>
            </a:r>
            <a:r>
              <a:rPr lang="ru-RU" sz="1400" i="1" dirty="0" smtClean="0">
                <a:solidFill>
                  <a:srgbClr val="002060"/>
                </a:solidFill>
              </a:rPr>
              <a:t>Чертищева </a:t>
            </a:r>
            <a:r>
              <a:rPr lang="ru-RU" sz="1400" i="1" dirty="0">
                <a:solidFill>
                  <a:srgbClr val="002060"/>
                </a:solidFill>
              </a:rPr>
              <a:t>Елена </a:t>
            </a:r>
            <a:r>
              <a:rPr lang="ru-RU" sz="1400" i="1" dirty="0" smtClean="0">
                <a:solidFill>
                  <a:srgbClr val="002060"/>
                </a:solidFill>
              </a:rPr>
              <a:t>Викторовна, </a:t>
            </a:r>
            <a:r>
              <a:rPr lang="ru-RU" sz="1400" i="1" dirty="0">
                <a:solidFill>
                  <a:srgbClr val="002060"/>
                </a:solidFill>
              </a:rPr>
              <a:t>тел 27-27-39 (доб. </a:t>
            </a:r>
            <a:r>
              <a:rPr lang="ru-RU" sz="1400" i="1" dirty="0" smtClean="0">
                <a:solidFill>
                  <a:srgbClr val="002060"/>
                </a:solidFill>
              </a:rPr>
              <a:t>3927)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400" i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профессиональное </a:t>
            </a:r>
            <a:r>
              <a:rPr lang="ru-RU" sz="1400" b="1" dirty="0">
                <a:solidFill>
                  <a:srgbClr val="002060"/>
                </a:solidFill>
              </a:rPr>
              <a:t>обучение и дополнительное профессиональное образование  отдельных категорий           </a:t>
            </a:r>
            <a:r>
              <a:rPr lang="ru-RU" sz="1400" b="1" dirty="0" smtClean="0">
                <a:solidFill>
                  <a:srgbClr val="002060"/>
                </a:solidFill>
              </a:rPr>
              <a:t>             граждан</a:t>
            </a:r>
            <a:r>
              <a:rPr lang="ru-RU" sz="1400" dirty="0" smtClean="0">
                <a:solidFill>
                  <a:srgbClr val="002060"/>
                </a:solidFill>
              </a:rPr>
              <a:t>–</a:t>
            </a:r>
          </a:p>
          <a:p>
            <a:r>
              <a:rPr lang="ru-RU" sz="1400" i="1" dirty="0">
                <a:solidFill>
                  <a:srgbClr val="002060"/>
                </a:solidFill>
              </a:rPr>
              <a:t>		</a:t>
            </a:r>
            <a:r>
              <a:rPr lang="ru-RU" sz="1400" i="1" dirty="0" smtClean="0">
                <a:solidFill>
                  <a:srgbClr val="002060"/>
                </a:solidFill>
              </a:rPr>
              <a:t>Вольхина Елена Владимировна, </a:t>
            </a:r>
            <a:r>
              <a:rPr lang="ru-RU" sz="1400" i="1" dirty="0">
                <a:solidFill>
                  <a:srgbClr val="002060"/>
                </a:solidFill>
              </a:rPr>
              <a:t>тел 27-27-39 (доб. </a:t>
            </a:r>
            <a:r>
              <a:rPr lang="ru-RU" sz="1400" i="1" dirty="0" smtClean="0">
                <a:solidFill>
                  <a:srgbClr val="002060"/>
                </a:solidFill>
              </a:rPr>
              <a:t>3921)</a:t>
            </a:r>
            <a:endParaRPr lang="ru-RU" sz="1400" i="1" dirty="0">
              <a:solidFill>
                <a:srgbClr val="002060"/>
              </a:solidFill>
            </a:endParaRPr>
          </a:p>
          <a:p>
            <a:endParaRPr lang="ru-RU" sz="1400" i="1" dirty="0">
              <a:solidFill>
                <a:srgbClr val="002060"/>
              </a:solidFill>
            </a:endParaRPr>
          </a:p>
          <a:p>
            <a:endParaRPr lang="ru-RU" sz="1400" i="1" dirty="0" smtClean="0">
              <a:solidFill>
                <a:srgbClr val="002060"/>
              </a:solidFill>
            </a:endParaRPr>
          </a:p>
          <a:p>
            <a:endParaRPr lang="ru-RU" sz="1400" i="1" dirty="0">
              <a:solidFill>
                <a:srgbClr val="002060"/>
              </a:solidFill>
            </a:endParaRPr>
          </a:p>
          <a:p>
            <a:endParaRPr lang="en-US" sz="1400" i="1" dirty="0" smtClean="0">
              <a:solidFill>
                <a:srgbClr val="002060"/>
              </a:solidFill>
            </a:endParaRPr>
          </a:p>
          <a:p>
            <a:endParaRPr lang="en-US" sz="1400" i="1" dirty="0">
              <a:solidFill>
                <a:srgbClr val="002060"/>
              </a:solidFill>
            </a:endParaRPr>
          </a:p>
          <a:p>
            <a:endParaRPr lang="ru-RU" sz="1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881</Words>
  <Application>Microsoft Office PowerPoint</Application>
  <PresentationFormat>Экран (4:3)</PresentationFormat>
  <Paragraphs>98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Мероприятия, направленные на снижение напряженности на рынке труда в 2023 году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Мероприятия, направленные на снижение напряженности на рынке труда в 2022 году</dc:title>
  <dc:creator>Елена В. Чертищева</dc:creator>
  <cp:lastModifiedBy>Администратор безопасности</cp:lastModifiedBy>
  <cp:revision>26</cp:revision>
  <cp:lastPrinted>2023-02-08T06:32:48Z</cp:lastPrinted>
  <dcterms:created xsi:type="dcterms:W3CDTF">2022-04-15T10:11:37Z</dcterms:created>
  <dcterms:modified xsi:type="dcterms:W3CDTF">2023-02-27T13:49:39Z</dcterms:modified>
</cp:coreProperties>
</file>