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37.jpg" ContentType="image/jpeg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media/image51.jpg" ContentType="image/jpeg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21"/>
  </p:notesMasterIdLst>
  <p:sldIdLst>
    <p:sldId id="256" r:id="rId2"/>
    <p:sldId id="257" r:id="rId3"/>
    <p:sldId id="260" r:id="rId4"/>
    <p:sldId id="338" r:id="rId5"/>
    <p:sldId id="268" r:id="rId6"/>
    <p:sldId id="258" r:id="rId7"/>
    <p:sldId id="261" r:id="rId8"/>
    <p:sldId id="262" r:id="rId9"/>
    <p:sldId id="269" r:id="rId10"/>
    <p:sldId id="271" r:id="rId11"/>
    <p:sldId id="270" r:id="rId12"/>
    <p:sldId id="266" r:id="rId13"/>
    <p:sldId id="263" r:id="rId14"/>
    <p:sldId id="272" r:id="rId15"/>
    <p:sldId id="296" r:id="rId16"/>
    <p:sldId id="265" r:id="rId17"/>
    <p:sldId id="331" r:id="rId18"/>
    <p:sldId id="332" r:id="rId19"/>
    <p:sldId id="267" r:id="rId2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1" d="100"/>
          <a:sy n="111" d="100"/>
        </p:scale>
        <p:origin x="222" y="102"/>
      </p:cViewPr>
      <p:guideLst>
        <p:guide orient="horz" pos="2880"/>
        <p:guide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917761954349726E-2"/>
          <c:y val="0"/>
          <c:w val="0.93808223804565027"/>
          <c:h val="0.555107147205284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DC7-4672-9123-88CFF431BB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DC7-4672-9123-88CFF431BB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DC7-4672-9123-88CFF431BB8F}"/>
              </c:ext>
            </c:extLst>
          </c:dPt>
          <c:dLbls>
            <c:dLbl>
              <c:idx val="1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C7-4672-9123-88CFF431BB8F}"/>
                </c:ext>
              </c:extLst>
            </c:dLbl>
            <c:dLbl>
              <c:idx val="2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C7-4672-9123-88CFF431B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Производство пищевых продуктов - 49600,00 тыс.руб.</c:v>
                </c:pt>
                <c:pt idx="1">
                  <c:v>Производство напитков - 4200,00 тыс. руб.</c:v>
                </c:pt>
                <c:pt idx="2">
                  <c:v>Обработка древесины и производство изделей из него - 338 743,00 тыс. руб.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49600</c:v>
                </c:pt>
                <c:pt idx="1">
                  <c:v>4200</c:v>
                </c:pt>
                <c:pt idx="2">
                  <c:v>338743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C7-4672-9123-88CFF431B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14417276787772E-2"/>
          <c:y val="0.54788773179354333"/>
          <c:w val="0.90303704825358377"/>
          <c:h val="0.4521121686510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601247424717074E-3"/>
          <c:y val="7.7847153871391073E-2"/>
          <c:w val="0.88404453475573619"/>
          <c:h val="0.361090959941482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603-4411-B37B-ED17D4C98A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603-4411-B37B-ED17D4C98A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603-4411-B37B-ED17D4C98A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603-4411-B37B-ED17D4C98A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603-4411-B37B-ED17D4C98A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603-4411-B37B-ED17D4C98A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603-4411-B37B-ED17D4C98AD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603-4411-B37B-ED17D4C98AD7}"/>
              </c:ext>
            </c:extLst>
          </c:dPt>
          <c:dLbls>
            <c:dLbl>
              <c:idx val="1"/>
              <c:layout>
                <c:manualLayout>
                  <c:x val="2.7607361963190184E-2"/>
                  <c:y val="-2.00534717138676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03-4411-B37B-ED17D4C98A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Обрабатывающие производства - 392543,41 тыс. руб.</c:v>
                </c:pt>
                <c:pt idx="1">
                  <c:v>Обеспечение электрической энергией, газом и паром - 16850,00 тыс. руб.</c:v>
                </c:pt>
                <c:pt idx="2">
                  <c:v>Водоснабжение, водоотведение, отганизация сбора и утилизации отходов ТКО - 23510,00 тыс. руб.</c:v>
                </c:pt>
                <c:pt idx="3">
                  <c:v>Сельское хозяйство и лесное хозяйство - 132449,00 тыс. руб.</c:v>
                </c:pt>
                <c:pt idx="4">
                  <c:v>Производство и обработка древесины - 154580 тыс. руб.</c:v>
                </c:pt>
                <c:pt idx="5">
                  <c:v>Торговля оптовая и розничная - 463442,00 тыс. руб.</c:v>
                </c:pt>
                <c:pt idx="6">
                  <c:v>Транспортировка и хранение - 139,5 тыс. руб.</c:v>
                </c:pt>
                <c:pt idx="7">
                  <c:v>Прочие - 35186,09 тыс. руб.</c:v>
                </c:pt>
              </c:strCache>
            </c:strRef>
          </c:cat>
          <c:val>
            <c:numRef>
              <c:f>Лист1!$B$2:$B$9</c:f>
              <c:numCache>
                <c:formatCode>0.00</c:formatCode>
                <c:ptCount val="8"/>
                <c:pt idx="0">
                  <c:v>392543.41</c:v>
                </c:pt>
                <c:pt idx="1">
                  <c:v>16850</c:v>
                </c:pt>
                <c:pt idx="2">
                  <c:v>23510</c:v>
                </c:pt>
                <c:pt idx="3">
                  <c:v>132449</c:v>
                </c:pt>
                <c:pt idx="4">
                  <c:v>154580</c:v>
                </c:pt>
                <c:pt idx="5">
                  <c:v>463442</c:v>
                </c:pt>
                <c:pt idx="6">
                  <c:v>139.5</c:v>
                </c:pt>
                <c:pt idx="7">
                  <c:v>35186.089999999997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03-4411-B37B-ED17D4C98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6957328576115487"/>
          <c:w val="1"/>
          <c:h val="0.32990588090551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061338172651328E-2"/>
          <c:y val="0.10987081768760859"/>
          <c:w val="0.97693866182734868"/>
          <c:h val="0.443540884380429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E24-4086-AC14-81E76AA72B9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E24-4086-AC14-81E76AA72B9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E24-4086-AC14-81E76AA72B9D}"/>
              </c:ext>
            </c:extLst>
          </c:dPt>
          <c:dLbls>
            <c:dLbl>
              <c:idx val="0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24-4086-AC14-81E76AA72B9D}"/>
                </c:ext>
              </c:extLst>
            </c:dLbl>
            <c:dLbl>
              <c:idx val="1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24-4086-AC14-81E76AA72B9D}"/>
                </c:ext>
              </c:extLst>
            </c:dLbl>
            <c:dLbl>
              <c:idx val="2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24-4086-AC14-81E76AA72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Трудоспособного возраста</c:v>
                </c:pt>
                <c:pt idx="1">
                  <c:v>Моложе трудоспособного возраста</c:v>
                </c:pt>
                <c:pt idx="2">
                  <c:v>Старше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2990</c:v>
                </c:pt>
                <c:pt idx="1">
                  <c:v>883</c:v>
                </c:pt>
                <c:pt idx="2">
                  <c:v>2770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24-4086-AC14-81E76AA72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33373549187893E-2"/>
          <c:y val="0.67009907571355731"/>
          <c:w val="0.72396715532436262"/>
          <c:h val="0.30566084138649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solidFill>
                  <a:schemeClr val="tx1"/>
                </a:solidFill>
                <a:effectLst/>
              </a:rPr>
              <a:t>Количество субъектов малого и среднего предпринимательства на 01.01.2024 – 121 ед., или 10,7% ниже к 01.01.2023</a:t>
            </a:r>
            <a:endParaRPr lang="ru-RU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2240349961943645"/>
          <c:y val="2.579774563854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7376386342228946"/>
          <c:w val="0.8251495343577534"/>
          <c:h val="0.419086574549180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D65-478F-99A5-C63093ADF8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D65-478F-99A5-C63093ADF8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D65-478F-99A5-C63093ADF8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D65-478F-99A5-C63093ADF8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D65-478F-99A5-C63093ADF8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D65-478F-99A5-C63093ADF8E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D65-478F-99A5-C63093ADF8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Средних предприятий</c:v>
                </c:pt>
                <c:pt idx="1">
                  <c:v>Малых и микро предприятий</c:v>
                </c:pt>
                <c:pt idx="2">
                  <c:v>ИП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19</c:v>
                </c:pt>
                <c:pt idx="2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D65-478F-99A5-C63093ADF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429499591239618E-2"/>
          <c:y val="0.8015844614573534"/>
          <c:w val="0.85713750452296378"/>
          <c:h val="0.193473000413746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0.53998</cdr:x>
      <cdr:y>0.54667</cdr:y>
    </cdr:from>
    <cdr:to>
      <cdr:x>0.61694</cdr:x>
      <cdr:y>0.64277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526C6B74-7773-26DA-8F5D-B17404463E2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951735" y="1560682"/>
          <a:ext cx="420660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0.7212</cdr:x>
      <cdr:y>0.28144</cdr:y>
    </cdr:from>
    <cdr:to>
      <cdr:x>0.90299</cdr:x>
      <cdr:y>0.46722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8B9BF212-9447-586D-1F2E-35A1B1CAC90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942335" y="803472"/>
          <a:ext cx="993734" cy="53039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0.19149</cdr:x>
      <cdr:y>0.26744</cdr:y>
    </cdr:from>
    <cdr:to>
      <cdr:x>0.32644</cdr:x>
      <cdr:y>0.47245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4FA8319F-7440-3FAA-56F8-F6342131AC8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046735" y="763517"/>
          <a:ext cx="737680" cy="58526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1C7F1-A1E1-48DC-A954-E7431E4F0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0B431-EA76-4021-883F-C50769FEB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0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0B431-EA76-4021-883F-C50769FEB79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06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2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3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5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01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9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34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6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41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0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5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3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99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6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6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hyperlink" Target="https://kirov-investkarta.r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hyperlink" Target="http://www.exportcenter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vcpe@mail.ru" TargetMode="External"/><Relationship Id="rId3" Type="http://schemas.openxmlformats.org/officeDocument/2006/relationships/image" Target="../media/image63.png"/><Relationship Id="rId7" Type="http://schemas.openxmlformats.org/officeDocument/2006/relationships/hyperlink" Target="mailto:mail@kfpp.ru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73.jpe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nfo.ru" TargetMode="External"/><Relationship Id="rId13" Type="http://schemas.openxmlformats.org/officeDocument/2006/relationships/hyperlink" Target="https://vk.com/mspbank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12" Type="http://schemas.openxmlformats.org/officeDocument/2006/relationships/hyperlink" Target="https://mspbank.ru/contacts/" TargetMode="External"/><Relationship Id="rId17" Type="http://schemas.openxmlformats.org/officeDocument/2006/relationships/image" Target="../media/image15.png"/><Relationship Id="rId2" Type="http://schemas.openxmlformats.org/officeDocument/2006/relationships/image" Target="../media/image74.jpeg"/><Relationship Id="rId16" Type="http://schemas.openxmlformats.org/officeDocument/2006/relationships/hyperlink" Target="https://frprf.ru/kontak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hyperlink" Target="https://corpmsp.ru/contacts/" TargetMode="External"/><Relationship Id="rId5" Type="http://schemas.openxmlformats.org/officeDocument/2006/relationships/image" Target="../media/image77.png"/><Relationship Id="rId15" Type="http://schemas.openxmlformats.org/officeDocument/2006/relationships/hyperlink" Target="tel:8-800-500-71-29" TargetMode="External"/><Relationship Id="rId10" Type="http://schemas.openxmlformats.org/officeDocument/2006/relationships/hyperlink" Target="mailto:info@corpmsp.ru" TargetMode="External"/><Relationship Id="rId4" Type="http://schemas.openxmlformats.org/officeDocument/2006/relationships/image" Target="../media/image76.jpeg"/><Relationship Id="rId9" Type="http://schemas.openxmlformats.org/officeDocument/2006/relationships/hyperlink" Target="mailto:info@veb.ru" TargetMode="External"/><Relationship Id="rId14" Type="http://schemas.openxmlformats.org/officeDocument/2006/relationships/hyperlink" Target="tel:+7-495-120-24-16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s://kiknur-okrug.gosuslugi.ru/" TargetMode="External"/><Relationship Id="rId7" Type="http://schemas.openxmlformats.org/officeDocument/2006/relationships/image" Target="../media/image82.png"/><Relationship Id="rId2" Type="http://schemas.openxmlformats.org/officeDocument/2006/relationships/hyperlink" Target="mailto:admsanch@kirovreg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0514" y="1548251"/>
            <a:ext cx="8145780" cy="163385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 marR="5080" indent="579120">
              <a:lnSpc>
                <a:spcPts val="5830"/>
              </a:lnSpc>
              <a:spcBef>
                <a:spcPts val="1125"/>
              </a:spcBef>
            </a:pPr>
            <a:r>
              <a:rPr sz="5700" spc="-225" dirty="0">
                <a:solidFill>
                  <a:srgbClr val="538235"/>
                </a:solidFill>
                <a:latin typeface="Tahoma"/>
                <a:cs typeface="Tahoma"/>
              </a:rPr>
              <a:t>ИНВЕСТИЦИОННАЯ </a:t>
            </a:r>
            <a:r>
              <a:rPr sz="5700" spc="-220" dirty="0">
                <a:solidFill>
                  <a:srgbClr val="538235"/>
                </a:solidFill>
                <a:latin typeface="Tahoma"/>
                <a:cs typeface="Tahoma"/>
              </a:rPr>
              <a:t> ПРИВЛЕ</a:t>
            </a:r>
            <a:r>
              <a:rPr sz="5700" spc="-204" dirty="0">
                <a:solidFill>
                  <a:srgbClr val="538235"/>
                </a:solidFill>
                <a:latin typeface="Tahoma"/>
                <a:cs typeface="Tahoma"/>
              </a:rPr>
              <a:t>КАТЕЛЬН</a:t>
            </a:r>
            <a:r>
              <a:rPr sz="5700" spc="-220" dirty="0">
                <a:solidFill>
                  <a:srgbClr val="538235"/>
                </a:solidFill>
                <a:latin typeface="Tahoma"/>
                <a:cs typeface="Tahoma"/>
              </a:rPr>
              <a:t>О</a:t>
            </a:r>
            <a:r>
              <a:rPr sz="5700" spc="-200" dirty="0">
                <a:solidFill>
                  <a:srgbClr val="538235"/>
                </a:solidFill>
                <a:latin typeface="Tahoma"/>
                <a:cs typeface="Tahoma"/>
              </a:rPr>
              <a:t>СТЬ</a:t>
            </a:r>
            <a:endParaRPr sz="57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0382" y="4038600"/>
            <a:ext cx="674921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latin typeface="Tahoma"/>
                <a:ea typeface="+mj-ea"/>
                <a:cs typeface="Tahoma"/>
              </a:rPr>
              <a:t>Кикнурский</a:t>
            </a:r>
            <a:r>
              <a:rPr sz="2800" b="1" dirty="0">
                <a:latin typeface="Tahoma"/>
                <a:ea typeface="+mj-ea"/>
                <a:cs typeface="Tahoma"/>
              </a:rPr>
              <a:t> муниципальный округ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57200"/>
            <a:ext cx="1066800" cy="17359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89835"/>
            <a:ext cx="2688049" cy="1992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86199"/>
            <a:ext cx="2775782" cy="1853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4972050"/>
            <a:ext cx="267017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04800"/>
            <a:ext cx="159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Туризм</a:t>
            </a:r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ject 67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" name="object 3"/>
          <p:cNvGrpSpPr/>
          <p:nvPr/>
        </p:nvGrpSpPr>
        <p:grpSpPr>
          <a:xfrm>
            <a:off x="241579" y="1236725"/>
            <a:ext cx="6756068" cy="3741420"/>
            <a:chOff x="241579" y="1236725"/>
            <a:chExt cx="6382880" cy="3741420"/>
          </a:xfrm>
        </p:grpSpPr>
        <p:sp>
          <p:nvSpPr>
            <p:cNvPr id="5" name="object 4"/>
            <p:cNvSpPr/>
            <p:nvPr/>
          </p:nvSpPr>
          <p:spPr>
            <a:xfrm>
              <a:off x="241579" y="1236725"/>
              <a:ext cx="790575" cy="3741420"/>
            </a:xfrm>
            <a:custGeom>
              <a:avLst/>
              <a:gdLst/>
              <a:ahLst/>
              <a:cxnLst/>
              <a:rect l="l" t="t" r="r" b="b"/>
              <a:pathLst>
                <a:path w="790575" h="3741420">
                  <a:moveTo>
                    <a:pt x="15265" y="0"/>
                  </a:moveTo>
                  <a:lnTo>
                    <a:pt x="48953" y="34290"/>
                  </a:lnTo>
                  <a:lnTo>
                    <a:pt x="81892" y="69036"/>
                  </a:lnTo>
                  <a:lnTo>
                    <a:pt x="114083" y="104226"/>
                  </a:lnTo>
                  <a:lnTo>
                    <a:pt x="145525" y="139851"/>
                  </a:lnTo>
                  <a:lnTo>
                    <a:pt x="176218" y="175900"/>
                  </a:lnTo>
                  <a:lnTo>
                    <a:pt x="206163" y="212363"/>
                  </a:lnTo>
                  <a:lnTo>
                    <a:pt x="235359" y="249229"/>
                  </a:lnTo>
                  <a:lnTo>
                    <a:pt x="263807" y="286490"/>
                  </a:lnTo>
                  <a:lnTo>
                    <a:pt x="291506" y="324134"/>
                  </a:lnTo>
                  <a:lnTo>
                    <a:pt x="318456" y="362150"/>
                  </a:lnTo>
                  <a:lnTo>
                    <a:pt x="344658" y="400530"/>
                  </a:lnTo>
                  <a:lnTo>
                    <a:pt x="370111" y="439263"/>
                  </a:lnTo>
                  <a:lnTo>
                    <a:pt x="394816" y="478338"/>
                  </a:lnTo>
                  <a:lnTo>
                    <a:pt x="418771" y="517745"/>
                  </a:lnTo>
                  <a:lnTo>
                    <a:pt x="441979" y="557474"/>
                  </a:lnTo>
                  <a:lnTo>
                    <a:pt x="464437" y="597515"/>
                  </a:lnTo>
                  <a:lnTo>
                    <a:pt x="486147" y="637858"/>
                  </a:lnTo>
                  <a:lnTo>
                    <a:pt x="507109" y="678492"/>
                  </a:lnTo>
                  <a:lnTo>
                    <a:pt x="527321" y="719407"/>
                  </a:lnTo>
                  <a:lnTo>
                    <a:pt x="546786" y="760593"/>
                  </a:lnTo>
                  <a:lnTo>
                    <a:pt x="565501" y="802040"/>
                  </a:lnTo>
                  <a:lnTo>
                    <a:pt x="583468" y="843737"/>
                  </a:lnTo>
                  <a:lnTo>
                    <a:pt x="600686" y="885675"/>
                  </a:lnTo>
                  <a:lnTo>
                    <a:pt x="617156" y="927842"/>
                  </a:lnTo>
                  <a:lnTo>
                    <a:pt x="632877" y="970229"/>
                  </a:lnTo>
                  <a:lnTo>
                    <a:pt x="647849" y="1012826"/>
                  </a:lnTo>
                  <a:lnTo>
                    <a:pt x="662073" y="1055623"/>
                  </a:lnTo>
                  <a:lnTo>
                    <a:pt x="675548" y="1098608"/>
                  </a:lnTo>
                  <a:lnTo>
                    <a:pt x="688275" y="1141772"/>
                  </a:lnTo>
                  <a:lnTo>
                    <a:pt x="700253" y="1185105"/>
                  </a:lnTo>
                  <a:lnTo>
                    <a:pt x="711482" y="1228596"/>
                  </a:lnTo>
                  <a:lnTo>
                    <a:pt x="721963" y="1272236"/>
                  </a:lnTo>
                  <a:lnTo>
                    <a:pt x="731695" y="1316014"/>
                  </a:lnTo>
                  <a:lnTo>
                    <a:pt x="740678" y="1359919"/>
                  </a:lnTo>
                  <a:lnTo>
                    <a:pt x="748913" y="1403942"/>
                  </a:lnTo>
                  <a:lnTo>
                    <a:pt x="756399" y="1448072"/>
                  </a:lnTo>
                  <a:lnTo>
                    <a:pt x="763137" y="1492300"/>
                  </a:lnTo>
                  <a:lnTo>
                    <a:pt x="769126" y="1536614"/>
                  </a:lnTo>
                  <a:lnTo>
                    <a:pt x="774366" y="1581005"/>
                  </a:lnTo>
                  <a:lnTo>
                    <a:pt x="778858" y="1625463"/>
                  </a:lnTo>
                  <a:lnTo>
                    <a:pt x="782601" y="1669976"/>
                  </a:lnTo>
                  <a:lnTo>
                    <a:pt x="785595" y="1714536"/>
                  </a:lnTo>
                  <a:lnTo>
                    <a:pt x="787841" y="1759131"/>
                  </a:lnTo>
                  <a:lnTo>
                    <a:pt x="789339" y="1803752"/>
                  </a:lnTo>
                  <a:lnTo>
                    <a:pt x="790087" y="1848389"/>
                  </a:lnTo>
                  <a:lnTo>
                    <a:pt x="790087" y="1893030"/>
                  </a:lnTo>
                  <a:lnTo>
                    <a:pt x="789339" y="1937667"/>
                  </a:lnTo>
                  <a:lnTo>
                    <a:pt x="787841" y="1982288"/>
                  </a:lnTo>
                  <a:lnTo>
                    <a:pt x="785595" y="2026883"/>
                  </a:lnTo>
                  <a:lnTo>
                    <a:pt x="782601" y="2071443"/>
                  </a:lnTo>
                  <a:lnTo>
                    <a:pt x="778858" y="2115956"/>
                  </a:lnTo>
                  <a:lnTo>
                    <a:pt x="774366" y="2160414"/>
                  </a:lnTo>
                  <a:lnTo>
                    <a:pt x="769126" y="2204805"/>
                  </a:lnTo>
                  <a:lnTo>
                    <a:pt x="763137" y="2249119"/>
                  </a:lnTo>
                  <a:lnTo>
                    <a:pt x="756399" y="2293347"/>
                  </a:lnTo>
                  <a:lnTo>
                    <a:pt x="748913" y="2337477"/>
                  </a:lnTo>
                  <a:lnTo>
                    <a:pt x="740678" y="2381500"/>
                  </a:lnTo>
                  <a:lnTo>
                    <a:pt x="731695" y="2425405"/>
                  </a:lnTo>
                  <a:lnTo>
                    <a:pt x="721963" y="2469183"/>
                  </a:lnTo>
                  <a:lnTo>
                    <a:pt x="711482" y="2512823"/>
                  </a:lnTo>
                  <a:lnTo>
                    <a:pt x="700253" y="2556314"/>
                  </a:lnTo>
                  <a:lnTo>
                    <a:pt x="688275" y="2599647"/>
                  </a:lnTo>
                  <a:lnTo>
                    <a:pt x="675548" y="2642811"/>
                  </a:lnTo>
                  <a:lnTo>
                    <a:pt x="662073" y="2685796"/>
                  </a:lnTo>
                  <a:lnTo>
                    <a:pt x="647849" y="2728593"/>
                  </a:lnTo>
                  <a:lnTo>
                    <a:pt x="632877" y="2771190"/>
                  </a:lnTo>
                  <a:lnTo>
                    <a:pt x="617156" y="2813577"/>
                  </a:lnTo>
                  <a:lnTo>
                    <a:pt x="600686" y="2855744"/>
                  </a:lnTo>
                  <a:lnTo>
                    <a:pt x="583468" y="2897682"/>
                  </a:lnTo>
                  <a:lnTo>
                    <a:pt x="565501" y="2939379"/>
                  </a:lnTo>
                  <a:lnTo>
                    <a:pt x="546786" y="2980826"/>
                  </a:lnTo>
                  <a:lnTo>
                    <a:pt x="527321" y="3022012"/>
                  </a:lnTo>
                  <a:lnTo>
                    <a:pt x="507109" y="3062927"/>
                  </a:lnTo>
                  <a:lnTo>
                    <a:pt x="486147" y="3103561"/>
                  </a:lnTo>
                  <a:lnTo>
                    <a:pt x="464437" y="3143904"/>
                  </a:lnTo>
                  <a:lnTo>
                    <a:pt x="441979" y="3183945"/>
                  </a:lnTo>
                  <a:lnTo>
                    <a:pt x="418771" y="3223674"/>
                  </a:lnTo>
                  <a:lnTo>
                    <a:pt x="394816" y="3263081"/>
                  </a:lnTo>
                  <a:lnTo>
                    <a:pt x="370111" y="3302156"/>
                  </a:lnTo>
                  <a:lnTo>
                    <a:pt x="344658" y="3340889"/>
                  </a:lnTo>
                  <a:lnTo>
                    <a:pt x="318456" y="3379269"/>
                  </a:lnTo>
                  <a:lnTo>
                    <a:pt x="291506" y="3417285"/>
                  </a:lnTo>
                  <a:lnTo>
                    <a:pt x="263807" y="3454929"/>
                  </a:lnTo>
                  <a:lnTo>
                    <a:pt x="235359" y="3492190"/>
                  </a:lnTo>
                  <a:lnTo>
                    <a:pt x="206163" y="3529056"/>
                  </a:lnTo>
                  <a:lnTo>
                    <a:pt x="176218" y="3565519"/>
                  </a:lnTo>
                  <a:lnTo>
                    <a:pt x="145525" y="3601568"/>
                  </a:lnTo>
                  <a:lnTo>
                    <a:pt x="114083" y="3637193"/>
                  </a:lnTo>
                  <a:lnTo>
                    <a:pt x="81892" y="3672383"/>
                  </a:lnTo>
                  <a:lnTo>
                    <a:pt x="48953" y="3707129"/>
                  </a:lnTo>
                  <a:lnTo>
                    <a:pt x="15265" y="3741420"/>
                  </a:lnTo>
                  <a:lnTo>
                    <a:pt x="0" y="3726179"/>
                  </a:lnTo>
                  <a:lnTo>
                    <a:pt x="33779" y="3691787"/>
                  </a:lnTo>
                  <a:lnTo>
                    <a:pt x="66800" y="3656933"/>
                  </a:lnTo>
                  <a:lnTo>
                    <a:pt x="99061" y="3621628"/>
                  </a:lnTo>
                  <a:lnTo>
                    <a:pt x="130564" y="3585883"/>
                  </a:lnTo>
                  <a:lnTo>
                    <a:pt x="161307" y="3549709"/>
                  </a:lnTo>
                  <a:lnTo>
                    <a:pt x="191291" y="3513115"/>
                  </a:lnTo>
                  <a:lnTo>
                    <a:pt x="220516" y="3476113"/>
                  </a:lnTo>
                  <a:lnTo>
                    <a:pt x="248982" y="3438713"/>
                  </a:lnTo>
                  <a:lnTo>
                    <a:pt x="276689" y="3400924"/>
                  </a:lnTo>
                  <a:lnTo>
                    <a:pt x="303637" y="3362759"/>
                  </a:lnTo>
                  <a:lnTo>
                    <a:pt x="329825" y="3324226"/>
                  </a:lnTo>
                  <a:lnTo>
                    <a:pt x="355255" y="3285338"/>
                  </a:lnTo>
                  <a:lnTo>
                    <a:pt x="379926" y="3246103"/>
                  </a:lnTo>
                  <a:lnTo>
                    <a:pt x="403837" y="3206533"/>
                  </a:lnTo>
                  <a:lnTo>
                    <a:pt x="426989" y="3166639"/>
                  </a:lnTo>
                  <a:lnTo>
                    <a:pt x="449383" y="3126430"/>
                  </a:lnTo>
                  <a:lnTo>
                    <a:pt x="471017" y="3085916"/>
                  </a:lnTo>
                  <a:lnTo>
                    <a:pt x="491892" y="3045110"/>
                  </a:lnTo>
                  <a:lnTo>
                    <a:pt x="512008" y="3004021"/>
                  </a:lnTo>
                  <a:lnTo>
                    <a:pt x="531365" y="2962659"/>
                  </a:lnTo>
                  <a:lnTo>
                    <a:pt x="549962" y="2921035"/>
                  </a:lnTo>
                  <a:lnTo>
                    <a:pt x="567801" y="2879159"/>
                  </a:lnTo>
                  <a:lnTo>
                    <a:pt x="584881" y="2837043"/>
                  </a:lnTo>
                  <a:lnTo>
                    <a:pt x="601201" y="2794696"/>
                  </a:lnTo>
                  <a:lnTo>
                    <a:pt x="616763" y="2752129"/>
                  </a:lnTo>
                  <a:lnTo>
                    <a:pt x="631565" y="2709352"/>
                  </a:lnTo>
                  <a:lnTo>
                    <a:pt x="645608" y="2666376"/>
                  </a:lnTo>
                  <a:lnTo>
                    <a:pt x="658892" y="2623212"/>
                  </a:lnTo>
                  <a:lnTo>
                    <a:pt x="671417" y="2579869"/>
                  </a:lnTo>
                  <a:lnTo>
                    <a:pt x="683183" y="2536359"/>
                  </a:lnTo>
                  <a:lnTo>
                    <a:pt x="694190" y="2492691"/>
                  </a:lnTo>
                  <a:lnTo>
                    <a:pt x="704438" y="2448877"/>
                  </a:lnTo>
                  <a:lnTo>
                    <a:pt x="713927" y="2404927"/>
                  </a:lnTo>
                  <a:lnTo>
                    <a:pt x="722656" y="2360851"/>
                  </a:lnTo>
                  <a:lnTo>
                    <a:pt x="730627" y="2316659"/>
                  </a:lnTo>
                  <a:lnTo>
                    <a:pt x="737838" y="2272363"/>
                  </a:lnTo>
                  <a:lnTo>
                    <a:pt x="744290" y="2227972"/>
                  </a:lnTo>
                  <a:lnTo>
                    <a:pt x="749983" y="2183498"/>
                  </a:lnTo>
                  <a:lnTo>
                    <a:pt x="754918" y="2138950"/>
                  </a:lnTo>
                  <a:lnTo>
                    <a:pt x="759093" y="2094339"/>
                  </a:lnTo>
                  <a:lnTo>
                    <a:pt x="762509" y="2049676"/>
                  </a:lnTo>
                  <a:lnTo>
                    <a:pt x="765165" y="2004971"/>
                  </a:lnTo>
                  <a:lnTo>
                    <a:pt x="767063" y="1960235"/>
                  </a:lnTo>
                  <a:lnTo>
                    <a:pt x="768202" y="1915477"/>
                  </a:lnTo>
                  <a:lnTo>
                    <a:pt x="768581" y="1870709"/>
                  </a:lnTo>
                  <a:lnTo>
                    <a:pt x="768202" y="1825942"/>
                  </a:lnTo>
                  <a:lnTo>
                    <a:pt x="767063" y="1781184"/>
                  </a:lnTo>
                  <a:lnTo>
                    <a:pt x="765165" y="1736448"/>
                  </a:lnTo>
                  <a:lnTo>
                    <a:pt x="762509" y="1691743"/>
                  </a:lnTo>
                  <a:lnTo>
                    <a:pt x="759093" y="1647080"/>
                  </a:lnTo>
                  <a:lnTo>
                    <a:pt x="754918" y="1602469"/>
                  </a:lnTo>
                  <a:lnTo>
                    <a:pt x="749983" y="1557921"/>
                  </a:lnTo>
                  <a:lnTo>
                    <a:pt x="744290" y="1513447"/>
                  </a:lnTo>
                  <a:lnTo>
                    <a:pt x="737838" y="1469056"/>
                  </a:lnTo>
                  <a:lnTo>
                    <a:pt x="730627" y="1424760"/>
                  </a:lnTo>
                  <a:lnTo>
                    <a:pt x="722656" y="1380568"/>
                  </a:lnTo>
                  <a:lnTo>
                    <a:pt x="713927" y="1336492"/>
                  </a:lnTo>
                  <a:lnTo>
                    <a:pt x="704438" y="1292542"/>
                  </a:lnTo>
                  <a:lnTo>
                    <a:pt x="694190" y="1248728"/>
                  </a:lnTo>
                  <a:lnTo>
                    <a:pt x="683183" y="1205060"/>
                  </a:lnTo>
                  <a:lnTo>
                    <a:pt x="671417" y="1161550"/>
                  </a:lnTo>
                  <a:lnTo>
                    <a:pt x="658892" y="1118207"/>
                  </a:lnTo>
                  <a:lnTo>
                    <a:pt x="645608" y="1075043"/>
                  </a:lnTo>
                  <a:lnTo>
                    <a:pt x="631565" y="1032067"/>
                  </a:lnTo>
                  <a:lnTo>
                    <a:pt x="616763" y="989290"/>
                  </a:lnTo>
                  <a:lnTo>
                    <a:pt x="601201" y="946723"/>
                  </a:lnTo>
                  <a:lnTo>
                    <a:pt x="584881" y="904376"/>
                  </a:lnTo>
                  <a:lnTo>
                    <a:pt x="567801" y="862260"/>
                  </a:lnTo>
                  <a:lnTo>
                    <a:pt x="549962" y="820384"/>
                  </a:lnTo>
                  <a:lnTo>
                    <a:pt x="531365" y="778760"/>
                  </a:lnTo>
                  <a:lnTo>
                    <a:pt x="512008" y="737398"/>
                  </a:lnTo>
                  <a:lnTo>
                    <a:pt x="491892" y="696309"/>
                  </a:lnTo>
                  <a:lnTo>
                    <a:pt x="471017" y="655503"/>
                  </a:lnTo>
                  <a:lnTo>
                    <a:pt x="449383" y="614989"/>
                  </a:lnTo>
                  <a:lnTo>
                    <a:pt x="426989" y="574780"/>
                  </a:lnTo>
                  <a:lnTo>
                    <a:pt x="403837" y="534886"/>
                  </a:lnTo>
                  <a:lnTo>
                    <a:pt x="379926" y="495316"/>
                  </a:lnTo>
                  <a:lnTo>
                    <a:pt x="355255" y="456081"/>
                  </a:lnTo>
                  <a:lnTo>
                    <a:pt x="329825" y="417193"/>
                  </a:lnTo>
                  <a:lnTo>
                    <a:pt x="303637" y="378660"/>
                  </a:lnTo>
                  <a:lnTo>
                    <a:pt x="276689" y="340495"/>
                  </a:lnTo>
                  <a:lnTo>
                    <a:pt x="248982" y="302706"/>
                  </a:lnTo>
                  <a:lnTo>
                    <a:pt x="220516" y="265306"/>
                  </a:lnTo>
                  <a:lnTo>
                    <a:pt x="191291" y="228304"/>
                  </a:lnTo>
                  <a:lnTo>
                    <a:pt x="161307" y="191710"/>
                  </a:lnTo>
                  <a:lnTo>
                    <a:pt x="130564" y="155536"/>
                  </a:lnTo>
                  <a:lnTo>
                    <a:pt x="99061" y="119791"/>
                  </a:lnTo>
                  <a:lnTo>
                    <a:pt x="66800" y="84486"/>
                  </a:lnTo>
                  <a:lnTo>
                    <a:pt x="33779" y="49632"/>
                  </a:lnTo>
                  <a:lnTo>
                    <a:pt x="0" y="15239"/>
                  </a:lnTo>
                  <a:lnTo>
                    <a:pt x="15265" y="0"/>
                  </a:lnTo>
                  <a:close/>
                </a:path>
              </a:pathLst>
            </a:custGeom>
            <a:ln w="12700">
              <a:solidFill>
                <a:srgbClr val="5788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626362" y="1444751"/>
              <a:ext cx="5998097" cy="705679"/>
            </a:xfrm>
            <a:custGeom>
              <a:avLst/>
              <a:gdLst/>
              <a:ahLst/>
              <a:cxnLst/>
              <a:rect l="l" t="t" r="r" b="b"/>
              <a:pathLst>
                <a:path w="5873750" h="603885">
                  <a:moveTo>
                    <a:pt x="5873496" y="0"/>
                  </a:moveTo>
                  <a:lnTo>
                    <a:pt x="0" y="0"/>
                  </a:lnTo>
                  <a:lnTo>
                    <a:pt x="0" y="603503"/>
                  </a:lnTo>
                  <a:lnTo>
                    <a:pt x="5873496" y="603503"/>
                  </a:lnTo>
                  <a:lnTo>
                    <a:pt x="5873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626363" y="1444751"/>
              <a:ext cx="5998096" cy="705679"/>
            </a:xfrm>
            <a:custGeom>
              <a:avLst/>
              <a:gdLst/>
              <a:ahLst/>
              <a:cxnLst/>
              <a:rect l="l" t="t" r="r" b="b"/>
              <a:pathLst>
                <a:path w="5873750" h="603885">
                  <a:moveTo>
                    <a:pt x="0" y="603503"/>
                  </a:moveTo>
                  <a:lnTo>
                    <a:pt x="5873496" y="603503"/>
                  </a:lnTo>
                  <a:lnTo>
                    <a:pt x="5873496" y="0"/>
                  </a:lnTo>
                  <a:lnTo>
                    <a:pt x="0" y="0"/>
                  </a:lnTo>
                  <a:lnTo>
                    <a:pt x="0" y="60350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5"/>
          <p:cNvSpPr/>
          <p:nvPr/>
        </p:nvSpPr>
        <p:spPr>
          <a:xfrm>
            <a:off x="636865" y="2607563"/>
            <a:ext cx="6360782" cy="632391"/>
          </a:xfrm>
          <a:custGeom>
            <a:avLst/>
            <a:gdLst/>
            <a:ahLst/>
            <a:cxnLst/>
            <a:rect l="l" t="t" r="r" b="b"/>
            <a:pathLst>
              <a:path w="5873750" h="603885">
                <a:moveTo>
                  <a:pt x="5873496" y="0"/>
                </a:moveTo>
                <a:lnTo>
                  <a:pt x="0" y="0"/>
                </a:lnTo>
                <a:lnTo>
                  <a:pt x="0" y="603503"/>
                </a:lnTo>
                <a:lnTo>
                  <a:pt x="5873496" y="603503"/>
                </a:lnTo>
                <a:lnTo>
                  <a:pt x="5873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МКУ «Кик­нур­ский кра­евед­ческий му­зей им. В.А. </a:t>
            </a:r>
            <a:r>
              <a:rPr lang="ru-RU" b="1" dirty="0" err="1"/>
              <a:t>Шарыгина</a:t>
            </a:r>
            <a:r>
              <a:rPr lang="ru-RU" b="1" dirty="0"/>
              <a:t>» (пгт. Кик­нур, ул. Крас­но­ар­мей­ская, 7а)</a:t>
            </a:r>
            <a:endParaRPr b="1" dirty="0"/>
          </a:p>
        </p:txBody>
      </p:sp>
      <p:sp>
        <p:nvSpPr>
          <p:cNvPr id="9" name="object 6"/>
          <p:cNvSpPr/>
          <p:nvPr/>
        </p:nvSpPr>
        <p:spPr>
          <a:xfrm>
            <a:off x="626362" y="2630042"/>
            <a:ext cx="6371285" cy="609912"/>
          </a:xfrm>
          <a:custGeom>
            <a:avLst/>
            <a:gdLst/>
            <a:ahLst/>
            <a:cxnLst/>
            <a:rect l="l" t="t" r="r" b="b"/>
            <a:pathLst>
              <a:path w="5873750" h="603885">
                <a:moveTo>
                  <a:pt x="0" y="603503"/>
                </a:moveTo>
                <a:lnTo>
                  <a:pt x="5873496" y="603503"/>
                </a:lnTo>
                <a:lnTo>
                  <a:pt x="5873496" y="0"/>
                </a:lnTo>
                <a:lnTo>
                  <a:pt x="0" y="0"/>
                </a:lnTo>
                <a:lnTo>
                  <a:pt x="0" y="603503"/>
                </a:lnTo>
                <a:close/>
              </a:path>
            </a:pathLst>
          </a:custGeom>
          <a:ln w="12700">
            <a:solidFill>
              <a:srgbClr val="649C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339455"/>
            <a:ext cx="3042441" cy="22818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3400" y="1439418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cs typeface="Calibri Light" panose="020F0302020204030204" pitchFamily="34" charset="0"/>
              </a:rPr>
              <a:t>Пайбулатовское</a:t>
            </a:r>
            <a:r>
              <a:rPr lang="ru-RU" b="1" dirty="0">
                <a:cs typeface="Calibri Light" panose="020F0302020204030204" pitchFamily="34" charset="0"/>
              </a:rPr>
              <a:t> озеро, региональный памятник природы. </a:t>
            </a:r>
            <a:r>
              <a:rPr lang="ru-RU" b="1" dirty="0"/>
              <a:t>Площадь озера – 25 га,</a:t>
            </a:r>
            <a:r>
              <a:rPr lang="ru-RU" dirty="0"/>
              <a:t> </a:t>
            </a:r>
            <a:r>
              <a:rPr lang="ru-RU" b="1" dirty="0" err="1">
                <a:cs typeface="Calibri Light" panose="020F0302020204030204" pitchFamily="34" charset="0"/>
              </a:rPr>
              <a:t>старично</a:t>
            </a:r>
            <a:r>
              <a:rPr lang="ru-RU" b="1" dirty="0">
                <a:cs typeface="Calibri Light" panose="020F0302020204030204" pitchFamily="34" charset="0"/>
              </a:rPr>
              <a:t>-карстового происхождения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4362952"/>
            <a:ext cx="3187898" cy="22988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object 5"/>
          <p:cNvSpPr/>
          <p:nvPr/>
        </p:nvSpPr>
        <p:spPr>
          <a:xfrm>
            <a:off x="626362" y="3651504"/>
            <a:ext cx="6371285" cy="423480"/>
          </a:xfrm>
          <a:custGeom>
            <a:avLst/>
            <a:gdLst/>
            <a:ahLst/>
            <a:cxnLst/>
            <a:rect l="l" t="t" r="r" b="b"/>
            <a:pathLst>
              <a:path w="5873750" h="603885">
                <a:moveTo>
                  <a:pt x="5873496" y="0"/>
                </a:moveTo>
                <a:lnTo>
                  <a:pt x="0" y="0"/>
                </a:lnTo>
                <a:lnTo>
                  <a:pt x="0" y="603503"/>
                </a:lnTo>
                <a:lnTo>
                  <a:pt x="5873496" y="603503"/>
                </a:lnTo>
                <a:lnTo>
                  <a:pt x="5873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Зда­ние </a:t>
            </a:r>
            <a:r>
              <a:rPr lang="ru-RU" b="1" dirty="0" err="1"/>
              <a:t>Шап­тин­ской</a:t>
            </a:r>
            <a:r>
              <a:rPr lang="ru-RU" b="1" dirty="0"/>
              <a:t> Вла­димир­ской цер­кви (с. </a:t>
            </a:r>
            <a:r>
              <a:rPr lang="ru-RU" b="1" dirty="0" err="1"/>
              <a:t>Шапта</a:t>
            </a:r>
            <a:r>
              <a:rPr lang="ru-RU" b="1" dirty="0"/>
              <a:t>).</a:t>
            </a:r>
            <a:endParaRPr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2" y="4362952"/>
            <a:ext cx="3401735" cy="22988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63" y="3644556"/>
            <a:ext cx="6371284" cy="4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1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91497" y="148764"/>
            <a:ext cx="58674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Основные организации</a:t>
            </a:r>
          </a:p>
        </p:txBody>
      </p:sp>
      <p:sp>
        <p:nvSpPr>
          <p:cNvPr id="3" name="object 67"/>
          <p:cNvSpPr txBox="1"/>
          <p:nvPr/>
        </p:nvSpPr>
        <p:spPr>
          <a:xfrm>
            <a:off x="8763000" y="79682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60049"/>
              </p:ext>
            </p:extLst>
          </p:nvPr>
        </p:nvGraphicFramePr>
        <p:xfrm>
          <a:off x="152400" y="970886"/>
          <a:ext cx="11963400" cy="5658513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98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43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Наименование организации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Сфера деятельности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Средняя численность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за 2023 год, чел.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3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ООО</a:t>
                      </a:r>
                      <a:r>
                        <a:rPr lang="ru-RU" baseline="0" dirty="0"/>
                        <a:t> «</a:t>
                      </a:r>
                      <a:r>
                        <a:rPr lang="ru-RU" baseline="0" dirty="0" err="1"/>
                        <a:t>Вальдхаус</a:t>
                      </a:r>
                      <a:r>
                        <a:rPr lang="ru-RU" baseline="0" dirty="0"/>
                        <a:t>»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Переработка древесины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9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Кикнурское райпо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Розничная</a:t>
                      </a:r>
                      <a:r>
                        <a:rPr lang="ru-RU" baseline="0" dirty="0"/>
                        <a:t> торговля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99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ООО «Мир вкуса»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Розничная торговля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43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ООО «Пищевик»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Производство</a:t>
                      </a:r>
                      <a:r>
                        <a:rPr lang="ru-RU" baseline="0" dirty="0"/>
                        <a:t> хлебобулочных изделий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07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ООО «Стимул»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Переработка древесины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845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МУП «Коммунальщик»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ООО «Русич»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ООО «Викинг»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АО «Кикнурский агроснаб»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Теплоснабжение, водоснабжение, водоотведение</a:t>
                      </a:r>
                    </a:p>
                    <a:p>
                      <a:pPr algn="ctr"/>
                      <a:r>
                        <a:rPr lang="ru-RU" dirty="0"/>
                        <a:t>Переработка древесины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Переработка древесины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Переработка</a:t>
                      </a:r>
                      <a:r>
                        <a:rPr lang="ru-RU" baseline="0" dirty="0"/>
                        <a:t> древесины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57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22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49</a:t>
                      </a:r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77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083" y="163448"/>
            <a:ext cx="5410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5" dirty="0">
                <a:latin typeface="Calibri Light"/>
                <a:cs typeface="Calibri Light"/>
              </a:rPr>
              <a:t>И</a:t>
            </a:r>
            <a:r>
              <a:rPr sz="3600" b="0" spc="-35" dirty="0">
                <a:latin typeface="Calibri Light"/>
                <a:cs typeface="Calibri Light"/>
              </a:rPr>
              <a:t>н</a:t>
            </a:r>
            <a:r>
              <a:rPr sz="3600" b="0" spc="-30" dirty="0">
                <a:latin typeface="Calibri Light"/>
                <a:cs typeface="Calibri Light"/>
              </a:rPr>
              <a:t>вес</a:t>
            </a:r>
            <a:r>
              <a:rPr sz="3600" b="0" spc="-25" dirty="0">
                <a:latin typeface="Calibri Light"/>
                <a:cs typeface="Calibri Light"/>
              </a:rPr>
              <a:t>т</a:t>
            </a:r>
            <a:r>
              <a:rPr sz="3600" b="0" spc="-45" dirty="0">
                <a:latin typeface="Calibri Light"/>
                <a:cs typeface="Calibri Light"/>
              </a:rPr>
              <a:t>и</a:t>
            </a:r>
            <a:r>
              <a:rPr sz="3600" b="0" spc="-40" dirty="0">
                <a:latin typeface="Calibri Light"/>
                <a:cs typeface="Calibri Light"/>
              </a:rPr>
              <a:t>ц</a:t>
            </a:r>
            <a:r>
              <a:rPr sz="3600" b="0" spc="-45" dirty="0">
                <a:latin typeface="Calibri Light"/>
                <a:cs typeface="Calibri Light"/>
              </a:rPr>
              <a:t>и</a:t>
            </a:r>
            <a:r>
              <a:rPr sz="3600" b="0" spc="-35" dirty="0">
                <a:latin typeface="Calibri Light"/>
                <a:cs typeface="Calibri Light"/>
              </a:rPr>
              <a:t>о</a:t>
            </a:r>
            <a:r>
              <a:rPr sz="3600" b="0" spc="-45" dirty="0">
                <a:latin typeface="Calibri Light"/>
                <a:cs typeface="Calibri Light"/>
              </a:rPr>
              <a:t>нн</a:t>
            </a:r>
            <a:r>
              <a:rPr sz="3600" b="0" spc="-55" dirty="0">
                <a:latin typeface="Calibri Light"/>
                <a:cs typeface="Calibri Light"/>
              </a:rPr>
              <a:t>ы</a:t>
            </a:r>
            <a:r>
              <a:rPr sz="3600" b="0" dirty="0">
                <a:latin typeface="Calibri Light"/>
                <a:cs typeface="Calibri Light"/>
              </a:rPr>
              <a:t>й</a:t>
            </a:r>
            <a:r>
              <a:rPr sz="3600" b="0" spc="-90" dirty="0">
                <a:latin typeface="Calibri Light"/>
                <a:cs typeface="Calibri Light"/>
              </a:rPr>
              <a:t> </a:t>
            </a:r>
            <a:r>
              <a:rPr sz="3600" b="0" spc="-25" dirty="0">
                <a:latin typeface="Calibri Light"/>
                <a:cs typeface="Calibri Light"/>
              </a:rPr>
              <a:t>п</a:t>
            </a:r>
            <a:r>
              <a:rPr sz="3600" b="0" spc="-20" dirty="0">
                <a:latin typeface="Calibri Light"/>
                <a:cs typeface="Calibri Light"/>
              </a:rPr>
              <a:t>о</a:t>
            </a:r>
            <a:r>
              <a:rPr sz="3600" b="0" spc="-25" dirty="0">
                <a:latin typeface="Calibri Light"/>
                <a:cs typeface="Calibri Light"/>
              </a:rPr>
              <a:t>т</a:t>
            </a:r>
            <a:r>
              <a:rPr sz="3600" b="0" spc="-30" dirty="0">
                <a:latin typeface="Calibri Light"/>
                <a:cs typeface="Calibri Light"/>
              </a:rPr>
              <a:t>е</a:t>
            </a:r>
            <a:r>
              <a:rPr sz="3600" b="0" spc="-45" dirty="0">
                <a:latin typeface="Calibri Light"/>
                <a:cs typeface="Calibri Light"/>
              </a:rPr>
              <a:t>н</a:t>
            </a:r>
            <a:r>
              <a:rPr sz="3600" b="0" spc="-40" dirty="0">
                <a:latin typeface="Calibri Light"/>
                <a:cs typeface="Calibri Light"/>
              </a:rPr>
              <a:t>ц</a:t>
            </a:r>
            <a:r>
              <a:rPr sz="3600" b="0" spc="-30" dirty="0">
                <a:latin typeface="Calibri Light"/>
                <a:cs typeface="Calibri Light"/>
              </a:rPr>
              <a:t>и</a:t>
            </a:r>
            <a:r>
              <a:rPr sz="3600" b="0" spc="-40" dirty="0">
                <a:latin typeface="Calibri Light"/>
                <a:cs typeface="Calibri Light"/>
              </a:rPr>
              <a:t>а</a:t>
            </a:r>
            <a:r>
              <a:rPr sz="3600" b="0" dirty="0">
                <a:latin typeface="Calibri Light"/>
                <a:cs typeface="Calibri Light"/>
              </a:rPr>
              <a:t>л</a:t>
            </a:r>
            <a:endParaRPr sz="360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493" y="2003679"/>
            <a:ext cx="2564575" cy="3025520"/>
            <a:chOff x="501395" y="2023872"/>
            <a:chExt cx="2531745" cy="2769467"/>
          </a:xfrm>
        </p:grpSpPr>
        <p:sp>
          <p:nvSpPr>
            <p:cNvPr id="5" name="object 5"/>
            <p:cNvSpPr/>
            <p:nvPr/>
          </p:nvSpPr>
          <p:spPr>
            <a:xfrm>
              <a:off x="501395" y="2023872"/>
              <a:ext cx="2531745" cy="2025650"/>
            </a:xfrm>
            <a:custGeom>
              <a:avLst/>
              <a:gdLst/>
              <a:ahLst/>
              <a:cxnLst/>
              <a:rect l="l" t="t" r="r" b="b"/>
              <a:pathLst>
                <a:path w="2531745" h="2025650">
                  <a:moveTo>
                    <a:pt x="0" y="2025395"/>
                  </a:moveTo>
                  <a:lnTo>
                    <a:pt x="2531364" y="2025395"/>
                  </a:lnTo>
                  <a:lnTo>
                    <a:pt x="2531364" y="0"/>
                  </a:lnTo>
                  <a:lnTo>
                    <a:pt x="0" y="0"/>
                  </a:lnTo>
                  <a:lnTo>
                    <a:pt x="0" y="2025395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9213" y="3694182"/>
              <a:ext cx="2214541" cy="1076785"/>
            </a:xfrm>
            <a:custGeom>
              <a:avLst/>
              <a:gdLst/>
              <a:ahLst/>
              <a:cxnLst/>
              <a:rect l="l" t="t" r="r" b="b"/>
              <a:pathLst>
                <a:path w="2252980" h="1010920">
                  <a:moveTo>
                    <a:pt x="1582420" y="0"/>
                  </a:moveTo>
                  <a:lnTo>
                    <a:pt x="1313942" y="97663"/>
                  </a:lnTo>
                  <a:lnTo>
                    <a:pt x="0" y="97663"/>
                  </a:lnTo>
                  <a:lnTo>
                    <a:pt x="0" y="1010539"/>
                  </a:lnTo>
                  <a:lnTo>
                    <a:pt x="2252472" y="1010539"/>
                  </a:lnTo>
                  <a:lnTo>
                    <a:pt x="2252472" y="97663"/>
                  </a:lnTo>
                  <a:lnTo>
                    <a:pt x="1877060" y="97663"/>
                  </a:lnTo>
                  <a:lnTo>
                    <a:pt x="1582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9213" y="3694182"/>
              <a:ext cx="2218813" cy="1099157"/>
            </a:xfrm>
            <a:custGeom>
              <a:avLst/>
              <a:gdLst/>
              <a:ahLst/>
              <a:cxnLst/>
              <a:rect l="l" t="t" r="r" b="b"/>
              <a:pathLst>
                <a:path w="2252980" h="1010920">
                  <a:moveTo>
                    <a:pt x="0" y="97663"/>
                  </a:moveTo>
                  <a:lnTo>
                    <a:pt x="1313942" y="97663"/>
                  </a:lnTo>
                  <a:lnTo>
                    <a:pt x="1582420" y="0"/>
                  </a:lnTo>
                  <a:lnTo>
                    <a:pt x="1877060" y="97663"/>
                  </a:lnTo>
                  <a:lnTo>
                    <a:pt x="2252472" y="97663"/>
                  </a:lnTo>
                  <a:lnTo>
                    <a:pt x="2252472" y="249809"/>
                  </a:lnTo>
                  <a:lnTo>
                    <a:pt x="2252472" y="478028"/>
                  </a:lnTo>
                  <a:lnTo>
                    <a:pt x="2252472" y="1010539"/>
                  </a:lnTo>
                  <a:lnTo>
                    <a:pt x="1877060" y="1010539"/>
                  </a:lnTo>
                  <a:lnTo>
                    <a:pt x="1313942" y="1010539"/>
                  </a:lnTo>
                  <a:lnTo>
                    <a:pt x="0" y="1010539"/>
                  </a:lnTo>
                  <a:lnTo>
                    <a:pt x="0" y="478028"/>
                  </a:lnTo>
                  <a:lnTo>
                    <a:pt x="0" y="249809"/>
                  </a:lnTo>
                  <a:lnTo>
                    <a:pt x="0" y="9766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30073" y="3971692"/>
            <a:ext cx="209296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В</a:t>
            </a:r>
            <a:r>
              <a:rPr lang="ru-RU" sz="1600" spc="-5" dirty="0">
                <a:latin typeface="Calibri"/>
                <a:cs typeface="Calibri"/>
              </a:rPr>
              <a:t>ведение в оборот ранее выпавшей из оборота пашни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38767" y="2003678"/>
            <a:ext cx="2603500" cy="3025521"/>
            <a:chOff x="3285744" y="2029967"/>
            <a:chExt cx="2529840" cy="2740094"/>
          </a:xfrm>
        </p:grpSpPr>
        <p:sp>
          <p:nvSpPr>
            <p:cNvPr id="12" name="object 12"/>
            <p:cNvSpPr/>
            <p:nvPr/>
          </p:nvSpPr>
          <p:spPr>
            <a:xfrm>
              <a:off x="3285744" y="2029967"/>
              <a:ext cx="2529840" cy="2025650"/>
            </a:xfrm>
            <a:custGeom>
              <a:avLst/>
              <a:gdLst/>
              <a:ahLst/>
              <a:cxnLst/>
              <a:rect l="l" t="t" r="r" b="b"/>
              <a:pathLst>
                <a:path w="2529840" h="2025650">
                  <a:moveTo>
                    <a:pt x="0" y="2025395"/>
                  </a:moveTo>
                  <a:lnTo>
                    <a:pt x="2529840" y="2025395"/>
                  </a:lnTo>
                  <a:lnTo>
                    <a:pt x="2529840" y="0"/>
                  </a:lnTo>
                  <a:lnTo>
                    <a:pt x="0" y="0"/>
                  </a:lnTo>
                  <a:lnTo>
                    <a:pt x="0" y="2025395"/>
                  </a:lnTo>
                  <a:close/>
                </a:path>
              </a:pathLst>
            </a:custGeom>
            <a:ln w="12699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12821" y="3669538"/>
              <a:ext cx="2207529" cy="1100523"/>
            </a:xfrm>
            <a:custGeom>
              <a:avLst/>
              <a:gdLst/>
              <a:ahLst/>
              <a:cxnLst/>
              <a:rect l="l" t="t" r="r" b="b"/>
              <a:pathLst>
                <a:path w="2252979" h="980439">
                  <a:moveTo>
                    <a:pt x="1582419" y="0"/>
                  </a:moveTo>
                  <a:lnTo>
                    <a:pt x="1313941" y="94742"/>
                  </a:lnTo>
                  <a:lnTo>
                    <a:pt x="0" y="94742"/>
                  </a:lnTo>
                  <a:lnTo>
                    <a:pt x="0" y="980186"/>
                  </a:lnTo>
                  <a:lnTo>
                    <a:pt x="2252471" y="980186"/>
                  </a:lnTo>
                  <a:lnTo>
                    <a:pt x="2252471" y="94742"/>
                  </a:lnTo>
                  <a:lnTo>
                    <a:pt x="1877059" y="94742"/>
                  </a:lnTo>
                  <a:lnTo>
                    <a:pt x="15824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12820" y="3669538"/>
              <a:ext cx="2215229" cy="1100523"/>
            </a:xfrm>
            <a:custGeom>
              <a:avLst/>
              <a:gdLst/>
              <a:ahLst/>
              <a:cxnLst/>
              <a:rect l="l" t="t" r="r" b="b"/>
              <a:pathLst>
                <a:path w="2252979" h="980439">
                  <a:moveTo>
                    <a:pt x="0" y="94742"/>
                  </a:moveTo>
                  <a:lnTo>
                    <a:pt x="1313941" y="94742"/>
                  </a:lnTo>
                  <a:lnTo>
                    <a:pt x="1582419" y="0"/>
                  </a:lnTo>
                  <a:lnTo>
                    <a:pt x="1877059" y="94742"/>
                  </a:lnTo>
                  <a:lnTo>
                    <a:pt x="2252471" y="94742"/>
                  </a:lnTo>
                  <a:lnTo>
                    <a:pt x="2252471" y="242316"/>
                  </a:lnTo>
                  <a:lnTo>
                    <a:pt x="2252471" y="463676"/>
                  </a:lnTo>
                  <a:lnTo>
                    <a:pt x="2252471" y="980186"/>
                  </a:lnTo>
                  <a:lnTo>
                    <a:pt x="1877059" y="980186"/>
                  </a:lnTo>
                  <a:lnTo>
                    <a:pt x="1313941" y="980186"/>
                  </a:lnTo>
                  <a:lnTo>
                    <a:pt x="0" y="980186"/>
                  </a:lnTo>
                  <a:lnTo>
                    <a:pt x="0" y="463676"/>
                  </a:lnTo>
                  <a:lnTo>
                    <a:pt x="0" y="242316"/>
                  </a:lnTo>
                  <a:lnTo>
                    <a:pt x="0" y="94742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91382" y="3897268"/>
            <a:ext cx="1944370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" algn="ctr">
              <a:lnSpc>
                <a:spcPts val="1835"/>
              </a:lnSpc>
              <a:spcBef>
                <a:spcPts val="95"/>
              </a:spcBef>
            </a:pPr>
            <a:r>
              <a:rPr lang="ru-RU" sz="1400" spc="-5" dirty="0">
                <a:latin typeface="Calibri"/>
                <a:cs typeface="Calibri"/>
              </a:rPr>
              <a:t>Создание потребительской кооперации среди малых форм хозяйствования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65586" y="2009144"/>
            <a:ext cx="2529840" cy="3025522"/>
            <a:chOff x="6070091" y="2034539"/>
            <a:chExt cx="2529840" cy="2790340"/>
          </a:xfrm>
        </p:grpSpPr>
        <p:sp>
          <p:nvSpPr>
            <p:cNvPr id="19" name="object 19"/>
            <p:cNvSpPr/>
            <p:nvPr/>
          </p:nvSpPr>
          <p:spPr>
            <a:xfrm>
              <a:off x="6070091" y="2034539"/>
              <a:ext cx="2529840" cy="2024380"/>
            </a:xfrm>
            <a:custGeom>
              <a:avLst/>
              <a:gdLst/>
              <a:ahLst/>
              <a:cxnLst/>
              <a:rect l="l" t="t" r="r" b="b"/>
              <a:pathLst>
                <a:path w="2529840" h="2024379">
                  <a:moveTo>
                    <a:pt x="0" y="2023872"/>
                  </a:moveTo>
                  <a:lnTo>
                    <a:pt x="2529840" y="2023872"/>
                  </a:lnTo>
                  <a:lnTo>
                    <a:pt x="2529840" y="0"/>
                  </a:lnTo>
                  <a:lnTo>
                    <a:pt x="0" y="0"/>
                  </a:lnTo>
                  <a:lnTo>
                    <a:pt x="0" y="2023872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36740" y="3727575"/>
              <a:ext cx="2252980" cy="1097304"/>
            </a:xfrm>
            <a:custGeom>
              <a:avLst/>
              <a:gdLst/>
              <a:ahLst/>
              <a:cxnLst/>
              <a:rect l="l" t="t" r="r" b="b"/>
              <a:pathLst>
                <a:path w="2252979" h="967104">
                  <a:moveTo>
                    <a:pt x="1582420" y="0"/>
                  </a:moveTo>
                  <a:lnTo>
                    <a:pt x="1313941" y="93472"/>
                  </a:lnTo>
                  <a:lnTo>
                    <a:pt x="0" y="93472"/>
                  </a:lnTo>
                  <a:lnTo>
                    <a:pt x="0" y="966724"/>
                  </a:lnTo>
                  <a:lnTo>
                    <a:pt x="2252472" y="966724"/>
                  </a:lnTo>
                  <a:lnTo>
                    <a:pt x="2252472" y="93472"/>
                  </a:lnTo>
                  <a:lnTo>
                    <a:pt x="1877060" y="93472"/>
                  </a:lnTo>
                  <a:lnTo>
                    <a:pt x="1582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28816" y="3727575"/>
              <a:ext cx="2252980" cy="1092262"/>
            </a:xfrm>
            <a:custGeom>
              <a:avLst/>
              <a:gdLst/>
              <a:ahLst/>
              <a:cxnLst/>
              <a:rect l="l" t="t" r="r" b="b"/>
              <a:pathLst>
                <a:path w="2252979" h="967104">
                  <a:moveTo>
                    <a:pt x="0" y="93472"/>
                  </a:moveTo>
                  <a:lnTo>
                    <a:pt x="1313941" y="93472"/>
                  </a:lnTo>
                  <a:lnTo>
                    <a:pt x="1582420" y="0"/>
                  </a:lnTo>
                  <a:lnTo>
                    <a:pt x="1877060" y="93472"/>
                  </a:lnTo>
                  <a:lnTo>
                    <a:pt x="2252472" y="93472"/>
                  </a:lnTo>
                  <a:lnTo>
                    <a:pt x="2252472" y="239014"/>
                  </a:lnTo>
                  <a:lnTo>
                    <a:pt x="2252472" y="457327"/>
                  </a:lnTo>
                  <a:lnTo>
                    <a:pt x="2252472" y="966724"/>
                  </a:lnTo>
                  <a:lnTo>
                    <a:pt x="1877060" y="966724"/>
                  </a:lnTo>
                  <a:lnTo>
                    <a:pt x="1313941" y="966724"/>
                  </a:lnTo>
                  <a:lnTo>
                    <a:pt x="0" y="966724"/>
                  </a:lnTo>
                  <a:lnTo>
                    <a:pt x="0" y="457327"/>
                  </a:lnTo>
                  <a:lnTo>
                    <a:pt x="0" y="239014"/>
                  </a:lnTo>
                  <a:lnTo>
                    <a:pt x="0" y="93472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335166" y="3994316"/>
            <a:ext cx="2128226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spc="-20" dirty="0" err="1">
                <a:latin typeface="Calibri"/>
                <a:cs typeface="Calibri"/>
              </a:rPr>
              <a:t>Углубленная</a:t>
            </a:r>
            <a:r>
              <a:rPr lang="ru-RU" sz="1600" spc="-20" dirty="0">
                <a:latin typeface="Calibri"/>
                <a:cs typeface="Calibri"/>
              </a:rPr>
              <a:t> лесопереработка и утилизация отходов лесопереработки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970880" y="2003677"/>
            <a:ext cx="2531745" cy="2987707"/>
            <a:chOff x="8852916" y="2075688"/>
            <a:chExt cx="2531745" cy="2194599"/>
          </a:xfrm>
        </p:grpSpPr>
        <p:sp>
          <p:nvSpPr>
            <p:cNvPr id="26" name="object 26"/>
            <p:cNvSpPr/>
            <p:nvPr/>
          </p:nvSpPr>
          <p:spPr>
            <a:xfrm>
              <a:off x="8852916" y="2075688"/>
              <a:ext cx="2531745" cy="1616340"/>
            </a:xfrm>
            <a:custGeom>
              <a:avLst/>
              <a:gdLst/>
              <a:ahLst/>
              <a:cxnLst/>
              <a:rect l="l" t="t" r="r" b="b"/>
              <a:pathLst>
                <a:path w="2531745" h="2024379">
                  <a:moveTo>
                    <a:pt x="0" y="2023872"/>
                  </a:moveTo>
                  <a:lnTo>
                    <a:pt x="2531364" y="2023872"/>
                  </a:lnTo>
                  <a:lnTo>
                    <a:pt x="2531364" y="0"/>
                  </a:lnTo>
                  <a:lnTo>
                    <a:pt x="0" y="0"/>
                  </a:lnTo>
                  <a:lnTo>
                    <a:pt x="0" y="2023872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24523" y="3356488"/>
              <a:ext cx="2251075" cy="913799"/>
            </a:xfrm>
            <a:custGeom>
              <a:avLst/>
              <a:gdLst/>
              <a:ahLst/>
              <a:cxnLst/>
              <a:rect l="l" t="t" r="r" b="b"/>
              <a:pathLst>
                <a:path w="2251075" h="784860">
                  <a:moveTo>
                    <a:pt x="1581277" y="0"/>
                  </a:moveTo>
                  <a:lnTo>
                    <a:pt x="1313052" y="75818"/>
                  </a:lnTo>
                  <a:lnTo>
                    <a:pt x="0" y="75818"/>
                  </a:lnTo>
                  <a:lnTo>
                    <a:pt x="0" y="784478"/>
                  </a:lnTo>
                  <a:lnTo>
                    <a:pt x="2250948" y="784478"/>
                  </a:lnTo>
                  <a:lnTo>
                    <a:pt x="2250948" y="75818"/>
                  </a:lnTo>
                  <a:lnTo>
                    <a:pt x="1875789" y="75818"/>
                  </a:lnTo>
                  <a:lnTo>
                    <a:pt x="1581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24522" y="3354235"/>
              <a:ext cx="2251075" cy="916052"/>
            </a:xfrm>
            <a:custGeom>
              <a:avLst/>
              <a:gdLst/>
              <a:ahLst/>
              <a:cxnLst/>
              <a:rect l="l" t="t" r="r" b="b"/>
              <a:pathLst>
                <a:path w="2251075" h="784860">
                  <a:moveTo>
                    <a:pt x="0" y="75818"/>
                  </a:moveTo>
                  <a:lnTo>
                    <a:pt x="1313052" y="75818"/>
                  </a:lnTo>
                  <a:lnTo>
                    <a:pt x="1581277" y="0"/>
                  </a:lnTo>
                  <a:lnTo>
                    <a:pt x="1875789" y="75818"/>
                  </a:lnTo>
                  <a:lnTo>
                    <a:pt x="2250948" y="75818"/>
                  </a:lnTo>
                  <a:lnTo>
                    <a:pt x="2250948" y="193928"/>
                  </a:lnTo>
                  <a:lnTo>
                    <a:pt x="2250948" y="371094"/>
                  </a:lnTo>
                  <a:lnTo>
                    <a:pt x="2250948" y="784478"/>
                  </a:lnTo>
                  <a:lnTo>
                    <a:pt x="1875789" y="784478"/>
                  </a:lnTo>
                  <a:lnTo>
                    <a:pt x="1313052" y="784478"/>
                  </a:lnTo>
                  <a:lnTo>
                    <a:pt x="0" y="784478"/>
                  </a:lnTo>
                  <a:lnTo>
                    <a:pt x="0" y="371094"/>
                  </a:lnTo>
                  <a:lnTo>
                    <a:pt x="0" y="193928"/>
                  </a:lnTo>
                  <a:lnTo>
                    <a:pt x="0" y="75818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183401" y="3897268"/>
            <a:ext cx="217039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600" spc="-5" dirty="0">
                <a:latin typeface="Calibri"/>
                <a:cs typeface="Calibri"/>
              </a:rPr>
              <a:t>Увеличение количества малых предприятий в реальном секторе экономики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39737"/>
            <a:ext cx="3334801" cy="43285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615" y="2116241"/>
            <a:ext cx="2385804" cy="163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91" y="2134184"/>
            <a:ext cx="2298193" cy="158141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3" y="2134184"/>
            <a:ext cx="2243258" cy="16771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02" y="2116241"/>
            <a:ext cx="2356607" cy="16590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840" y="460375"/>
            <a:ext cx="8488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>
                <a:latin typeface="Calibri Light"/>
                <a:cs typeface="Calibri Light"/>
              </a:rPr>
              <a:t>Меры</a:t>
            </a:r>
            <a:r>
              <a:rPr sz="3600" spc="-90" dirty="0">
                <a:latin typeface="Calibri Light"/>
                <a:cs typeface="Calibri Light"/>
              </a:rPr>
              <a:t> </a:t>
            </a:r>
            <a:r>
              <a:rPr sz="3600" spc="-35" dirty="0">
                <a:latin typeface="Calibri Light"/>
                <a:cs typeface="Calibri Light"/>
              </a:rPr>
              <a:t>поддержки</a:t>
            </a:r>
            <a:r>
              <a:rPr sz="3600" spc="-90" dirty="0">
                <a:latin typeface="Calibri Light"/>
                <a:cs typeface="Calibri Light"/>
              </a:rPr>
              <a:t> </a:t>
            </a:r>
            <a:r>
              <a:rPr sz="3600" spc="-35" dirty="0">
                <a:latin typeface="Calibri Light"/>
                <a:cs typeface="Calibri Light"/>
              </a:rPr>
              <a:t>(муниципальный</a:t>
            </a:r>
            <a:r>
              <a:rPr sz="3600" spc="-90" dirty="0">
                <a:latin typeface="Calibri Light"/>
                <a:cs typeface="Calibri Light"/>
              </a:rPr>
              <a:t> </a:t>
            </a:r>
            <a:r>
              <a:rPr sz="3600" spc="-30" dirty="0">
                <a:latin typeface="Calibri Light"/>
                <a:cs typeface="Calibri Light"/>
              </a:rPr>
              <a:t>уровень)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49928" y="1023909"/>
            <a:ext cx="2392045" cy="2562860"/>
            <a:chOff x="836422" y="1819401"/>
            <a:chExt cx="2392045" cy="2562860"/>
          </a:xfrm>
        </p:grpSpPr>
        <p:sp>
          <p:nvSpPr>
            <p:cNvPr id="4" name="object 4"/>
            <p:cNvSpPr/>
            <p:nvPr/>
          </p:nvSpPr>
          <p:spPr>
            <a:xfrm>
              <a:off x="842772" y="1825751"/>
              <a:ext cx="2379345" cy="2550160"/>
            </a:xfrm>
            <a:custGeom>
              <a:avLst/>
              <a:gdLst/>
              <a:ahLst/>
              <a:cxnLst/>
              <a:rect l="l" t="t" r="r" b="b"/>
              <a:pathLst>
                <a:path w="2379345" h="2550160">
                  <a:moveTo>
                    <a:pt x="2141092" y="0"/>
                  </a:moveTo>
                  <a:lnTo>
                    <a:pt x="237896" y="0"/>
                  </a:lnTo>
                  <a:lnTo>
                    <a:pt x="189953" y="4834"/>
                  </a:lnTo>
                  <a:lnTo>
                    <a:pt x="145298" y="18700"/>
                  </a:lnTo>
                  <a:lnTo>
                    <a:pt x="104888" y="40639"/>
                  </a:lnTo>
                  <a:lnTo>
                    <a:pt x="69680" y="69691"/>
                  </a:lnTo>
                  <a:lnTo>
                    <a:pt x="40630" y="104899"/>
                  </a:lnTo>
                  <a:lnTo>
                    <a:pt x="18695" y="145303"/>
                  </a:lnTo>
                  <a:lnTo>
                    <a:pt x="4833" y="189947"/>
                  </a:lnTo>
                  <a:lnTo>
                    <a:pt x="0" y="237871"/>
                  </a:lnTo>
                  <a:lnTo>
                    <a:pt x="0" y="2311781"/>
                  </a:lnTo>
                  <a:lnTo>
                    <a:pt x="4833" y="2359704"/>
                  </a:lnTo>
                  <a:lnTo>
                    <a:pt x="18695" y="2404348"/>
                  </a:lnTo>
                  <a:lnTo>
                    <a:pt x="40630" y="2444752"/>
                  </a:lnTo>
                  <a:lnTo>
                    <a:pt x="69680" y="2479960"/>
                  </a:lnTo>
                  <a:lnTo>
                    <a:pt x="104888" y="2509012"/>
                  </a:lnTo>
                  <a:lnTo>
                    <a:pt x="145298" y="2530951"/>
                  </a:lnTo>
                  <a:lnTo>
                    <a:pt x="189953" y="2544817"/>
                  </a:lnTo>
                  <a:lnTo>
                    <a:pt x="237896" y="2549652"/>
                  </a:lnTo>
                  <a:lnTo>
                    <a:pt x="2141092" y="2549652"/>
                  </a:lnTo>
                  <a:lnTo>
                    <a:pt x="2189016" y="2544817"/>
                  </a:lnTo>
                  <a:lnTo>
                    <a:pt x="2233660" y="2530951"/>
                  </a:lnTo>
                  <a:lnTo>
                    <a:pt x="2274064" y="2509012"/>
                  </a:lnTo>
                  <a:lnTo>
                    <a:pt x="2309272" y="2479960"/>
                  </a:lnTo>
                  <a:lnTo>
                    <a:pt x="2338324" y="2444752"/>
                  </a:lnTo>
                  <a:lnTo>
                    <a:pt x="2360263" y="2404348"/>
                  </a:lnTo>
                  <a:lnTo>
                    <a:pt x="2374129" y="2359704"/>
                  </a:lnTo>
                  <a:lnTo>
                    <a:pt x="2378964" y="2311781"/>
                  </a:lnTo>
                  <a:lnTo>
                    <a:pt x="2378964" y="237871"/>
                  </a:lnTo>
                  <a:lnTo>
                    <a:pt x="2374129" y="189947"/>
                  </a:lnTo>
                  <a:lnTo>
                    <a:pt x="2360263" y="145303"/>
                  </a:lnTo>
                  <a:lnTo>
                    <a:pt x="2338324" y="104899"/>
                  </a:lnTo>
                  <a:lnTo>
                    <a:pt x="2309272" y="69691"/>
                  </a:lnTo>
                  <a:lnTo>
                    <a:pt x="2274064" y="40639"/>
                  </a:lnTo>
                  <a:lnTo>
                    <a:pt x="2233660" y="18700"/>
                  </a:lnTo>
                  <a:lnTo>
                    <a:pt x="2189016" y="4834"/>
                  </a:lnTo>
                  <a:lnTo>
                    <a:pt x="2141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2772" y="1825751"/>
              <a:ext cx="2379345" cy="2550160"/>
            </a:xfrm>
            <a:custGeom>
              <a:avLst/>
              <a:gdLst/>
              <a:ahLst/>
              <a:cxnLst/>
              <a:rect l="l" t="t" r="r" b="b"/>
              <a:pathLst>
                <a:path w="2379345" h="2550160">
                  <a:moveTo>
                    <a:pt x="0" y="237871"/>
                  </a:moveTo>
                  <a:lnTo>
                    <a:pt x="4833" y="189947"/>
                  </a:lnTo>
                  <a:lnTo>
                    <a:pt x="18695" y="145303"/>
                  </a:lnTo>
                  <a:lnTo>
                    <a:pt x="40630" y="104899"/>
                  </a:lnTo>
                  <a:lnTo>
                    <a:pt x="69680" y="69691"/>
                  </a:lnTo>
                  <a:lnTo>
                    <a:pt x="104888" y="40639"/>
                  </a:lnTo>
                  <a:lnTo>
                    <a:pt x="145298" y="18700"/>
                  </a:lnTo>
                  <a:lnTo>
                    <a:pt x="189953" y="4834"/>
                  </a:lnTo>
                  <a:lnTo>
                    <a:pt x="237896" y="0"/>
                  </a:lnTo>
                  <a:lnTo>
                    <a:pt x="2141092" y="0"/>
                  </a:lnTo>
                  <a:lnTo>
                    <a:pt x="2189016" y="4834"/>
                  </a:lnTo>
                  <a:lnTo>
                    <a:pt x="2233660" y="18700"/>
                  </a:lnTo>
                  <a:lnTo>
                    <a:pt x="2274064" y="40639"/>
                  </a:lnTo>
                  <a:lnTo>
                    <a:pt x="2309272" y="69691"/>
                  </a:lnTo>
                  <a:lnTo>
                    <a:pt x="2338324" y="104899"/>
                  </a:lnTo>
                  <a:lnTo>
                    <a:pt x="2360263" y="145303"/>
                  </a:lnTo>
                  <a:lnTo>
                    <a:pt x="2374129" y="189947"/>
                  </a:lnTo>
                  <a:lnTo>
                    <a:pt x="2378964" y="237871"/>
                  </a:lnTo>
                  <a:lnTo>
                    <a:pt x="2378964" y="2311781"/>
                  </a:lnTo>
                  <a:lnTo>
                    <a:pt x="2374129" y="2359704"/>
                  </a:lnTo>
                  <a:lnTo>
                    <a:pt x="2360263" y="2404348"/>
                  </a:lnTo>
                  <a:lnTo>
                    <a:pt x="2338324" y="2444752"/>
                  </a:lnTo>
                  <a:lnTo>
                    <a:pt x="2309272" y="2479960"/>
                  </a:lnTo>
                  <a:lnTo>
                    <a:pt x="2274064" y="2509012"/>
                  </a:lnTo>
                  <a:lnTo>
                    <a:pt x="2233660" y="2530951"/>
                  </a:lnTo>
                  <a:lnTo>
                    <a:pt x="2189016" y="2544817"/>
                  </a:lnTo>
                  <a:lnTo>
                    <a:pt x="2141092" y="2549652"/>
                  </a:lnTo>
                  <a:lnTo>
                    <a:pt x="237896" y="2549652"/>
                  </a:lnTo>
                  <a:lnTo>
                    <a:pt x="189953" y="2544817"/>
                  </a:lnTo>
                  <a:lnTo>
                    <a:pt x="145298" y="2530951"/>
                  </a:lnTo>
                  <a:lnTo>
                    <a:pt x="104888" y="2509012"/>
                  </a:lnTo>
                  <a:lnTo>
                    <a:pt x="69680" y="2479960"/>
                  </a:lnTo>
                  <a:lnTo>
                    <a:pt x="40630" y="2444752"/>
                  </a:lnTo>
                  <a:lnTo>
                    <a:pt x="18695" y="2404348"/>
                  </a:lnTo>
                  <a:lnTo>
                    <a:pt x="4833" y="2359704"/>
                  </a:lnTo>
                  <a:lnTo>
                    <a:pt x="0" y="2311781"/>
                  </a:lnTo>
                  <a:lnTo>
                    <a:pt x="0" y="237871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46436" y="1219041"/>
            <a:ext cx="2135505" cy="491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Обращение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sz="1600" b="1" spc="-5" dirty="0">
                <a:latin typeface="Calibri"/>
                <a:cs typeface="Calibri"/>
              </a:rPr>
              <a:t>администрацию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города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48718" y="1754114"/>
            <a:ext cx="2390140" cy="2575178"/>
            <a:chOff x="1324102" y="2771901"/>
            <a:chExt cx="2390140" cy="3411220"/>
          </a:xfrm>
        </p:grpSpPr>
        <p:sp>
          <p:nvSpPr>
            <p:cNvPr id="8" name="object 8"/>
            <p:cNvSpPr/>
            <p:nvPr/>
          </p:nvSpPr>
          <p:spPr>
            <a:xfrm>
              <a:off x="1330452" y="2778251"/>
              <a:ext cx="2377440" cy="3398520"/>
            </a:xfrm>
            <a:custGeom>
              <a:avLst/>
              <a:gdLst/>
              <a:ahLst/>
              <a:cxnLst/>
              <a:rect l="l" t="t" r="r" b="b"/>
              <a:pathLst>
                <a:path w="2377440" h="3398520">
                  <a:moveTo>
                    <a:pt x="2139696" y="0"/>
                  </a:moveTo>
                  <a:lnTo>
                    <a:pt x="237744" y="0"/>
                  </a:lnTo>
                  <a:lnTo>
                    <a:pt x="189825" y="4829"/>
                  </a:lnTo>
                  <a:lnTo>
                    <a:pt x="145196" y="18680"/>
                  </a:lnTo>
                  <a:lnTo>
                    <a:pt x="104812" y="40598"/>
                  </a:lnTo>
                  <a:lnTo>
                    <a:pt x="69627" y="69627"/>
                  </a:lnTo>
                  <a:lnTo>
                    <a:pt x="40598" y="104812"/>
                  </a:lnTo>
                  <a:lnTo>
                    <a:pt x="18680" y="145196"/>
                  </a:lnTo>
                  <a:lnTo>
                    <a:pt x="4829" y="189825"/>
                  </a:lnTo>
                  <a:lnTo>
                    <a:pt x="0" y="237744"/>
                  </a:lnTo>
                  <a:lnTo>
                    <a:pt x="0" y="3160776"/>
                  </a:lnTo>
                  <a:lnTo>
                    <a:pt x="4829" y="3208690"/>
                  </a:lnTo>
                  <a:lnTo>
                    <a:pt x="18680" y="3253317"/>
                  </a:lnTo>
                  <a:lnTo>
                    <a:pt x="40598" y="3293702"/>
                  </a:lnTo>
                  <a:lnTo>
                    <a:pt x="69627" y="3328887"/>
                  </a:lnTo>
                  <a:lnTo>
                    <a:pt x="104812" y="3357917"/>
                  </a:lnTo>
                  <a:lnTo>
                    <a:pt x="145196" y="3379837"/>
                  </a:lnTo>
                  <a:lnTo>
                    <a:pt x="189825" y="3393690"/>
                  </a:lnTo>
                  <a:lnTo>
                    <a:pt x="237744" y="3398520"/>
                  </a:lnTo>
                  <a:lnTo>
                    <a:pt x="2139696" y="3398520"/>
                  </a:lnTo>
                  <a:lnTo>
                    <a:pt x="2187614" y="3393690"/>
                  </a:lnTo>
                  <a:lnTo>
                    <a:pt x="2232243" y="3379837"/>
                  </a:lnTo>
                  <a:lnTo>
                    <a:pt x="2272627" y="3357917"/>
                  </a:lnTo>
                  <a:lnTo>
                    <a:pt x="2307812" y="3328887"/>
                  </a:lnTo>
                  <a:lnTo>
                    <a:pt x="2336841" y="3293702"/>
                  </a:lnTo>
                  <a:lnTo>
                    <a:pt x="2358759" y="3253317"/>
                  </a:lnTo>
                  <a:lnTo>
                    <a:pt x="2372610" y="3208690"/>
                  </a:lnTo>
                  <a:lnTo>
                    <a:pt x="2377440" y="3160776"/>
                  </a:lnTo>
                  <a:lnTo>
                    <a:pt x="2377440" y="237744"/>
                  </a:lnTo>
                  <a:lnTo>
                    <a:pt x="2372610" y="189825"/>
                  </a:lnTo>
                  <a:lnTo>
                    <a:pt x="2358759" y="145196"/>
                  </a:lnTo>
                  <a:lnTo>
                    <a:pt x="2336841" y="104812"/>
                  </a:lnTo>
                  <a:lnTo>
                    <a:pt x="2307812" y="69627"/>
                  </a:lnTo>
                  <a:lnTo>
                    <a:pt x="2272627" y="40598"/>
                  </a:lnTo>
                  <a:lnTo>
                    <a:pt x="2232243" y="18680"/>
                  </a:lnTo>
                  <a:lnTo>
                    <a:pt x="2187614" y="4829"/>
                  </a:lnTo>
                  <a:lnTo>
                    <a:pt x="2139696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0452" y="2778251"/>
              <a:ext cx="2377440" cy="3398520"/>
            </a:xfrm>
            <a:custGeom>
              <a:avLst/>
              <a:gdLst/>
              <a:ahLst/>
              <a:cxnLst/>
              <a:rect l="l" t="t" r="r" b="b"/>
              <a:pathLst>
                <a:path w="2377440" h="3398520">
                  <a:moveTo>
                    <a:pt x="0" y="237744"/>
                  </a:moveTo>
                  <a:lnTo>
                    <a:pt x="4829" y="189825"/>
                  </a:lnTo>
                  <a:lnTo>
                    <a:pt x="18680" y="145196"/>
                  </a:lnTo>
                  <a:lnTo>
                    <a:pt x="40598" y="104812"/>
                  </a:lnTo>
                  <a:lnTo>
                    <a:pt x="69627" y="69627"/>
                  </a:lnTo>
                  <a:lnTo>
                    <a:pt x="104812" y="40598"/>
                  </a:lnTo>
                  <a:lnTo>
                    <a:pt x="145196" y="18680"/>
                  </a:lnTo>
                  <a:lnTo>
                    <a:pt x="189825" y="4829"/>
                  </a:lnTo>
                  <a:lnTo>
                    <a:pt x="237744" y="0"/>
                  </a:lnTo>
                  <a:lnTo>
                    <a:pt x="2139696" y="0"/>
                  </a:lnTo>
                  <a:lnTo>
                    <a:pt x="2187614" y="4829"/>
                  </a:lnTo>
                  <a:lnTo>
                    <a:pt x="2232243" y="18680"/>
                  </a:lnTo>
                  <a:lnTo>
                    <a:pt x="2272627" y="40598"/>
                  </a:lnTo>
                  <a:lnTo>
                    <a:pt x="2307812" y="69627"/>
                  </a:lnTo>
                  <a:lnTo>
                    <a:pt x="2336841" y="104812"/>
                  </a:lnTo>
                  <a:lnTo>
                    <a:pt x="2358759" y="145196"/>
                  </a:lnTo>
                  <a:lnTo>
                    <a:pt x="2372610" y="189825"/>
                  </a:lnTo>
                  <a:lnTo>
                    <a:pt x="2377440" y="237744"/>
                  </a:lnTo>
                  <a:lnTo>
                    <a:pt x="2377440" y="3160776"/>
                  </a:lnTo>
                  <a:lnTo>
                    <a:pt x="2372610" y="3208690"/>
                  </a:lnTo>
                  <a:lnTo>
                    <a:pt x="2358759" y="3253317"/>
                  </a:lnTo>
                  <a:lnTo>
                    <a:pt x="2336841" y="3293702"/>
                  </a:lnTo>
                  <a:lnTo>
                    <a:pt x="2307812" y="3328887"/>
                  </a:lnTo>
                  <a:lnTo>
                    <a:pt x="2272627" y="3357917"/>
                  </a:lnTo>
                  <a:lnTo>
                    <a:pt x="2232243" y="3379837"/>
                  </a:lnTo>
                  <a:lnTo>
                    <a:pt x="2187614" y="3393690"/>
                  </a:lnTo>
                  <a:lnTo>
                    <a:pt x="2139696" y="3398520"/>
                  </a:lnTo>
                  <a:lnTo>
                    <a:pt x="237744" y="3398520"/>
                  </a:lnTo>
                  <a:lnTo>
                    <a:pt x="189825" y="3393690"/>
                  </a:lnTo>
                  <a:lnTo>
                    <a:pt x="145196" y="3379837"/>
                  </a:lnTo>
                  <a:lnTo>
                    <a:pt x="104812" y="3357917"/>
                  </a:lnTo>
                  <a:lnTo>
                    <a:pt x="69627" y="3328887"/>
                  </a:lnTo>
                  <a:lnTo>
                    <a:pt x="40598" y="3293702"/>
                  </a:lnTo>
                  <a:lnTo>
                    <a:pt x="18680" y="3253317"/>
                  </a:lnTo>
                  <a:lnTo>
                    <a:pt x="4829" y="3208690"/>
                  </a:lnTo>
                  <a:lnTo>
                    <a:pt x="0" y="3160776"/>
                  </a:lnTo>
                  <a:lnTo>
                    <a:pt x="0" y="237744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829125" y="2048264"/>
            <a:ext cx="1982470" cy="82486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0" marR="5080" indent="-127000">
              <a:lnSpc>
                <a:spcPts val="1540"/>
              </a:lnSpc>
              <a:spcBef>
                <a:spcPts val="270"/>
              </a:spcBef>
              <a:buChar char="•"/>
              <a:tabLst>
                <a:tab pos="127000" algn="l"/>
              </a:tabLst>
            </a:pPr>
            <a:r>
              <a:rPr sz="1400" spc="-10" dirty="0">
                <a:latin typeface="Calibri"/>
                <a:cs typeface="Calibri"/>
              </a:rPr>
              <a:t>Допускается </a:t>
            </a:r>
            <a:r>
              <a:rPr sz="1400" spc="-5" dirty="0">
                <a:latin typeface="Calibri"/>
                <a:cs typeface="Calibri"/>
              </a:rPr>
              <a:t>обращение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как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готовым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бизнес-</a:t>
            </a:r>
            <a:endParaRPr sz="1400" dirty="0">
              <a:latin typeface="Calibri"/>
              <a:cs typeface="Calibri"/>
            </a:endParaRPr>
          </a:p>
          <a:p>
            <a:pPr marL="114300" algn="ctr">
              <a:lnSpc>
                <a:spcPts val="1430"/>
              </a:lnSpc>
            </a:pPr>
            <a:r>
              <a:rPr sz="1400" dirty="0">
                <a:latin typeface="Calibri"/>
                <a:cs typeface="Calibri"/>
              </a:rPr>
              <a:t>планом,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так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бизнес-</a:t>
            </a:r>
            <a:endParaRPr sz="1400" dirty="0">
              <a:latin typeface="Calibri"/>
              <a:cs typeface="Calibri"/>
            </a:endParaRPr>
          </a:p>
          <a:p>
            <a:pPr marL="113030" algn="ctr">
              <a:lnSpc>
                <a:spcPts val="1610"/>
              </a:lnSpc>
            </a:pPr>
            <a:r>
              <a:rPr sz="1400" spc="-5" dirty="0">
                <a:latin typeface="Calibri"/>
                <a:cs typeface="Calibri"/>
              </a:rPr>
              <a:t>идеей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79721" y="1136076"/>
            <a:ext cx="765175" cy="593090"/>
          </a:xfrm>
          <a:custGeom>
            <a:avLst/>
            <a:gdLst/>
            <a:ahLst/>
            <a:cxnLst/>
            <a:rect l="l" t="t" r="r" b="b"/>
            <a:pathLst>
              <a:path w="765175" h="593089">
                <a:moveTo>
                  <a:pt x="468629" y="0"/>
                </a:moveTo>
                <a:lnTo>
                  <a:pt x="468629" y="118617"/>
                </a:lnTo>
                <a:lnTo>
                  <a:pt x="0" y="118617"/>
                </a:lnTo>
                <a:lnTo>
                  <a:pt x="0" y="474217"/>
                </a:lnTo>
                <a:lnTo>
                  <a:pt x="468629" y="474217"/>
                </a:lnTo>
                <a:lnTo>
                  <a:pt x="468629" y="592836"/>
                </a:lnTo>
                <a:lnTo>
                  <a:pt x="765048" y="296417"/>
                </a:lnTo>
                <a:lnTo>
                  <a:pt x="4686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536309" y="1034415"/>
            <a:ext cx="2390140" cy="2562860"/>
            <a:chOff x="4657090" y="1819401"/>
            <a:chExt cx="2390140" cy="2562860"/>
          </a:xfrm>
        </p:grpSpPr>
        <p:sp>
          <p:nvSpPr>
            <p:cNvPr id="13" name="object 13"/>
            <p:cNvSpPr/>
            <p:nvPr/>
          </p:nvSpPr>
          <p:spPr>
            <a:xfrm>
              <a:off x="4663440" y="1825751"/>
              <a:ext cx="2377440" cy="2550160"/>
            </a:xfrm>
            <a:custGeom>
              <a:avLst/>
              <a:gdLst/>
              <a:ahLst/>
              <a:cxnLst/>
              <a:rect l="l" t="t" r="r" b="b"/>
              <a:pathLst>
                <a:path w="2377440" h="2550160">
                  <a:moveTo>
                    <a:pt x="2139695" y="0"/>
                  </a:moveTo>
                  <a:lnTo>
                    <a:pt x="237744" y="0"/>
                  </a:lnTo>
                  <a:lnTo>
                    <a:pt x="189825" y="4829"/>
                  </a:lnTo>
                  <a:lnTo>
                    <a:pt x="145196" y="18680"/>
                  </a:lnTo>
                  <a:lnTo>
                    <a:pt x="104812" y="40598"/>
                  </a:lnTo>
                  <a:lnTo>
                    <a:pt x="69627" y="69627"/>
                  </a:lnTo>
                  <a:lnTo>
                    <a:pt x="40598" y="104812"/>
                  </a:lnTo>
                  <a:lnTo>
                    <a:pt x="18680" y="145196"/>
                  </a:lnTo>
                  <a:lnTo>
                    <a:pt x="4829" y="189825"/>
                  </a:lnTo>
                  <a:lnTo>
                    <a:pt x="0" y="237744"/>
                  </a:lnTo>
                  <a:lnTo>
                    <a:pt x="0" y="2311908"/>
                  </a:lnTo>
                  <a:lnTo>
                    <a:pt x="4829" y="2359826"/>
                  </a:lnTo>
                  <a:lnTo>
                    <a:pt x="18680" y="2404455"/>
                  </a:lnTo>
                  <a:lnTo>
                    <a:pt x="40598" y="2444839"/>
                  </a:lnTo>
                  <a:lnTo>
                    <a:pt x="69627" y="2480024"/>
                  </a:lnTo>
                  <a:lnTo>
                    <a:pt x="104812" y="2509053"/>
                  </a:lnTo>
                  <a:lnTo>
                    <a:pt x="145196" y="2530971"/>
                  </a:lnTo>
                  <a:lnTo>
                    <a:pt x="189825" y="2544822"/>
                  </a:lnTo>
                  <a:lnTo>
                    <a:pt x="237744" y="2549652"/>
                  </a:lnTo>
                  <a:lnTo>
                    <a:pt x="2139695" y="2549652"/>
                  </a:lnTo>
                  <a:lnTo>
                    <a:pt x="2187614" y="2544822"/>
                  </a:lnTo>
                  <a:lnTo>
                    <a:pt x="2232243" y="2530971"/>
                  </a:lnTo>
                  <a:lnTo>
                    <a:pt x="2272627" y="2509053"/>
                  </a:lnTo>
                  <a:lnTo>
                    <a:pt x="2307812" y="2480024"/>
                  </a:lnTo>
                  <a:lnTo>
                    <a:pt x="2336841" y="2444839"/>
                  </a:lnTo>
                  <a:lnTo>
                    <a:pt x="2358759" y="2404455"/>
                  </a:lnTo>
                  <a:lnTo>
                    <a:pt x="2372610" y="2359826"/>
                  </a:lnTo>
                  <a:lnTo>
                    <a:pt x="2377440" y="2311908"/>
                  </a:lnTo>
                  <a:lnTo>
                    <a:pt x="2377440" y="237744"/>
                  </a:lnTo>
                  <a:lnTo>
                    <a:pt x="2372610" y="189825"/>
                  </a:lnTo>
                  <a:lnTo>
                    <a:pt x="2358759" y="145196"/>
                  </a:lnTo>
                  <a:lnTo>
                    <a:pt x="2336841" y="104812"/>
                  </a:lnTo>
                  <a:lnTo>
                    <a:pt x="2307812" y="69627"/>
                  </a:lnTo>
                  <a:lnTo>
                    <a:pt x="2272627" y="40598"/>
                  </a:lnTo>
                  <a:lnTo>
                    <a:pt x="2232243" y="18680"/>
                  </a:lnTo>
                  <a:lnTo>
                    <a:pt x="2187614" y="4829"/>
                  </a:lnTo>
                  <a:lnTo>
                    <a:pt x="2139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63440" y="1825751"/>
              <a:ext cx="2377440" cy="2550160"/>
            </a:xfrm>
            <a:custGeom>
              <a:avLst/>
              <a:gdLst/>
              <a:ahLst/>
              <a:cxnLst/>
              <a:rect l="l" t="t" r="r" b="b"/>
              <a:pathLst>
                <a:path w="2377440" h="2550160">
                  <a:moveTo>
                    <a:pt x="0" y="237744"/>
                  </a:moveTo>
                  <a:lnTo>
                    <a:pt x="4829" y="189825"/>
                  </a:lnTo>
                  <a:lnTo>
                    <a:pt x="18680" y="145196"/>
                  </a:lnTo>
                  <a:lnTo>
                    <a:pt x="40598" y="104812"/>
                  </a:lnTo>
                  <a:lnTo>
                    <a:pt x="69627" y="69627"/>
                  </a:lnTo>
                  <a:lnTo>
                    <a:pt x="104812" y="40598"/>
                  </a:lnTo>
                  <a:lnTo>
                    <a:pt x="145196" y="18680"/>
                  </a:lnTo>
                  <a:lnTo>
                    <a:pt x="189825" y="4829"/>
                  </a:lnTo>
                  <a:lnTo>
                    <a:pt x="237744" y="0"/>
                  </a:lnTo>
                  <a:lnTo>
                    <a:pt x="2139695" y="0"/>
                  </a:lnTo>
                  <a:lnTo>
                    <a:pt x="2187614" y="4829"/>
                  </a:lnTo>
                  <a:lnTo>
                    <a:pt x="2232243" y="18680"/>
                  </a:lnTo>
                  <a:lnTo>
                    <a:pt x="2272627" y="40598"/>
                  </a:lnTo>
                  <a:lnTo>
                    <a:pt x="2307812" y="69627"/>
                  </a:lnTo>
                  <a:lnTo>
                    <a:pt x="2336841" y="104812"/>
                  </a:lnTo>
                  <a:lnTo>
                    <a:pt x="2358759" y="145196"/>
                  </a:lnTo>
                  <a:lnTo>
                    <a:pt x="2372610" y="189825"/>
                  </a:lnTo>
                  <a:lnTo>
                    <a:pt x="2377440" y="237744"/>
                  </a:lnTo>
                  <a:lnTo>
                    <a:pt x="2377440" y="2311908"/>
                  </a:lnTo>
                  <a:lnTo>
                    <a:pt x="2372610" y="2359826"/>
                  </a:lnTo>
                  <a:lnTo>
                    <a:pt x="2358759" y="2404455"/>
                  </a:lnTo>
                  <a:lnTo>
                    <a:pt x="2336841" y="2444839"/>
                  </a:lnTo>
                  <a:lnTo>
                    <a:pt x="2307812" y="2480024"/>
                  </a:lnTo>
                  <a:lnTo>
                    <a:pt x="2272627" y="2509053"/>
                  </a:lnTo>
                  <a:lnTo>
                    <a:pt x="2232243" y="2530971"/>
                  </a:lnTo>
                  <a:lnTo>
                    <a:pt x="2187614" y="2544822"/>
                  </a:lnTo>
                  <a:lnTo>
                    <a:pt x="2139695" y="2549652"/>
                  </a:lnTo>
                  <a:lnTo>
                    <a:pt x="237744" y="2549652"/>
                  </a:lnTo>
                  <a:lnTo>
                    <a:pt x="189825" y="2544822"/>
                  </a:lnTo>
                  <a:lnTo>
                    <a:pt x="145196" y="2530971"/>
                  </a:lnTo>
                  <a:lnTo>
                    <a:pt x="104812" y="2509053"/>
                  </a:lnTo>
                  <a:lnTo>
                    <a:pt x="69627" y="2480024"/>
                  </a:lnTo>
                  <a:lnTo>
                    <a:pt x="40598" y="2444839"/>
                  </a:lnTo>
                  <a:lnTo>
                    <a:pt x="18680" y="2404455"/>
                  </a:lnTo>
                  <a:lnTo>
                    <a:pt x="4829" y="2359826"/>
                  </a:lnTo>
                  <a:lnTo>
                    <a:pt x="0" y="2311908"/>
                  </a:lnTo>
                  <a:lnTo>
                    <a:pt x="0" y="237744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851800" y="1224129"/>
            <a:ext cx="172148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73990" marR="5080" indent="-161925">
              <a:lnSpc>
                <a:spcPts val="1750"/>
              </a:lnSpc>
              <a:spcBef>
                <a:spcPts val="295"/>
              </a:spcBef>
            </a:pPr>
            <a:r>
              <a:rPr sz="1600" b="1" spc="-30" dirty="0">
                <a:latin typeface="Calibri"/>
                <a:cs typeface="Calibri"/>
              </a:rPr>
              <a:t>К</a:t>
            </a:r>
            <a:r>
              <a:rPr sz="1600" b="1" spc="-5" dirty="0">
                <a:latin typeface="Calibri"/>
                <a:cs typeface="Calibri"/>
              </a:rPr>
              <a:t>онс</a:t>
            </a:r>
            <a:r>
              <a:rPr sz="1600" b="1" spc="-70" dirty="0">
                <a:latin typeface="Calibri"/>
                <a:cs typeface="Calibri"/>
              </a:rPr>
              <a:t>у</a:t>
            </a:r>
            <a:r>
              <a:rPr sz="1600" b="1" spc="-5" dirty="0">
                <a:latin typeface="Calibri"/>
                <a:cs typeface="Calibri"/>
              </a:rPr>
              <a:t>л</a:t>
            </a:r>
            <a:r>
              <a:rPr sz="1600" b="1" spc="-55" dirty="0">
                <a:latin typeface="Calibri"/>
                <a:cs typeface="Calibri"/>
              </a:rPr>
              <a:t>ь</a:t>
            </a:r>
            <a:r>
              <a:rPr sz="1600" b="1" spc="-5" dirty="0">
                <a:latin typeface="Calibri"/>
                <a:cs typeface="Calibri"/>
              </a:rPr>
              <a:t>тиров</a:t>
            </a:r>
            <a:r>
              <a:rPr sz="1600" b="1" dirty="0">
                <a:latin typeface="Calibri"/>
                <a:cs typeface="Calibri"/>
              </a:rPr>
              <a:t>а</a:t>
            </a:r>
            <a:r>
              <a:rPr sz="1600" b="1" spc="-5" dirty="0">
                <a:latin typeface="Calibri"/>
                <a:cs typeface="Calibri"/>
              </a:rPr>
              <a:t>ние,  анализ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проекта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24328" y="1758908"/>
            <a:ext cx="2390140" cy="2558863"/>
            <a:chOff x="5144770" y="2771901"/>
            <a:chExt cx="2390140" cy="3411220"/>
          </a:xfrm>
        </p:grpSpPr>
        <p:sp>
          <p:nvSpPr>
            <p:cNvPr id="17" name="object 17"/>
            <p:cNvSpPr/>
            <p:nvPr/>
          </p:nvSpPr>
          <p:spPr>
            <a:xfrm>
              <a:off x="5151120" y="2778251"/>
              <a:ext cx="2377440" cy="3398520"/>
            </a:xfrm>
            <a:custGeom>
              <a:avLst/>
              <a:gdLst/>
              <a:ahLst/>
              <a:cxnLst/>
              <a:rect l="l" t="t" r="r" b="b"/>
              <a:pathLst>
                <a:path w="2377440" h="3398520">
                  <a:moveTo>
                    <a:pt x="2139696" y="0"/>
                  </a:moveTo>
                  <a:lnTo>
                    <a:pt x="237743" y="0"/>
                  </a:lnTo>
                  <a:lnTo>
                    <a:pt x="189825" y="4829"/>
                  </a:lnTo>
                  <a:lnTo>
                    <a:pt x="145196" y="18680"/>
                  </a:lnTo>
                  <a:lnTo>
                    <a:pt x="104812" y="40598"/>
                  </a:lnTo>
                  <a:lnTo>
                    <a:pt x="69627" y="69627"/>
                  </a:lnTo>
                  <a:lnTo>
                    <a:pt x="40598" y="104812"/>
                  </a:lnTo>
                  <a:lnTo>
                    <a:pt x="18680" y="145196"/>
                  </a:lnTo>
                  <a:lnTo>
                    <a:pt x="4829" y="189825"/>
                  </a:lnTo>
                  <a:lnTo>
                    <a:pt x="0" y="237744"/>
                  </a:lnTo>
                  <a:lnTo>
                    <a:pt x="0" y="3160776"/>
                  </a:lnTo>
                  <a:lnTo>
                    <a:pt x="4829" y="3208690"/>
                  </a:lnTo>
                  <a:lnTo>
                    <a:pt x="18680" y="3253317"/>
                  </a:lnTo>
                  <a:lnTo>
                    <a:pt x="40598" y="3293702"/>
                  </a:lnTo>
                  <a:lnTo>
                    <a:pt x="69627" y="3328887"/>
                  </a:lnTo>
                  <a:lnTo>
                    <a:pt x="104812" y="3357917"/>
                  </a:lnTo>
                  <a:lnTo>
                    <a:pt x="145196" y="3379837"/>
                  </a:lnTo>
                  <a:lnTo>
                    <a:pt x="189825" y="3393690"/>
                  </a:lnTo>
                  <a:lnTo>
                    <a:pt x="237743" y="3398520"/>
                  </a:lnTo>
                  <a:lnTo>
                    <a:pt x="2139696" y="3398520"/>
                  </a:lnTo>
                  <a:lnTo>
                    <a:pt x="2187614" y="3393690"/>
                  </a:lnTo>
                  <a:lnTo>
                    <a:pt x="2232243" y="3379837"/>
                  </a:lnTo>
                  <a:lnTo>
                    <a:pt x="2272627" y="3357917"/>
                  </a:lnTo>
                  <a:lnTo>
                    <a:pt x="2307812" y="3328887"/>
                  </a:lnTo>
                  <a:lnTo>
                    <a:pt x="2336841" y="3293702"/>
                  </a:lnTo>
                  <a:lnTo>
                    <a:pt x="2358759" y="3253317"/>
                  </a:lnTo>
                  <a:lnTo>
                    <a:pt x="2372610" y="3208690"/>
                  </a:lnTo>
                  <a:lnTo>
                    <a:pt x="2377439" y="3160776"/>
                  </a:lnTo>
                  <a:lnTo>
                    <a:pt x="2377439" y="237744"/>
                  </a:lnTo>
                  <a:lnTo>
                    <a:pt x="2372610" y="189825"/>
                  </a:lnTo>
                  <a:lnTo>
                    <a:pt x="2358759" y="145196"/>
                  </a:lnTo>
                  <a:lnTo>
                    <a:pt x="2336841" y="104812"/>
                  </a:lnTo>
                  <a:lnTo>
                    <a:pt x="2307812" y="69627"/>
                  </a:lnTo>
                  <a:lnTo>
                    <a:pt x="2272627" y="40598"/>
                  </a:lnTo>
                  <a:lnTo>
                    <a:pt x="2232243" y="18680"/>
                  </a:lnTo>
                  <a:lnTo>
                    <a:pt x="2187614" y="4829"/>
                  </a:lnTo>
                  <a:lnTo>
                    <a:pt x="2139696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51120" y="2778251"/>
              <a:ext cx="2377440" cy="3398520"/>
            </a:xfrm>
            <a:custGeom>
              <a:avLst/>
              <a:gdLst/>
              <a:ahLst/>
              <a:cxnLst/>
              <a:rect l="l" t="t" r="r" b="b"/>
              <a:pathLst>
                <a:path w="2377440" h="3398520">
                  <a:moveTo>
                    <a:pt x="0" y="237744"/>
                  </a:moveTo>
                  <a:lnTo>
                    <a:pt x="4829" y="189825"/>
                  </a:lnTo>
                  <a:lnTo>
                    <a:pt x="18680" y="145196"/>
                  </a:lnTo>
                  <a:lnTo>
                    <a:pt x="40598" y="104812"/>
                  </a:lnTo>
                  <a:lnTo>
                    <a:pt x="69627" y="69627"/>
                  </a:lnTo>
                  <a:lnTo>
                    <a:pt x="104812" y="40598"/>
                  </a:lnTo>
                  <a:lnTo>
                    <a:pt x="145196" y="18680"/>
                  </a:lnTo>
                  <a:lnTo>
                    <a:pt x="189825" y="4829"/>
                  </a:lnTo>
                  <a:lnTo>
                    <a:pt x="237743" y="0"/>
                  </a:lnTo>
                  <a:lnTo>
                    <a:pt x="2139696" y="0"/>
                  </a:lnTo>
                  <a:lnTo>
                    <a:pt x="2187614" y="4829"/>
                  </a:lnTo>
                  <a:lnTo>
                    <a:pt x="2232243" y="18680"/>
                  </a:lnTo>
                  <a:lnTo>
                    <a:pt x="2272627" y="40598"/>
                  </a:lnTo>
                  <a:lnTo>
                    <a:pt x="2307812" y="69627"/>
                  </a:lnTo>
                  <a:lnTo>
                    <a:pt x="2336841" y="104812"/>
                  </a:lnTo>
                  <a:lnTo>
                    <a:pt x="2358759" y="145196"/>
                  </a:lnTo>
                  <a:lnTo>
                    <a:pt x="2372610" y="189825"/>
                  </a:lnTo>
                  <a:lnTo>
                    <a:pt x="2377439" y="237744"/>
                  </a:lnTo>
                  <a:lnTo>
                    <a:pt x="2377439" y="3160776"/>
                  </a:lnTo>
                  <a:lnTo>
                    <a:pt x="2372610" y="3208690"/>
                  </a:lnTo>
                  <a:lnTo>
                    <a:pt x="2358759" y="3253317"/>
                  </a:lnTo>
                  <a:lnTo>
                    <a:pt x="2336841" y="3293702"/>
                  </a:lnTo>
                  <a:lnTo>
                    <a:pt x="2307812" y="3328887"/>
                  </a:lnTo>
                  <a:lnTo>
                    <a:pt x="2272627" y="3357917"/>
                  </a:lnTo>
                  <a:lnTo>
                    <a:pt x="2232243" y="3379837"/>
                  </a:lnTo>
                  <a:lnTo>
                    <a:pt x="2187614" y="3393690"/>
                  </a:lnTo>
                  <a:lnTo>
                    <a:pt x="2139696" y="3398520"/>
                  </a:lnTo>
                  <a:lnTo>
                    <a:pt x="237743" y="3398520"/>
                  </a:lnTo>
                  <a:lnTo>
                    <a:pt x="189825" y="3393690"/>
                  </a:lnTo>
                  <a:lnTo>
                    <a:pt x="145196" y="3379837"/>
                  </a:lnTo>
                  <a:lnTo>
                    <a:pt x="104812" y="3357917"/>
                  </a:lnTo>
                  <a:lnTo>
                    <a:pt x="69627" y="3328887"/>
                  </a:lnTo>
                  <a:lnTo>
                    <a:pt x="40598" y="3293702"/>
                  </a:lnTo>
                  <a:lnTo>
                    <a:pt x="18680" y="3253317"/>
                  </a:lnTo>
                  <a:lnTo>
                    <a:pt x="4829" y="3208690"/>
                  </a:lnTo>
                  <a:lnTo>
                    <a:pt x="0" y="3160776"/>
                  </a:lnTo>
                  <a:lnTo>
                    <a:pt x="0" y="237744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54198" y="2048264"/>
            <a:ext cx="1930400" cy="2193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0045" indent="-114935">
              <a:lnSpc>
                <a:spcPts val="1610"/>
              </a:lnSpc>
              <a:spcBef>
                <a:spcPts val="105"/>
              </a:spcBef>
              <a:buChar char="•"/>
              <a:tabLst>
                <a:tab pos="360680" algn="l"/>
              </a:tabLst>
            </a:pPr>
            <a:r>
              <a:rPr sz="1400" spc="-10" dirty="0">
                <a:latin typeface="Calibri"/>
                <a:cs typeface="Calibri"/>
              </a:rPr>
              <a:t>Осуществляется</a:t>
            </a:r>
            <a:endParaRPr sz="1400" dirty="0">
              <a:latin typeface="Calibri"/>
              <a:cs typeface="Calibri"/>
            </a:endParaRPr>
          </a:p>
          <a:p>
            <a:pPr marL="12065" marR="5080" algn="ctr">
              <a:lnSpc>
                <a:spcPct val="91700"/>
              </a:lnSpc>
              <a:spcBef>
                <a:spcPts val="65"/>
              </a:spcBef>
            </a:pPr>
            <a:r>
              <a:rPr sz="1400" dirty="0">
                <a:latin typeface="Calibri"/>
                <a:cs typeface="Calibri"/>
              </a:rPr>
              <a:t>первичная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консультация,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проводится </a:t>
            </a:r>
            <a:r>
              <a:rPr sz="1400" spc="-5" dirty="0">
                <a:latin typeface="Calibri"/>
                <a:cs typeface="Calibri"/>
              </a:rPr>
              <a:t>совместный </a:t>
            </a:r>
            <a:r>
              <a:rPr sz="1400" dirty="0">
                <a:latin typeface="Calibri"/>
                <a:cs typeface="Calibri"/>
              </a:rPr>
              <a:t> анализ </a:t>
            </a:r>
            <a:r>
              <a:rPr sz="1400" spc="-5" dirty="0">
                <a:latin typeface="Calibri"/>
                <a:cs typeface="Calibri"/>
              </a:rPr>
              <a:t>проекта,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определяются</a:t>
            </a:r>
            <a:endParaRPr sz="1400" dirty="0">
              <a:latin typeface="Calibri"/>
              <a:cs typeface="Calibri"/>
            </a:endParaRPr>
          </a:p>
          <a:p>
            <a:pPr marL="170815" marR="161925" algn="ctr">
              <a:lnSpc>
                <a:spcPts val="1540"/>
              </a:lnSpc>
              <a:spcBef>
                <a:spcPts val="25"/>
              </a:spcBef>
            </a:pPr>
            <a:r>
              <a:rPr sz="1400" spc="-5" dirty="0">
                <a:latin typeface="Calibri"/>
                <a:cs typeface="Calibri"/>
              </a:rPr>
              <a:t>потребности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мерах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финансовой и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методической</a:t>
            </a:r>
            <a:endParaRPr sz="1400" dirty="0">
              <a:latin typeface="Calibri"/>
              <a:cs typeface="Calibri"/>
            </a:endParaRPr>
          </a:p>
          <a:p>
            <a:pPr marL="1270" algn="ctr">
              <a:lnSpc>
                <a:spcPts val="1430"/>
              </a:lnSpc>
            </a:pPr>
            <a:r>
              <a:rPr sz="1400" spc="-5" dirty="0">
                <a:latin typeface="Calibri"/>
                <a:cs typeface="Calibri"/>
              </a:rPr>
              <a:t>поддержки,</a:t>
            </a:r>
            <a:endParaRPr sz="1400" dirty="0">
              <a:latin typeface="Calibri"/>
              <a:cs typeface="Calibri"/>
            </a:endParaRPr>
          </a:p>
          <a:p>
            <a:pPr marL="250190" marR="243840" algn="ctr">
              <a:lnSpc>
                <a:spcPts val="1550"/>
              </a:lnSpc>
              <a:spcBef>
                <a:spcPts val="85"/>
              </a:spcBef>
            </a:pPr>
            <a:r>
              <a:rPr sz="1400" dirty="0">
                <a:latin typeface="Calibri"/>
                <a:cs typeface="Calibri"/>
              </a:rPr>
              <a:t>п</a:t>
            </a:r>
            <a:r>
              <a:rPr sz="1400" spc="-5" dirty="0">
                <a:latin typeface="Calibri"/>
                <a:cs typeface="Calibri"/>
              </a:rPr>
              <a:t>рои</a:t>
            </a:r>
            <a:r>
              <a:rPr sz="1400" spc="-10" dirty="0">
                <a:latin typeface="Calibri"/>
                <a:cs typeface="Calibri"/>
              </a:rPr>
              <a:t>з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35" dirty="0">
                <a:latin typeface="Calibri"/>
                <a:cs typeface="Calibri"/>
              </a:rPr>
              <a:t>о</a:t>
            </a:r>
            <a:r>
              <a:rPr sz="1400" spc="-20" dirty="0">
                <a:latin typeface="Calibri"/>
                <a:cs typeface="Calibri"/>
              </a:rPr>
              <a:t>д</a:t>
            </a:r>
            <a:r>
              <a:rPr sz="1400" spc="-10" dirty="0">
                <a:latin typeface="Calibri"/>
                <a:cs typeface="Calibri"/>
              </a:rPr>
              <a:t>с</a:t>
            </a:r>
            <a:r>
              <a:rPr sz="1400" spc="-5" dirty="0">
                <a:latin typeface="Calibri"/>
                <a:cs typeface="Calibri"/>
              </a:rPr>
              <a:t>тв</a:t>
            </a:r>
            <a:r>
              <a:rPr sz="1400" spc="-10" dirty="0">
                <a:latin typeface="Calibri"/>
                <a:cs typeface="Calibri"/>
              </a:rPr>
              <a:t>е</a:t>
            </a:r>
            <a:r>
              <a:rPr sz="1400" dirty="0">
                <a:latin typeface="Calibri"/>
                <a:cs typeface="Calibri"/>
              </a:rPr>
              <a:t>нных  площадях</a:t>
            </a:r>
          </a:p>
        </p:txBody>
      </p:sp>
      <p:sp>
        <p:nvSpPr>
          <p:cNvPr id="20" name="object 20"/>
          <p:cNvSpPr/>
          <p:nvPr/>
        </p:nvSpPr>
        <p:spPr>
          <a:xfrm>
            <a:off x="7048297" y="1168241"/>
            <a:ext cx="763905" cy="593090"/>
          </a:xfrm>
          <a:custGeom>
            <a:avLst/>
            <a:gdLst/>
            <a:ahLst/>
            <a:cxnLst/>
            <a:rect l="l" t="t" r="r" b="b"/>
            <a:pathLst>
              <a:path w="763904" h="593089">
                <a:moveTo>
                  <a:pt x="467105" y="0"/>
                </a:moveTo>
                <a:lnTo>
                  <a:pt x="467105" y="118617"/>
                </a:lnTo>
                <a:lnTo>
                  <a:pt x="0" y="118617"/>
                </a:lnTo>
                <a:lnTo>
                  <a:pt x="0" y="474217"/>
                </a:lnTo>
                <a:lnTo>
                  <a:pt x="467105" y="474217"/>
                </a:lnTo>
                <a:lnTo>
                  <a:pt x="467105" y="592836"/>
                </a:lnTo>
                <a:lnTo>
                  <a:pt x="763524" y="296417"/>
                </a:lnTo>
                <a:lnTo>
                  <a:pt x="46710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7848600" y="1034415"/>
            <a:ext cx="2390140" cy="2562860"/>
            <a:chOff x="8477757" y="1819401"/>
            <a:chExt cx="2390140" cy="2562860"/>
          </a:xfrm>
        </p:grpSpPr>
        <p:sp>
          <p:nvSpPr>
            <p:cNvPr id="22" name="object 22"/>
            <p:cNvSpPr/>
            <p:nvPr/>
          </p:nvSpPr>
          <p:spPr>
            <a:xfrm>
              <a:off x="8484107" y="1825751"/>
              <a:ext cx="2377440" cy="2550160"/>
            </a:xfrm>
            <a:custGeom>
              <a:avLst/>
              <a:gdLst/>
              <a:ahLst/>
              <a:cxnLst/>
              <a:rect l="l" t="t" r="r" b="b"/>
              <a:pathLst>
                <a:path w="2377440" h="2550160">
                  <a:moveTo>
                    <a:pt x="2139696" y="0"/>
                  </a:moveTo>
                  <a:lnTo>
                    <a:pt x="237744" y="0"/>
                  </a:lnTo>
                  <a:lnTo>
                    <a:pt x="189825" y="4829"/>
                  </a:lnTo>
                  <a:lnTo>
                    <a:pt x="145196" y="18680"/>
                  </a:lnTo>
                  <a:lnTo>
                    <a:pt x="104812" y="40598"/>
                  </a:lnTo>
                  <a:lnTo>
                    <a:pt x="69627" y="69627"/>
                  </a:lnTo>
                  <a:lnTo>
                    <a:pt x="40598" y="104812"/>
                  </a:lnTo>
                  <a:lnTo>
                    <a:pt x="18680" y="145196"/>
                  </a:lnTo>
                  <a:lnTo>
                    <a:pt x="4829" y="189825"/>
                  </a:lnTo>
                  <a:lnTo>
                    <a:pt x="0" y="237744"/>
                  </a:lnTo>
                  <a:lnTo>
                    <a:pt x="0" y="2311908"/>
                  </a:lnTo>
                  <a:lnTo>
                    <a:pt x="4829" y="2359826"/>
                  </a:lnTo>
                  <a:lnTo>
                    <a:pt x="18680" y="2404455"/>
                  </a:lnTo>
                  <a:lnTo>
                    <a:pt x="40598" y="2444839"/>
                  </a:lnTo>
                  <a:lnTo>
                    <a:pt x="69627" y="2480024"/>
                  </a:lnTo>
                  <a:lnTo>
                    <a:pt x="104812" y="2509053"/>
                  </a:lnTo>
                  <a:lnTo>
                    <a:pt x="145196" y="2530971"/>
                  </a:lnTo>
                  <a:lnTo>
                    <a:pt x="189825" y="2544822"/>
                  </a:lnTo>
                  <a:lnTo>
                    <a:pt x="237744" y="2549652"/>
                  </a:lnTo>
                  <a:lnTo>
                    <a:pt x="2139696" y="2549652"/>
                  </a:lnTo>
                  <a:lnTo>
                    <a:pt x="2187614" y="2544822"/>
                  </a:lnTo>
                  <a:lnTo>
                    <a:pt x="2232243" y="2530971"/>
                  </a:lnTo>
                  <a:lnTo>
                    <a:pt x="2272627" y="2509053"/>
                  </a:lnTo>
                  <a:lnTo>
                    <a:pt x="2307812" y="2480024"/>
                  </a:lnTo>
                  <a:lnTo>
                    <a:pt x="2336841" y="2444839"/>
                  </a:lnTo>
                  <a:lnTo>
                    <a:pt x="2358759" y="2404455"/>
                  </a:lnTo>
                  <a:lnTo>
                    <a:pt x="2372610" y="2359826"/>
                  </a:lnTo>
                  <a:lnTo>
                    <a:pt x="2377440" y="2311908"/>
                  </a:lnTo>
                  <a:lnTo>
                    <a:pt x="2377440" y="237744"/>
                  </a:lnTo>
                  <a:lnTo>
                    <a:pt x="2372610" y="189825"/>
                  </a:lnTo>
                  <a:lnTo>
                    <a:pt x="2358759" y="145196"/>
                  </a:lnTo>
                  <a:lnTo>
                    <a:pt x="2336841" y="104812"/>
                  </a:lnTo>
                  <a:lnTo>
                    <a:pt x="2307812" y="69627"/>
                  </a:lnTo>
                  <a:lnTo>
                    <a:pt x="2272627" y="40598"/>
                  </a:lnTo>
                  <a:lnTo>
                    <a:pt x="2232243" y="18680"/>
                  </a:lnTo>
                  <a:lnTo>
                    <a:pt x="2187614" y="4829"/>
                  </a:lnTo>
                  <a:lnTo>
                    <a:pt x="2139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84107" y="1825751"/>
              <a:ext cx="2377440" cy="2550160"/>
            </a:xfrm>
            <a:custGeom>
              <a:avLst/>
              <a:gdLst/>
              <a:ahLst/>
              <a:cxnLst/>
              <a:rect l="l" t="t" r="r" b="b"/>
              <a:pathLst>
                <a:path w="2377440" h="2550160">
                  <a:moveTo>
                    <a:pt x="0" y="237744"/>
                  </a:moveTo>
                  <a:lnTo>
                    <a:pt x="4829" y="189825"/>
                  </a:lnTo>
                  <a:lnTo>
                    <a:pt x="18680" y="145196"/>
                  </a:lnTo>
                  <a:lnTo>
                    <a:pt x="40598" y="104812"/>
                  </a:lnTo>
                  <a:lnTo>
                    <a:pt x="69627" y="69627"/>
                  </a:lnTo>
                  <a:lnTo>
                    <a:pt x="104812" y="40598"/>
                  </a:lnTo>
                  <a:lnTo>
                    <a:pt x="145196" y="18680"/>
                  </a:lnTo>
                  <a:lnTo>
                    <a:pt x="189825" y="4829"/>
                  </a:lnTo>
                  <a:lnTo>
                    <a:pt x="237744" y="0"/>
                  </a:lnTo>
                  <a:lnTo>
                    <a:pt x="2139696" y="0"/>
                  </a:lnTo>
                  <a:lnTo>
                    <a:pt x="2187614" y="4829"/>
                  </a:lnTo>
                  <a:lnTo>
                    <a:pt x="2232243" y="18680"/>
                  </a:lnTo>
                  <a:lnTo>
                    <a:pt x="2272627" y="40598"/>
                  </a:lnTo>
                  <a:lnTo>
                    <a:pt x="2307812" y="69627"/>
                  </a:lnTo>
                  <a:lnTo>
                    <a:pt x="2336841" y="104812"/>
                  </a:lnTo>
                  <a:lnTo>
                    <a:pt x="2358759" y="145196"/>
                  </a:lnTo>
                  <a:lnTo>
                    <a:pt x="2372610" y="189825"/>
                  </a:lnTo>
                  <a:lnTo>
                    <a:pt x="2377440" y="237744"/>
                  </a:lnTo>
                  <a:lnTo>
                    <a:pt x="2377440" y="2311908"/>
                  </a:lnTo>
                  <a:lnTo>
                    <a:pt x="2372610" y="2359826"/>
                  </a:lnTo>
                  <a:lnTo>
                    <a:pt x="2358759" y="2404455"/>
                  </a:lnTo>
                  <a:lnTo>
                    <a:pt x="2336841" y="2444839"/>
                  </a:lnTo>
                  <a:lnTo>
                    <a:pt x="2307812" y="2480024"/>
                  </a:lnTo>
                  <a:lnTo>
                    <a:pt x="2272627" y="2509053"/>
                  </a:lnTo>
                  <a:lnTo>
                    <a:pt x="2232243" y="2530971"/>
                  </a:lnTo>
                  <a:lnTo>
                    <a:pt x="2187614" y="2544822"/>
                  </a:lnTo>
                  <a:lnTo>
                    <a:pt x="2139696" y="2549652"/>
                  </a:lnTo>
                  <a:lnTo>
                    <a:pt x="237744" y="2549652"/>
                  </a:lnTo>
                  <a:lnTo>
                    <a:pt x="189825" y="2544822"/>
                  </a:lnTo>
                  <a:lnTo>
                    <a:pt x="145196" y="2530971"/>
                  </a:lnTo>
                  <a:lnTo>
                    <a:pt x="104812" y="2509053"/>
                  </a:lnTo>
                  <a:lnTo>
                    <a:pt x="69627" y="2480024"/>
                  </a:lnTo>
                  <a:lnTo>
                    <a:pt x="40598" y="2444839"/>
                  </a:lnTo>
                  <a:lnTo>
                    <a:pt x="18680" y="2404455"/>
                  </a:lnTo>
                  <a:lnTo>
                    <a:pt x="4829" y="2359826"/>
                  </a:lnTo>
                  <a:lnTo>
                    <a:pt x="0" y="2311908"/>
                  </a:lnTo>
                  <a:lnTo>
                    <a:pt x="0" y="237744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114982" y="1223432"/>
            <a:ext cx="185737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16535" marR="5080" indent="-204470">
              <a:lnSpc>
                <a:spcPts val="1750"/>
              </a:lnSpc>
              <a:spcBef>
                <a:spcPts val="295"/>
              </a:spcBef>
            </a:pPr>
            <a:r>
              <a:rPr sz="1600" b="1" spc="-15" dirty="0">
                <a:latin typeface="Calibri"/>
                <a:cs typeface="Calibri"/>
              </a:rPr>
              <a:t>Подбор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подходящих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мер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поддержки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312635" y="1758908"/>
            <a:ext cx="2392045" cy="2549336"/>
            <a:chOff x="8963914" y="2771901"/>
            <a:chExt cx="2392045" cy="3411220"/>
          </a:xfrm>
        </p:grpSpPr>
        <p:sp>
          <p:nvSpPr>
            <p:cNvPr id="26" name="object 26"/>
            <p:cNvSpPr/>
            <p:nvPr/>
          </p:nvSpPr>
          <p:spPr>
            <a:xfrm>
              <a:off x="8970264" y="2778251"/>
              <a:ext cx="2379345" cy="3398520"/>
            </a:xfrm>
            <a:custGeom>
              <a:avLst/>
              <a:gdLst/>
              <a:ahLst/>
              <a:cxnLst/>
              <a:rect l="l" t="t" r="r" b="b"/>
              <a:pathLst>
                <a:path w="2379345" h="3398520">
                  <a:moveTo>
                    <a:pt x="2141092" y="0"/>
                  </a:moveTo>
                  <a:lnTo>
                    <a:pt x="237870" y="0"/>
                  </a:lnTo>
                  <a:lnTo>
                    <a:pt x="189947" y="4834"/>
                  </a:lnTo>
                  <a:lnTo>
                    <a:pt x="145303" y="18700"/>
                  </a:lnTo>
                  <a:lnTo>
                    <a:pt x="104899" y="40639"/>
                  </a:lnTo>
                  <a:lnTo>
                    <a:pt x="69691" y="69691"/>
                  </a:lnTo>
                  <a:lnTo>
                    <a:pt x="40639" y="104899"/>
                  </a:lnTo>
                  <a:lnTo>
                    <a:pt x="18700" y="145303"/>
                  </a:lnTo>
                  <a:lnTo>
                    <a:pt x="4834" y="189947"/>
                  </a:lnTo>
                  <a:lnTo>
                    <a:pt x="0" y="237871"/>
                  </a:lnTo>
                  <a:lnTo>
                    <a:pt x="0" y="3160623"/>
                  </a:lnTo>
                  <a:lnTo>
                    <a:pt x="4834" y="3208566"/>
                  </a:lnTo>
                  <a:lnTo>
                    <a:pt x="18700" y="3253221"/>
                  </a:lnTo>
                  <a:lnTo>
                    <a:pt x="40639" y="3293631"/>
                  </a:lnTo>
                  <a:lnTo>
                    <a:pt x="69691" y="3328839"/>
                  </a:lnTo>
                  <a:lnTo>
                    <a:pt x="104899" y="3357889"/>
                  </a:lnTo>
                  <a:lnTo>
                    <a:pt x="145303" y="3379824"/>
                  </a:lnTo>
                  <a:lnTo>
                    <a:pt x="189947" y="3393686"/>
                  </a:lnTo>
                  <a:lnTo>
                    <a:pt x="237870" y="3398520"/>
                  </a:lnTo>
                  <a:lnTo>
                    <a:pt x="2141092" y="3398520"/>
                  </a:lnTo>
                  <a:lnTo>
                    <a:pt x="2189016" y="3393686"/>
                  </a:lnTo>
                  <a:lnTo>
                    <a:pt x="2233660" y="3379824"/>
                  </a:lnTo>
                  <a:lnTo>
                    <a:pt x="2274064" y="3357889"/>
                  </a:lnTo>
                  <a:lnTo>
                    <a:pt x="2309272" y="3328839"/>
                  </a:lnTo>
                  <a:lnTo>
                    <a:pt x="2338324" y="3293631"/>
                  </a:lnTo>
                  <a:lnTo>
                    <a:pt x="2360263" y="3253221"/>
                  </a:lnTo>
                  <a:lnTo>
                    <a:pt x="2374129" y="3208566"/>
                  </a:lnTo>
                  <a:lnTo>
                    <a:pt x="2378963" y="3160623"/>
                  </a:lnTo>
                  <a:lnTo>
                    <a:pt x="2378963" y="237871"/>
                  </a:lnTo>
                  <a:lnTo>
                    <a:pt x="2374129" y="189947"/>
                  </a:lnTo>
                  <a:lnTo>
                    <a:pt x="2360263" y="145303"/>
                  </a:lnTo>
                  <a:lnTo>
                    <a:pt x="2338324" y="104899"/>
                  </a:lnTo>
                  <a:lnTo>
                    <a:pt x="2309272" y="69691"/>
                  </a:lnTo>
                  <a:lnTo>
                    <a:pt x="2274064" y="40639"/>
                  </a:lnTo>
                  <a:lnTo>
                    <a:pt x="2233660" y="18700"/>
                  </a:lnTo>
                  <a:lnTo>
                    <a:pt x="2189016" y="4834"/>
                  </a:lnTo>
                  <a:lnTo>
                    <a:pt x="2141092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70264" y="2778251"/>
              <a:ext cx="2379345" cy="3398520"/>
            </a:xfrm>
            <a:custGeom>
              <a:avLst/>
              <a:gdLst/>
              <a:ahLst/>
              <a:cxnLst/>
              <a:rect l="l" t="t" r="r" b="b"/>
              <a:pathLst>
                <a:path w="2379345" h="3398520">
                  <a:moveTo>
                    <a:pt x="0" y="237871"/>
                  </a:moveTo>
                  <a:lnTo>
                    <a:pt x="4834" y="189947"/>
                  </a:lnTo>
                  <a:lnTo>
                    <a:pt x="18700" y="145303"/>
                  </a:lnTo>
                  <a:lnTo>
                    <a:pt x="40639" y="104899"/>
                  </a:lnTo>
                  <a:lnTo>
                    <a:pt x="69691" y="69691"/>
                  </a:lnTo>
                  <a:lnTo>
                    <a:pt x="104899" y="40639"/>
                  </a:lnTo>
                  <a:lnTo>
                    <a:pt x="145303" y="18700"/>
                  </a:lnTo>
                  <a:lnTo>
                    <a:pt x="189947" y="4834"/>
                  </a:lnTo>
                  <a:lnTo>
                    <a:pt x="237870" y="0"/>
                  </a:lnTo>
                  <a:lnTo>
                    <a:pt x="2141092" y="0"/>
                  </a:lnTo>
                  <a:lnTo>
                    <a:pt x="2189016" y="4834"/>
                  </a:lnTo>
                  <a:lnTo>
                    <a:pt x="2233660" y="18700"/>
                  </a:lnTo>
                  <a:lnTo>
                    <a:pt x="2274064" y="40639"/>
                  </a:lnTo>
                  <a:lnTo>
                    <a:pt x="2309272" y="69691"/>
                  </a:lnTo>
                  <a:lnTo>
                    <a:pt x="2338324" y="104899"/>
                  </a:lnTo>
                  <a:lnTo>
                    <a:pt x="2360263" y="145303"/>
                  </a:lnTo>
                  <a:lnTo>
                    <a:pt x="2374129" y="189947"/>
                  </a:lnTo>
                  <a:lnTo>
                    <a:pt x="2378963" y="237871"/>
                  </a:lnTo>
                  <a:lnTo>
                    <a:pt x="2378963" y="3160623"/>
                  </a:lnTo>
                  <a:lnTo>
                    <a:pt x="2374129" y="3208566"/>
                  </a:lnTo>
                  <a:lnTo>
                    <a:pt x="2360263" y="3253221"/>
                  </a:lnTo>
                  <a:lnTo>
                    <a:pt x="2338324" y="3293631"/>
                  </a:lnTo>
                  <a:lnTo>
                    <a:pt x="2309272" y="3328839"/>
                  </a:lnTo>
                  <a:lnTo>
                    <a:pt x="2274064" y="3357889"/>
                  </a:lnTo>
                  <a:lnTo>
                    <a:pt x="2233660" y="3379824"/>
                  </a:lnTo>
                  <a:lnTo>
                    <a:pt x="2189016" y="3393686"/>
                  </a:lnTo>
                  <a:lnTo>
                    <a:pt x="2141092" y="3398520"/>
                  </a:lnTo>
                  <a:lnTo>
                    <a:pt x="237870" y="3398520"/>
                  </a:lnTo>
                  <a:lnTo>
                    <a:pt x="189947" y="3393686"/>
                  </a:lnTo>
                  <a:lnTo>
                    <a:pt x="145303" y="3379824"/>
                  </a:lnTo>
                  <a:lnTo>
                    <a:pt x="104899" y="3357889"/>
                  </a:lnTo>
                  <a:lnTo>
                    <a:pt x="69691" y="3328839"/>
                  </a:lnTo>
                  <a:lnTo>
                    <a:pt x="40639" y="3293631"/>
                  </a:lnTo>
                  <a:lnTo>
                    <a:pt x="18700" y="3253221"/>
                  </a:lnTo>
                  <a:lnTo>
                    <a:pt x="4834" y="3208566"/>
                  </a:lnTo>
                  <a:lnTo>
                    <a:pt x="0" y="3160623"/>
                  </a:lnTo>
                  <a:lnTo>
                    <a:pt x="0" y="237871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554887" y="1947121"/>
            <a:ext cx="1907539" cy="14116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0" marR="5080" indent="-127000">
              <a:lnSpc>
                <a:spcPts val="1540"/>
              </a:lnSpc>
              <a:spcBef>
                <a:spcPts val="270"/>
              </a:spcBef>
              <a:buChar char="•"/>
              <a:tabLst>
                <a:tab pos="127000" algn="l"/>
              </a:tabLst>
            </a:pPr>
            <a:r>
              <a:rPr sz="1400" spc="-10" dirty="0">
                <a:latin typeface="Calibri"/>
                <a:cs typeface="Calibri"/>
              </a:rPr>
              <a:t>Формируется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перечень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институтов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развития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</a:p>
          <a:p>
            <a:pPr marL="114300" algn="ctr">
              <a:lnSpc>
                <a:spcPts val="1430"/>
              </a:lnSpc>
            </a:pPr>
            <a:r>
              <a:rPr sz="1400" spc="-5" dirty="0">
                <a:latin typeface="Calibri"/>
                <a:cs typeface="Calibri"/>
              </a:rPr>
              <a:t>мер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поддержки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</a:p>
          <a:p>
            <a:pPr marL="457200" marR="334645" algn="ctr">
              <a:lnSpc>
                <a:spcPts val="1550"/>
              </a:lnSpc>
              <a:spcBef>
                <a:spcPts val="90"/>
              </a:spcBef>
            </a:pPr>
            <a:r>
              <a:rPr sz="1400" spc="-10" dirty="0">
                <a:latin typeface="Calibri"/>
                <a:cs typeface="Calibri"/>
              </a:rPr>
              <a:t>с</a:t>
            </a:r>
            <a:r>
              <a:rPr sz="1400" spc="-5" dirty="0">
                <a:latin typeface="Calibri"/>
                <a:cs typeface="Calibri"/>
              </a:rPr>
              <a:t>оо</a:t>
            </a:r>
            <a:r>
              <a:rPr sz="1400" spc="-10" dirty="0">
                <a:latin typeface="Calibri"/>
                <a:cs typeface="Calibri"/>
              </a:rPr>
              <a:t>т</a:t>
            </a:r>
            <a:r>
              <a:rPr sz="1400" dirty="0">
                <a:latin typeface="Calibri"/>
                <a:cs typeface="Calibri"/>
              </a:rPr>
              <a:t>ве</a:t>
            </a:r>
            <a:r>
              <a:rPr sz="1400" spc="-20" dirty="0">
                <a:latin typeface="Calibri"/>
                <a:cs typeface="Calibri"/>
              </a:rPr>
              <a:t>т</a:t>
            </a:r>
            <a:r>
              <a:rPr sz="1400" spc="-10" dirty="0">
                <a:latin typeface="Calibri"/>
                <a:cs typeface="Calibri"/>
              </a:rPr>
              <a:t>с</a:t>
            </a:r>
            <a:r>
              <a:rPr sz="1400" spc="-5" dirty="0">
                <a:latin typeface="Calibri"/>
                <a:cs typeface="Calibri"/>
              </a:rPr>
              <a:t>тв</a:t>
            </a:r>
            <a:r>
              <a:rPr sz="1400" spc="-10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  </a:t>
            </a:r>
            <a:r>
              <a:rPr sz="1400" spc="-5" dirty="0">
                <a:latin typeface="Calibri"/>
                <a:cs typeface="Calibri"/>
              </a:rPr>
              <a:t>параметрами</a:t>
            </a:r>
            <a:endParaRPr sz="1400" dirty="0">
              <a:latin typeface="Calibri"/>
              <a:cs typeface="Calibri"/>
            </a:endParaRPr>
          </a:p>
          <a:p>
            <a:pPr marL="113664" algn="ctr">
              <a:lnSpc>
                <a:spcPts val="1430"/>
              </a:lnSpc>
            </a:pPr>
            <a:r>
              <a:rPr sz="1400" spc="-5" dirty="0">
                <a:latin typeface="Calibri"/>
                <a:cs typeface="Calibri"/>
              </a:rPr>
              <a:t>инвестиционного</a:t>
            </a:r>
            <a:endParaRPr sz="1400" dirty="0">
              <a:latin typeface="Calibri"/>
              <a:cs typeface="Calibri"/>
            </a:endParaRPr>
          </a:p>
          <a:p>
            <a:pPr marL="116205" algn="ctr">
              <a:lnSpc>
                <a:spcPts val="1610"/>
              </a:lnSpc>
            </a:pPr>
            <a:r>
              <a:rPr sz="1400" spc="-5" dirty="0">
                <a:latin typeface="Calibri"/>
                <a:cs typeface="Calibri"/>
              </a:rPr>
              <a:t>проекта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0" name="object 67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117709704"/>
              </p:ext>
            </p:extLst>
          </p:nvPr>
        </p:nvGraphicFramePr>
        <p:xfrm>
          <a:off x="0" y="4614083"/>
          <a:ext cx="9296400" cy="224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3F3C61-66FC-DD62-4CAF-37BFA75439F7}"/>
              </a:ext>
            </a:extLst>
          </p:cNvPr>
          <p:cNvSpPr txBox="1"/>
          <p:nvPr/>
        </p:nvSpPr>
        <p:spPr>
          <a:xfrm>
            <a:off x="139098" y="80607"/>
            <a:ext cx="81113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Свободные инвестиционные площадки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39737"/>
            <a:ext cx="3334801" cy="432854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B729E0C7-BF92-403B-3E48-823E185DD835}"/>
              </a:ext>
            </a:extLst>
          </p:cNvPr>
          <p:cNvSpPr/>
          <p:nvPr/>
        </p:nvSpPr>
        <p:spPr>
          <a:xfrm>
            <a:off x="753072" y="1098727"/>
            <a:ext cx="5637095" cy="1495617"/>
          </a:xfrm>
          <a:prstGeom prst="roundRect">
            <a:avLst>
              <a:gd name="adj" fmla="val 22570"/>
            </a:avLst>
          </a:prstGeom>
          <a:solidFill>
            <a:srgbClr val="276A7C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8" name="Скругленный прямоугольник 84">
            <a:extLst>
              <a:ext uri="{FF2B5EF4-FFF2-40B4-BE49-F238E27FC236}">
                <a16:creationId xmlns:a16="http://schemas.microsoft.com/office/drawing/2014/main" id="{53A5BEE2-5D40-35FD-91F8-272E95C3938C}"/>
              </a:ext>
            </a:extLst>
          </p:cNvPr>
          <p:cNvSpPr/>
          <p:nvPr/>
        </p:nvSpPr>
        <p:spPr>
          <a:xfrm>
            <a:off x="753071" y="3084940"/>
            <a:ext cx="5637095" cy="1495617"/>
          </a:xfrm>
          <a:prstGeom prst="roundRect">
            <a:avLst>
              <a:gd name="adj" fmla="val 15395"/>
            </a:avLst>
          </a:prstGeom>
          <a:solidFill>
            <a:srgbClr val="276A7C"/>
          </a:solidFill>
          <a:ln>
            <a:solidFill>
              <a:srgbClr val="276A7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5BE38-F9A0-09C6-FD1A-09D9B723F38E}"/>
              </a:ext>
            </a:extLst>
          </p:cNvPr>
          <p:cNvSpPr txBox="1"/>
          <p:nvPr/>
        </p:nvSpPr>
        <p:spPr>
          <a:xfrm>
            <a:off x="998880" y="3324196"/>
            <a:ext cx="33679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КОНТАКТНОЕ ЛИЦО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9060C-F184-019F-A213-F06B3403A074}"/>
              </a:ext>
            </a:extLst>
          </p:cNvPr>
          <p:cNvSpPr txBox="1"/>
          <p:nvPr/>
        </p:nvSpPr>
        <p:spPr>
          <a:xfrm>
            <a:off x="986999" y="3946302"/>
            <a:ext cx="28893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Заместитель главы администрации по экономике</a:t>
            </a:r>
            <a:endParaRPr lang="x-none" sz="1200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94E4E-8A94-90B0-C3E1-48C432D197BB}"/>
              </a:ext>
            </a:extLst>
          </p:cNvPr>
          <p:cNvSpPr txBox="1"/>
          <p:nvPr/>
        </p:nvSpPr>
        <p:spPr>
          <a:xfrm>
            <a:off x="974893" y="3710253"/>
            <a:ext cx="29553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Комаров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Николай Валентинович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Телефонная трубка со сплошной заливкой">
            <a:extLst>
              <a:ext uri="{FF2B5EF4-FFF2-40B4-BE49-F238E27FC236}">
                <a16:creationId xmlns:a16="http://schemas.microsoft.com/office/drawing/2014/main" id="{7BD53F9A-8772-F2A0-7FE0-D2EB45E1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694" y="3719292"/>
            <a:ext cx="180000" cy="180000"/>
          </a:xfrm>
          <a:prstGeom prst="rect">
            <a:avLst/>
          </a:prstGeom>
        </p:spPr>
      </p:pic>
      <p:pic>
        <p:nvPicPr>
          <p:cNvPr id="13" name="Рисунок 12" descr="Конверт со сплошной заливкой">
            <a:extLst>
              <a:ext uri="{FF2B5EF4-FFF2-40B4-BE49-F238E27FC236}">
                <a16:creationId xmlns:a16="http://schemas.microsoft.com/office/drawing/2014/main" id="{F7DDA537-6927-6240-8E2F-1F77C4B63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4773" y="4043301"/>
            <a:ext cx="180000" cy="1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BEE10D-E433-B0F3-7173-92DD4913EAAD}"/>
              </a:ext>
            </a:extLst>
          </p:cNvPr>
          <p:cNvSpPr txBox="1"/>
          <p:nvPr/>
        </p:nvSpPr>
        <p:spPr>
          <a:xfrm>
            <a:off x="4441155" y="3740042"/>
            <a:ext cx="1209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8(833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41</a:t>
            </a:r>
            <a:r>
              <a:rPr lang="x-none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)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5</a:t>
            </a:r>
            <a:r>
              <a:rPr lang="x-none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-15-3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4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77930-183F-32E3-1BA9-E1C177C847B6}"/>
              </a:ext>
            </a:extLst>
          </p:cNvPr>
          <p:cNvSpPr txBox="1"/>
          <p:nvPr/>
        </p:nvSpPr>
        <p:spPr>
          <a:xfrm>
            <a:off x="4438122" y="4028040"/>
            <a:ext cx="15853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spc="-10" dirty="0">
                <a:solidFill>
                  <a:schemeClr val="bg1"/>
                </a:solidFill>
                <a:cs typeface="Calibri"/>
              </a:rPr>
              <a:t>admkikn@kiriovreg.ru</a:t>
            </a:r>
            <a:endParaRPr lang="en-US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9FC61F-4019-AA83-C58A-76F907C8F719}"/>
              </a:ext>
            </a:extLst>
          </p:cNvPr>
          <p:cNvSpPr txBox="1"/>
          <p:nvPr/>
        </p:nvSpPr>
        <p:spPr>
          <a:xfrm>
            <a:off x="1644229" y="1318618"/>
            <a:ext cx="4257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1</a:t>
            </a:r>
            <a:endParaRPr lang="x-none" sz="28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68479-5037-00BD-0456-772BAEA572F3}"/>
              </a:ext>
            </a:extLst>
          </p:cNvPr>
          <p:cNvSpPr txBox="1"/>
          <p:nvPr/>
        </p:nvSpPr>
        <p:spPr>
          <a:xfrm>
            <a:off x="998880" y="1882447"/>
            <a:ext cx="18189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ИНВЕСТИЦИОННАЯ ПЛОЩАДКА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30DD6C9-BC65-8299-CACA-ED72CFDAC568}"/>
              </a:ext>
            </a:extLst>
          </p:cNvPr>
          <p:cNvCxnSpPr>
            <a:cxnSpLocks/>
          </p:cNvCxnSpPr>
          <p:nvPr/>
        </p:nvCxnSpPr>
        <p:spPr>
          <a:xfrm>
            <a:off x="3396761" y="1297829"/>
            <a:ext cx="0" cy="10206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1BD6D7-7298-B57B-34AC-E30E0BD8136E}"/>
              </a:ext>
            </a:extLst>
          </p:cNvPr>
          <p:cNvSpPr txBox="1"/>
          <p:nvPr/>
        </p:nvSpPr>
        <p:spPr>
          <a:xfrm>
            <a:off x="3444075" y="1591672"/>
            <a:ext cx="3563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C2C82-4DBD-DAE4-2985-EEB527EBC983}"/>
              </a:ext>
            </a:extLst>
          </p:cNvPr>
          <p:cNvSpPr txBox="1"/>
          <p:nvPr/>
        </p:nvSpPr>
        <p:spPr>
          <a:xfrm>
            <a:off x="3796766" y="1635146"/>
            <a:ext cx="26303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Greenfield </a:t>
            </a:r>
            <a:r>
              <a:rPr lang="ru-RU" sz="1200" b="1" dirty="0" err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ов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B89A92-55CE-8F9D-451D-37097B94A4F1}"/>
              </a:ext>
            </a:extLst>
          </p:cNvPr>
          <p:cNvSpPr txBox="1"/>
          <p:nvPr/>
        </p:nvSpPr>
        <p:spPr>
          <a:xfrm>
            <a:off x="3476871" y="1940793"/>
            <a:ext cx="2711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0</a:t>
            </a:r>
            <a:endParaRPr lang="ru-RU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BF603-4BAB-9E6D-3F1C-E1A50AD2F7DD}"/>
              </a:ext>
            </a:extLst>
          </p:cNvPr>
          <p:cNvSpPr txBox="1"/>
          <p:nvPr/>
        </p:nvSpPr>
        <p:spPr>
          <a:xfrm>
            <a:off x="3796766" y="1984267"/>
            <a:ext cx="26303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200" b="1" dirty="0" err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Brownfield'a</a:t>
            </a:r>
            <a:endParaRPr lang="ru-RU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6">
            <a:hlinkClick r:id="rId7"/>
            <a:extLst>
              <a:ext uri="{FF2B5EF4-FFF2-40B4-BE49-F238E27FC236}">
                <a16:creationId xmlns:a16="http://schemas.microsoft.com/office/drawing/2014/main" id="{2FF2B8E7-790F-FDE5-C5E8-32A1215770BB}"/>
              </a:ext>
            </a:extLst>
          </p:cNvPr>
          <p:cNvSpPr/>
          <p:nvPr/>
        </p:nvSpPr>
        <p:spPr>
          <a:xfrm>
            <a:off x="1125527" y="5199349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76A7C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инвестиционной карте Кировской области: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76A7C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 https://kirov-investkarta.ru/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276A7C"/>
              </a:solidFill>
              <a:effectLst/>
              <a:uLnTx/>
              <a:uFillTx/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0BF252-274E-9847-8F8A-B7B657C98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826093"/>
            <a:ext cx="4506257" cy="4517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83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3CDC4D1B-4232-4D7A-8BDE-3C105AAD0D4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(региональный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B010BB4-973F-4949-AD41-DCC3F1E6601B}"/>
              </a:ext>
            </a:extLst>
          </p:cNvPr>
          <p:cNvCxnSpPr>
            <a:cxnSpLocks/>
          </p:cNvCxnSpPr>
          <p:nvPr/>
        </p:nvCxnSpPr>
        <p:spPr>
          <a:xfrm>
            <a:off x="7294164" y="744538"/>
            <a:ext cx="20638" cy="584517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Прямоугольник 7">
            <a:extLst>
              <a:ext uri="{FF2B5EF4-FFF2-40B4-BE49-F238E27FC236}">
                <a16:creationId xmlns:a16="http://schemas.microsoft.com/office/drawing/2014/main" id="{96DE5674-4443-499D-B42D-BFC748E1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1661857"/>
            <a:ext cx="67753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Льготное кредитование. Гарантийное кредитование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Образовательные услуги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территориальных кластеров Кировской области</a:t>
            </a:r>
            <a:endParaRPr lang="en-US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sp>
        <p:nvSpPr>
          <p:cNvPr id="11269" name="Стрелка вправо 9">
            <a:extLst>
              <a:ext uri="{FF2B5EF4-FFF2-40B4-BE49-F238E27FC236}">
                <a16:creationId xmlns:a16="http://schemas.microsoft.com/office/drawing/2014/main" id="{7E09FB0C-D535-490D-82E2-624128B27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6" y="2090044"/>
            <a:ext cx="430212" cy="285750"/>
          </a:xfrm>
          <a:prstGeom prst="rightArrow">
            <a:avLst>
              <a:gd name="adj1" fmla="val 50000"/>
              <a:gd name="adj2" fmla="val 5029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70" name="Стрелка вправо 9">
            <a:extLst>
              <a:ext uri="{FF2B5EF4-FFF2-40B4-BE49-F238E27FC236}">
                <a16:creationId xmlns:a16="http://schemas.microsoft.com/office/drawing/2014/main" id="{CC584201-15AF-4428-AE48-A9576D1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3206767"/>
            <a:ext cx="447675" cy="312738"/>
          </a:xfrm>
          <a:prstGeom prst="rightArrow">
            <a:avLst>
              <a:gd name="adj1" fmla="val 50000"/>
              <a:gd name="adj2" fmla="val 5026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71" name="Прямоугольник 7">
            <a:extLst>
              <a:ext uri="{FF2B5EF4-FFF2-40B4-BE49-F238E27FC236}">
                <a16:creationId xmlns:a16="http://schemas.microsoft.com/office/drawing/2014/main" id="{95F7ED7D-6AF9-42AF-9B75-49D822CC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" y="2859932"/>
            <a:ext cx="6610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Антикризисные меры для бизнеса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Онлайн-сервисы для организации удалённой работы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«Горячие линии» для консультаций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Цифровая платформа - представление услуг для предпринимателей в электронном виде</a:t>
            </a:r>
          </a:p>
        </p:txBody>
      </p:sp>
      <p:sp>
        <p:nvSpPr>
          <p:cNvPr id="11272" name="Прямоугольник 7">
            <a:extLst>
              <a:ext uri="{FF2B5EF4-FFF2-40B4-BE49-F238E27FC236}">
                <a16:creationId xmlns:a16="http://schemas.microsoft.com/office/drawing/2014/main" id="{AF36DDB9-BC26-4029-BB71-8675AE8E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8" y="3893899"/>
            <a:ext cx="7108825" cy="7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Предоставление информационно-консультационной поддержки инвесторам,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комплексное сопровождение инвесторов, оказание прочей консультационно-методической помощи в целях реализации инвестиционной деятельности</a:t>
            </a:r>
          </a:p>
        </p:txBody>
      </p:sp>
      <p:sp>
        <p:nvSpPr>
          <p:cNvPr id="11273" name="Стрелка вправо 9">
            <a:extLst>
              <a:ext uri="{FF2B5EF4-FFF2-40B4-BE49-F238E27FC236}">
                <a16:creationId xmlns:a16="http://schemas.microsoft.com/office/drawing/2014/main" id="{C592F878-0362-4A78-87D9-A1E868E01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258" y="4151080"/>
            <a:ext cx="447675" cy="296863"/>
          </a:xfrm>
          <a:prstGeom prst="rightArrow">
            <a:avLst>
              <a:gd name="adj1" fmla="val 50000"/>
              <a:gd name="adj2" fmla="val 5028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75" name="Прямоугольник 37">
            <a:extLst>
              <a:ext uri="{FF2B5EF4-FFF2-40B4-BE49-F238E27FC236}">
                <a16:creationId xmlns:a16="http://schemas.microsoft.com/office/drawing/2014/main" id="{D5109B09-7E0F-4E7A-ADB9-495E0E4E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2932" y="4640897"/>
            <a:ext cx="1930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https://vk.com/airko43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</a:t>
            </a:r>
          </a:p>
        </p:txBody>
      </p:sp>
      <p:pic>
        <p:nvPicPr>
          <p:cNvPr id="11276" name="Рисунок 4">
            <a:extLst>
              <a:ext uri="{FF2B5EF4-FFF2-40B4-BE49-F238E27FC236}">
                <a16:creationId xmlns:a16="http://schemas.microsoft.com/office/drawing/2014/main" id="{96C875E2-8975-4BF1-A5CD-39F75AD7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08" y="2889504"/>
            <a:ext cx="1738215" cy="8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9">
            <a:extLst>
              <a:ext uri="{FF2B5EF4-FFF2-40B4-BE49-F238E27FC236}">
                <a16:creationId xmlns:a16="http://schemas.microsoft.com/office/drawing/2014/main" id="{FE253ADC-BB43-4242-9621-EB0824A5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251" y="1723819"/>
            <a:ext cx="2713873" cy="97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Прямоугольник 10">
            <a:extLst>
              <a:ext uri="{FF2B5EF4-FFF2-40B4-BE49-F238E27FC236}">
                <a16:creationId xmlns:a16="http://schemas.microsoft.com/office/drawing/2014/main" id="{F8EE2547-A926-457A-A708-0E7AB8FC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340" y="2579933"/>
            <a:ext cx="157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https://kfpp.ru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sp>
        <p:nvSpPr>
          <p:cNvPr id="11279" name="Прямоугольник 12">
            <a:extLst>
              <a:ext uri="{FF2B5EF4-FFF2-40B4-BE49-F238E27FC236}">
                <a16:creationId xmlns:a16="http://schemas.microsoft.com/office/drawing/2014/main" id="{EFEE612D-A756-4F16-B847-8AD7E0044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2540" y="3580098"/>
            <a:ext cx="19277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https: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мойбизнес-43.рф</a:t>
            </a:r>
          </a:p>
        </p:txBody>
      </p:sp>
      <p:sp>
        <p:nvSpPr>
          <p:cNvPr id="11280" name="Стрелка вправо 9">
            <a:extLst>
              <a:ext uri="{FF2B5EF4-FFF2-40B4-BE49-F238E27FC236}">
                <a16:creationId xmlns:a16="http://schemas.microsoft.com/office/drawing/2014/main" id="{8451F0E3-9E47-4031-9537-AE4DEE77D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083" y="5082269"/>
            <a:ext cx="442912" cy="280987"/>
          </a:xfrm>
          <a:prstGeom prst="rightArrow">
            <a:avLst>
              <a:gd name="adj1" fmla="val 50000"/>
              <a:gd name="adj2" fmla="val 5017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81" name="Прямоугольник 7">
            <a:extLst>
              <a:ext uri="{FF2B5EF4-FFF2-40B4-BE49-F238E27FC236}">
                <a16:creationId xmlns:a16="http://schemas.microsoft.com/office/drawing/2014/main" id="{07F2EA30-39C6-4025-8A76-CD9248FF2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9" y="4950367"/>
            <a:ext cx="6427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Информирование, консультирование, семинары, мастер-классы, патентные и маркетинговые исследования, подготовка и экспертиза экспортного контракта, поиск иностранного партнера, бизнес-миссии, международные выставки</a:t>
            </a:r>
          </a:p>
        </p:txBody>
      </p:sp>
      <p:pic>
        <p:nvPicPr>
          <p:cNvPr id="11282" name="Picture 2" descr="C:\Users\user\Desktop\Логотип Центра.png">
            <a:extLst>
              <a:ext uri="{FF2B5EF4-FFF2-40B4-BE49-F238E27FC236}">
                <a16:creationId xmlns:a16="http://schemas.microsoft.com/office/drawing/2014/main" id="{732830C4-4E88-4733-A448-E5690E46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03" y="4970118"/>
            <a:ext cx="820285" cy="8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Прямоугольник 7">
            <a:extLst>
              <a:ext uri="{FF2B5EF4-FFF2-40B4-BE49-F238E27FC236}">
                <a16:creationId xmlns:a16="http://schemas.microsoft.com/office/drawing/2014/main" id="{74BC08E0-6146-40E8-8EB4-224ECFDB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115" y="4952861"/>
            <a:ext cx="2489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АНО «Центр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поддержки экспорта»</a:t>
            </a:r>
          </a:p>
        </p:txBody>
      </p:sp>
      <p:sp>
        <p:nvSpPr>
          <p:cNvPr id="11284" name="Прямоугольник 40">
            <a:extLst>
              <a:ext uri="{FF2B5EF4-FFF2-40B4-BE49-F238E27FC236}">
                <a16:creationId xmlns:a16="http://schemas.microsoft.com/office/drawing/2014/main" id="{FB517D04-3F49-4CF8-9AB8-982BD680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4791" y="5562213"/>
            <a:ext cx="1749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http://exportkirov.ru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D20DA1B-B160-4653-B770-1449349D0AFC}"/>
              </a:ext>
            </a:extLst>
          </p:cNvPr>
          <p:cNvCxnSpPr>
            <a:cxnSpLocks/>
          </p:cNvCxnSpPr>
          <p:nvPr/>
        </p:nvCxnSpPr>
        <p:spPr>
          <a:xfrm>
            <a:off x="120650" y="1667109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7" name="TextBox 41">
            <a:extLst>
              <a:ext uri="{FF2B5EF4-FFF2-40B4-BE49-F238E27FC236}">
                <a16:creationId xmlns:a16="http://schemas.microsoft.com/office/drawing/2014/main" id="{FCC9DE10-2D02-4D5D-9423-638D1D2C7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000" y="1365032"/>
            <a:ext cx="186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prom@ako.kirov.ru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pic>
        <p:nvPicPr>
          <p:cNvPr id="11288" name="Picture 26">
            <a:extLst>
              <a:ext uri="{FF2B5EF4-FFF2-40B4-BE49-F238E27FC236}">
                <a16:creationId xmlns:a16="http://schemas.microsoft.com/office/drawing/2014/main" id="{1E4B564F-258E-4E74-B4D9-D9AC5002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08" y="740984"/>
            <a:ext cx="752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Стрелка вправо 9">
            <a:extLst>
              <a:ext uri="{FF2B5EF4-FFF2-40B4-BE49-F238E27FC236}">
                <a16:creationId xmlns:a16="http://schemas.microsoft.com/office/drawing/2014/main" id="{85F2F5AA-BEA2-4F47-8E46-F6DEA53FB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6" y="1030487"/>
            <a:ext cx="436562" cy="301625"/>
          </a:xfrm>
          <a:prstGeom prst="rightArrow">
            <a:avLst>
              <a:gd name="adj1" fmla="val 50000"/>
              <a:gd name="adj2" fmla="val 50477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90" name="Прямоугольник 7">
            <a:extLst>
              <a:ext uri="{FF2B5EF4-FFF2-40B4-BE49-F238E27FC236}">
                <a16:creationId xmlns:a16="http://schemas.microsoft.com/office/drawing/2014/main" id="{16ADC3E0-2BA1-412C-90EC-5FA97FBBF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9" y="637597"/>
            <a:ext cx="6454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Гранты субъектам МСП, занимающимся социально значимыми видами деятельности или субъектам МСП, созданным физическими лицами в возрасте до 25 лет включительно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Уполномоченный орган по заключению соглашений об осуществлении деятельности на ТОР</a:t>
            </a:r>
            <a:endParaRPr lang="ru-RU" altLang="ru-RU" sz="1400" b="1" dirty="0">
              <a:solidFill>
                <a:srgbClr val="002060"/>
              </a:solidFill>
            </a:endParaRPr>
          </a:p>
        </p:txBody>
      </p:sp>
      <p:sp>
        <p:nvSpPr>
          <p:cNvPr id="11291" name="Прямоугольник 7">
            <a:extLst>
              <a:ext uri="{FF2B5EF4-FFF2-40B4-BE49-F238E27FC236}">
                <a16:creationId xmlns:a16="http://schemas.microsoft.com/office/drawing/2014/main" id="{6DCFFF1D-A6F2-4D10-BABE-49A345BCC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453" y="742150"/>
            <a:ext cx="252279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</a:rPr>
              <a:t>Министерство промышленности, предпринимательства и торговли Кировской области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6FC598E-9C77-46BB-A988-265F1E0BBE51}"/>
              </a:ext>
            </a:extLst>
          </p:cNvPr>
          <p:cNvCxnSpPr>
            <a:cxnSpLocks/>
          </p:cNvCxnSpPr>
          <p:nvPr/>
        </p:nvCxnSpPr>
        <p:spPr>
          <a:xfrm>
            <a:off x="120650" y="2856932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9BECBCC-A50C-4BEF-B761-575EBFA62310}"/>
              </a:ext>
            </a:extLst>
          </p:cNvPr>
          <p:cNvCxnSpPr>
            <a:cxnSpLocks/>
          </p:cNvCxnSpPr>
          <p:nvPr/>
        </p:nvCxnSpPr>
        <p:spPr>
          <a:xfrm>
            <a:off x="120051" y="3857097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ED6E3E4-BDC9-4E89-A276-53956D474489}"/>
              </a:ext>
            </a:extLst>
          </p:cNvPr>
          <p:cNvCxnSpPr>
            <a:cxnSpLocks/>
          </p:cNvCxnSpPr>
          <p:nvPr/>
        </p:nvCxnSpPr>
        <p:spPr>
          <a:xfrm>
            <a:off x="136525" y="4917896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0F28E3-55DF-4CD0-AEAB-22B6FC60D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033" y="3926261"/>
            <a:ext cx="830867" cy="75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497A20-8587-420A-B9AC-80882548F39E}"/>
              </a:ext>
            </a:extLst>
          </p:cNvPr>
          <p:cNvSpPr/>
          <p:nvPr/>
        </p:nvSpPr>
        <p:spPr>
          <a:xfrm>
            <a:off x="7804597" y="4284714"/>
            <a:ext cx="2689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</a:rPr>
              <a:t>Агентство инвестиционного развития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Кировской области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44C3900-B9C7-A5CB-5B31-2C93AB4BF83A}"/>
              </a:ext>
            </a:extLst>
          </p:cNvPr>
          <p:cNvCxnSpPr>
            <a:cxnSpLocks/>
          </p:cNvCxnSpPr>
          <p:nvPr/>
        </p:nvCxnSpPr>
        <p:spPr>
          <a:xfrm>
            <a:off x="147638" y="5871682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89C1ED26-C53E-60D4-D391-8E1FD1D5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23" y="5999910"/>
            <a:ext cx="2670487" cy="44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41">
            <a:extLst>
              <a:ext uri="{FF2B5EF4-FFF2-40B4-BE49-F238E27FC236}">
                <a16:creationId xmlns:a16="http://schemas.microsoft.com/office/drawing/2014/main" id="{A31E4D20-2CFA-C12E-E109-057D8BC12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710" y="6364916"/>
            <a:ext cx="190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https://frp.kirovreg.ru/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532EC-C65D-8EFA-7236-B54D7F5D1A1E}"/>
              </a:ext>
            </a:extLst>
          </p:cNvPr>
          <p:cNvSpPr txBox="1"/>
          <p:nvPr/>
        </p:nvSpPr>
        <p:spPr>
          <a:xfrm>
            <a:off x="562637" y="5904153"/>
            <a:ext cx="619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Программа льготных займов, субсидии промпредприятиям на уплату процентов по кредитам,  финансовое обеспечение лизинговых проектов</a:t>
            </a:r>
          </a:p>
        </p:txBody>
      </p:sp>
      <p:sp>
        <p:nvSpPr>
          <p:cNvPr id="12" name="Стрелка вправо 9">
            <a:extLst>
              <a:ext uri="{FF2B5EF4-FFF2-40B4-BE49-F238E27FC236}">
                <a16:creationId xmlns:a16="http://schemas.microsoft.com/office/drawing/2014/main" id="{8DFE2A63-AB57-3202-53FB-A7CC7CA91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110" y="6061148"/>
            <a:ext cx="442912" cy="280987"/>
          </a:xfrm>
          <a:prstGeom prst="rightArrow">
            <a:avLst>
              <a:gd name="adj1" fmla="val 50000"/>
              <a:gd name="adj2" fmla="val 5017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object 31">
            <a:extLst>
              <a:ext uri="{FF2B5EF4-FFF2-40B4-BE49-F238E27FC236}">
                <a16:creationId xmlns:a16="http://schemas.microsoft.com/office/drawing/2014/main" id="{31DDC64C-3798-57E6-6B7D-E3F876A0E705}"/>
              </a:ext>
            </a:extLst>
          </p:cNvPr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03352"/>
            <a:ext cx="8005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>
                <a:latin typeface="Calibri Light"/>
                <a:cs typeface="Calibri Light"/>
              </a:rPr>
              <a:t>Меры</a:t>
            </a:r>
            <a:r>
              <a:rPr sz="3600" spc="-100" dirty="0">
                <a:latin typeface="Calibri Light"/>
                <a:cs typeface="Calibri Light"/>
              </a:rPr>
              <a:t> </a:t>
            </a:r>
            <a:r>
              <a:rPr sz="3600" spc="-35" dirty="0">
                <a:latin typeface="Calibri Light"/>
                <a:cs typeface="Calibri Light"/>
              </a:rPr>
              <a:t>поддержки</a:t>
            </a:r>
            <a:r>
              <a:rPr sz="3600" spc="-100" dirty="0">
                <a:latin typeface="Calibri Light"/>
                <a:cs typeface="Calibri Light"/>
              </a:rPr>
              <a:t> </a:t>
            </a:r>
            <a:r>
              <a:rPr sz="3600" spc="-30" dirty="0">
                <a:latin typeface="Calibri Light"/>
                <a:cs typeface="Calibri Light"/>
              </a:rPr>
              <a:t>(федеральный</a:t>
            </a:r>
            <a:r>
              <a:rPr sz="3600" spc="-95" dirty="0">
                <a:latin typeface="Calibri Light"/>
                <a:cs typeface="Calibri Light"/>
              </a:rPr>
              <a:t> </a:t>
            </a:r>
            <a:r>
              <a:rPr sz="3600" spc="-30" dirty="0">
                <a:latin typeface="Calibri Light"/>
                <a:cs typeface="Calibri Light"/>
              </a:rPr>
              <a:t>уровень)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9724" y="1825751"/>
            <a:ext cx="3337560" cy="4925695"/>
          </a:xfrm>
          <a:custGeom>
            <a:avLst/>
            <a:gdLst/>
            <a:ahLst/>
            <a:cxnLst/>
            <a:rect l="l" t="t" r="r" b="b"/>
            <a:pathLst>
              <a:path w="3337560" h="4925695">
                <a:moveTo>
                  <a:pt x="3003804" y="0"/>
                </a:moveTo>
                <a:lnTo>
                  <a:pt x="333756" y="0"/>
                </a:lnTo>
                <a:lnTo>
                  <a:pt x="284436" y="3619"/>
                </a:lnTo>
                <a:lnTo>
                  <a:pt x="237363" y="14135"/>
                </a:lnTo>
                <a:lnTo>
                  <a:pt x="193053" y="31028"/>
                </a:lnTo>
                <a:lnTo>
                  <a:pt x="152022" y="53783"/>
                </a:lnTo>
                <a:lnTo>
                  <a:pt x="114787" y="81882"/>
                </a:lnTo>
                <a:lnTo>
                  <a:pt x="81864" y="114808"/>
                </a:lnTo>
                <a:lnTo>
                  <a:pt x="53770" y="152045"/>
                </a:lnTo>
                <a:lnTo>
                  <a:pt x="31020" y="193075"/>
                </a:lnTo>
                <a:lnTo>
                  <a:pt x="14130" y="237381"/>
                </a:lnTo>
                <a:lnTo>
                  <a:pt x="3618" y="284447"/>
                </a:lnTo>
                <a:lnTo>
                  <a:pt x="0" y="333756"/>
                </a:lnTo>
                <a:lnTo>
                  <a:pt x="0" y="4591812"/>
                </a:lnTo>
                <a:lnTo>
                  <a:pt x="3618" y="4641131"/>
                </a:lnTo>
                <a:lnTo>
                  <a:pt x="14130" y="4688204"/>
                </a:lnTo>
                <a:lnTo>
                  <a:pt x="31020" y="4732514"/>
                </a:lnTo>
                <a:lnTo>
                  <a:pt x="53770" y="4773545"/>
                </a:lnTo>
                <a:lnTo>
                  <a:pt x="81864" y="4810780"/>
                </a:lnTo>
                <a:lnTo>
                  <a:pt x="114787" y="4843703"/>
                </a:lnTo>
                <a:lnTo>
                  <a:pt x="152022" y="4871797"/>
                </a:lnTo>
                <a:lnTo>
                  <a:pt x="193053" y="4894547"/>
                </a:lnTo>
                <a:lnTo>
                  <a:pt x="237363" y="4911437"/>
                </a:lnTo>
                <a:lnTo>
                  <a:pt x="284436" y="4921949"/>
                </a:lnTo>
                <a:lnTo>
                  <a:pt x="333756" y="4925568"/>
                </a:lnTo>
                <a:lnTo>
                  <a:pt x="3003804" y="4925568"/>
                </a:lnTo>
                <a:lnTo>
                  <a:pt x="3053112" y="4921949"/>
                </a:lnTo>
                <a:lnTo>
                  <a:pt x="3100178" y="4911437"/>
                </a:lnTo>
                <a:lnTo>
                  <a:pt x="3144484" y="4894547"/>
                </a:lnTo>
                <a:lnTo>
                  <a:pt x="3185514" y="4871797"/>
                </a:lnTo>
                <a:lnTo>
                  <a:pt x="3222751" y="4843703"/>
                </a:lnTo>
                <a:lnTo>
                  <a:pt x="3255677" y="4810780"/>
                </a:lnTo>
                <a:lnTo>
                  <a:pt x="3283776" y="4773545"/>
                </a:lnTo>
                <a:lnTo>
                  <a:pt x="3306531" y="4732514"/>
                </a:lnTo>
                <a:lnTo>
                  <a:pt x="3323424" y="4688204"/>
                </a:lnTo>
                <a:lnTo>
                  <a:pt x="3333940" y="4641131"/>
                </a:lnTo>
                <a:lnTo>
                  <a:pt x="3337560" y="4591812"/>
                </a:lnTo>
                <a:lnTo>
                  <a:pt x="3337560" y="333756"/>
                </a:lnTo>
                <a:lnTo>
                  <a:pt x="3333940" y="284447"/>
                </a:lnTo>
                <a:lnTo>
                  <a:pt x="3323424" y="237381"/>
                </a:lnTo>
                <a:lnTo>
                  <a:pt x="3306531" y="193075"/>
                </a:lnTo>
                <a:lnTo>
                  <a:pt x="3283776" y="152045"/>
                </a:lnTo>
                <a:lnTo>
                  <a:pt x="3255677" y="114808"/>
                </a:lnTo>
                <a:lnTo>
                  <a:pt x="3222751" y="81882"/>
                </a:lnTo>
                <a:lnTo>
                  <a:pt x="3185514" y="53783"/>
                </a:lnTo>
                <a:lnTo>
                  <a:pt x="3144484" y="31028"/>
                </a:lnTo>
                <a:lnTo>
                  <a:pt x="3100178" y="14135"/>
                </a:lnTo>
                <a:lnTo>
                  <a:pt x="3053112" y="3619"/>
                </a:lnTo>
                <a:lnTo>
                  <a:pt x="3003804" y="0"/>
                </a:lnTo>
                <a:close/>
              </a:path>
            </a:pathLst>
          </a:custGeom>
          <a:solidFill>
            <a:srgbClr val="D4E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0839" y="2871977"/>
            <a:ext cx="24866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Calibri"/>
                <a:cs typeface="Calibri"/>
              </a:rPr>
              <a:t>http</a:t>
            </a:r>
            <a:r>
              <a:rPr sz="1600" b="1" spc="-20" dirty="0">
                <a:latin typeface="Calibri"/>
                <a:cs typeface="Calibri"/>
                <a:hlinkClick r:id="rId2"/>
              </a:rPr>
              <a:t>s://w</a:t>
            </a:r>
            <a:r>
              <a:rPr sz="1600" b="1" spc="-20" dirty="0">
                <a:latin typeface="Calibri"/>
                <a:cs typeface="Calibri"/>
              </a:rPr>
              <a:t>ww.e</a:t>
            </a:r>
            <a:r>
              <a:rPr sz="1600" b="1" spc="-20" dirty="0">
                <a:latin typeface="Calibri"/>
                <a:cs typeface="Calibri"/>
                <a:hlinkClick r:id="rId2"/>
              </a:rPr>
              <a:t>xportcenter.ru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67130" y="3874008"/>
            <a:ext cx="2682875" cy="2517775"/>
            <a:chOff x="1167130" y="3297682"/>
            <a:chExt cx="2682875" cy="3213100"/>
          </a:xfrm>
        </p:grpSpPr>
        <p:sp>
          <p:nvSpPr>
            <p:cNvPr id="6" name="object 6"/>
            <p:cNvSpPr/>
            <p:nvPr/>
          </p:nvSpPr>
          <p:spPr>
            <a:xfrm>
              <a:off x="1173480" y="3304032"/>
              <a:ext cx="2670175" cy="3200400"/>
            </a:xfrm>
            <a:custGeom>
              <a:avLst/>
              <a:gdLst/>
              <a:ahLst/>
              <a:cxnLst/>
              <a:rect l="l" t="t" r="r" b="b"/>
              <a:pathLst>
                <a:path w="2670175" h="3200400">
                  <a:moveTo>
                    <a:pt x="2403094" y="0"/>
                  </a:moveTo>
                  <a:lnTo>
                    <a:pt x="266953" y="0"/>
                  </a:lnTo>
                  <a:lnTo>
                    <a:pt x="218965" y="4300"/>
                  </a:lnTo>
                  <a:lnTo>
                    <a:pt x="173800" y="16699"/>
                  </a:lnTo>
                  <a:lnTo>
                    <a:pt x="132211" y="36444"/>
                  </a:lnTo>
                  <a:lnTo>
                    <a:pt x="94953" y="62780"/>
                  </a:lnTo>
                  <a:lnTo>
                    <a:pt x="62780" y="94953"/>
                  </a:lnTo>
                  <a:lnTo>
                    <a:pt x="36444" y="132211"/>
                  </a:lnTo>
                  <a:lnTo>
                    <a:pt x="16699" y="173800"/>
                  </a:lnTo>
                  <a:lnTo>
                    <a:pt x="4300" y="218965"/>
                  </a:lnTo>
                  <a:lnTo>
                    <a:pt x="0" y="266953"/>
                  </a:lnTo>
                  <a:lnTo>
                    <a:pt x="0" y="2933395"/>
                  </a:lnTo>
                  <a:lnTo>
                    <a:pt x="4300" y="2981388"/>
                  </a:lnTo>
                  <a:lnTo>
                    <a:pt x="16699" y="3026560"/>
                  </a:lnTo>
                  <a:lnTo>
                    <a:pt x="36444" y="3068156"/>
                  </a:lnTo>
                  <a:lnTo>
                    <a:pt x="62780" y="3105421"/>
                  </a:lnTo>
                  <a:lnTo>
                    <a:pt x="94953" y="3137602"/>
                  </a:lnTo>
                  <a:lnTo>
                    <a:pt x="132211" y="3163945"/>
                  </a:lnTo>
                  <a:lnTo>
                    <a:pt x="173800" y="3183695"/>
                  </a:lnTo>
                  <a:lnTo>
                    <a:pt x="218965" y="3196098"/>
                  </a:lnTo>
                  <a:lnTo>
                    <a:pt x="266953" y="3200399"/>
                  </a:lnTo>
                  <a:lnTo>
                    <a:pt x="2403094" y="3200399"/>
                  </a:lnTo>
                  <a:lnTo>
                    <a:pt x="2451082" y="3196098"/>
                  </a:lnTo>
                  <a:lnTo>
                    <a:pt x="2496247" y="3183695"/>
                  </a:lnTo>
                  <a:lnTo>
                    <a:pt x="2537836" y="3163945"/>
                  </a:lnTo>
                  <a:lnTo>
                    <a:pt x="2575094" y="3137602"/>
                  </a:lnTo>
                  <a:lnTo>
                    <a:pt x="2607267" y="3105421"/>
                  </a:lnTo>
                  <a:lnTo>
                    <a:pt x="2633603" y="3068156"/>
                  </a:lnTo>
                  <a:lnTo>
                    <a:pt x="2653348" y="3026560"/>
                  </a:lnTo>
                  <a:lnTo>
                    <a:pt x="2665747" y="2981388"/>
                  </a:lnTo>
                  <a:lnTo>
                    <a:pt x="2670047" y="2933395"/>
                  </a:lnTo>
                  <a:lnTo>
                    <a:pt x="2670047" y="266953"/>
                  </a:lnTo>
                  <a:lnTo>
                    <a:pt x="2665747" y="218965"/>
                  </a:lnTo>
                  <a:lnTo>
                    <a:pt x="2653348" y="173800"/>
                  </a:lnTo>
                  <a:lnTo>
                    <a:pt x="2633603" y="132211"/>
                  </a:lnTo>
                  <a:lnTo>
                    <a:pt x="2607267" y="94953"/>
                  </a:lnTo>
                  <a:lnTo>
                    <a:pt x="2575094" y="62780"/>
                  </a:lnTo>
                  <a:lnTo>
                    <a:pt x="2537836" y="36444"/>
                  </a:lnTo>
                  <a:lnTo>
                    <a:pt x="2496247" y="16699"/>
                  </a:lnTo>
                  <a:lnTo>
                    <a:pt x="2451082" y="4300"/>
                  </a:lnTo>
                  <a:lnTo>
                    <a:pt x="24030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73480" y="3304032"/>
              <a:ext cx="2670175" cy="3200400"/>
            </a:xfrm>
            <a:custGeom>
              <a:avLst/>
              <a:gdLst/>
              <a:ahLst/>
              <a:cxnLst/>
              <a:rect l="l" t="t" r="r" b="b"/>
              <a:pathLst>
                <a:path w="2670175" h="3200400">
                  <a:moveTo>
                    <a:pt x="0" y="266953"/>
                  </a:moveTo>
                  <a:lnTo>
                    <a:pt x="4300" y="218965"/>
                  </a:lnTo>
                  <a:lnTo>
                    <a:pt x="16699" y="173800"/>
                  </a:lnTo>
                  <a:lnTo>
                    <a:pt x="36444" y="132211"/>
                  </a:lnTo>
                  <a:lnTo>
                    <a:pt x="62780" y="94953"/>
                  </a:lnTo>
                  <a:lnTo>
                    <a:pt x="94953" y="62780"/>
                  </a:lnTo>
                  <a:lnTo>
                    <a:pt x="132211" y="36444"/>
                  </a:lnTo>
                  <a:lnTo>
                    <a:pt x="173800" y="16699"/>
                  </a:lnTo>
                  <a:lnTo>
                    <a:pt x="218965" y="4300"/>
                  </a:lnTo>
                  <a:lnTo>
                    <a:pt x="266953" y="0"/>
                  </a:lnTo>
                  <a:lnTo>
                    <a:pt x="2403094" y="0"/>
                  </a:lnTo>
                  <a:lnTo>
                    <a:pt x="2451082" y="4300"/>
                  </a:lnTo>
                  <a:lnTo>
                    <a:pt x="2496247" y="16699"/>
                  </a:lnTo>
                  <a:lnTo>
                    <a:pt x="2537836" y="36444"/>
                  </a:lnTo>
                  <a:lnTo>
                    <a:pt x="2575094" y="62780"/>
                  </a:lnTo>
                  <a:lnTo>
                    <a:pt x="2607267" y="94953"/>
                  </a:lnTo>
                  <a:lnTo>
                    <a:pt x="2633603" y="132211"/>
                  </a:lnTo>
                  <a:lnTo>
                    <a:pt x="2653348" y="173800"/>
                  </a:lnTo>
                  <a:lnTo>
                    <a:pt x="2665747" y="218965"/>
                  </a:lnTo>
                  <a:lnTo>
                    <a:pt x="2670047" y="266953"/>
                  </a:lnTo>
                  <a:lnTo>
                    <a:pt x="2670047" y="2933395"/>
                  </a:lnTo>
                  <a:lnTo>
                    <a:pt x="2665747" y="2981388"/>
                  </a:lnTo>
                  <a:lnTo>
                    <a:pt x="2653348" y="3026560"/>
                  </a:lnTo>
                  <a:lnTo>
                    <a:pt x="2633603" y="3068156"/>
                  </a:lnTo>
                  <a:lnTo>
                    <a:pt x="2607267" y="3105421"/>
                  </a:lnTo>
                  <a:lnTo>
                    <a:pt x="2575094" y="3137602"/>
                  </a:lnTo>
                  <a:lnTo>
                    <a:pt x="2537836" y="3163945"/>
                  </a:lnTo>
                  <a:lnTo>
                    <a:pt x="2496247" y="3183695"/>
                  </a:lnTo>
                  <a:lnTo>
                    <a:pt x="2451082" y="3196098"/>
                  </a:lnTo>
                  <a:lnTo>
                    <a:pt x="2403094" y="3200399"/>
                  </a:lnTo>
                  <a:lnTo>
                    <a:pt x="266953" y="3200399"/>
                  </a:lnTo>
                  <a:lnTo>
                    <a:pt x="218965" y="3196098"/>
                  </a:lnTo>
                  <a:lnTo>
                    <a:pt x="173800" y="3183695"/>
                  </a:lnTo>
                  <a:lnTo>
                    <a:pt x="132211" y="3163945"/>
                  </a:lnTo>
                  <a:lnTo>
                    <a:pt x="94953" y="3137602"/>
                  </a:lnTo>
                  <a:lnTo>
                    <a:pt x="62780" y="3105421"/>
                  </a:lnTo>
                  <a:lnTo>
                    <a:pt x="36444" y="3068156"/>
                  </a:lnTo>
                  <a:lnTo>
                    <a:pt x="16699" y="3026560"/>
                  </a:lnTo>
                  <a:lnTo>
                    <a:pt x="4300" y="2981388"/>
                  </a:lnTo>
                  <a:lnTo>
                    <a:pt x="0" y="2933395"/>
                  </a:lnTo>
                  <a:lnTo>
                    <a:pt x="0" y="26695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62836" y="4178300"/>
            <a:ext cx="2289175" cy="141160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algn="ctr">
              <a:lnSpc>
                <a:spcPct val="91600"/>
              </a:lnSpc>
              <a:spcBef>
                <a:spcPts val="245"/>
              </a:spcBef>
            </a:pPr>
            <a:r>
              <a:rPr sz="1400" dirty="0">
                <a:latin typeface="Calibri"/>
                <a:cs typeface="Calibri"/>
              </a:rPr>
              <a:t>Финансирование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расходов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экспортному </a:t>
            </a:r>
            <a:r>
              <a:rPr sz="1400" spc="-10" dirty="0">
                <a:latin typeface="Calibri"/>
                <a:cs typeface="Calibri"/>
              </a:rPr>
              <a:t>контракту, </a:t>
            </a:r>
            <a:r>
              <a:rPr sz="1400" spc="-5" dirty="0">
                <a:latin typeface="Calibri"/>
                <a:cs typeface="Calibri"/>
              </a:rPr>
              <a:t> компенсация части затрат </a:t>
            </a:r>
            <a:r>
              <a:rPr sz="1400" dirty="0">
                <a:latin typeface="Calibri"/>
                <a:cs typeface="Calibri"/>
              </a:rPr>
              <a:t>на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транспортировку </a:t>
            </a:r>
            <a:r>
              <a:rPr sz="1400" spc="-10" dirty="0">
                <a:latin typeface="Calibri"/>
                <a:cs typeface="Calibri"/>
              </a:rPr>
              <a:t>продукции, </a:t>
            </a:r>
            <a:r>
              <a:rPr sz="1400" spc="-5" dirty="0">
                <a:latin typeface="Calibri"/>
                <a:cs typeface="Calibri"/>
              </a:rPr>
              <a:t> финансирование текущих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расходов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экспортным</a:t>
            </a:r>
            <a:endParaRPr sz="1400">
              <a:latin typeface="Calibri"/>
              <a:cs typeface="Calibri"/>
            </a:endParaRPr>
          </a:p>
          <a:p>
            <a:pPr marL="1270" algn="ctr">
              <a:lnSpc>
                <a:spcPts val="1535"/>
              </a:lnSpc>
            </a:pPr>
            <a:r>
              <a:rPr sz="1400" spc="-5" dirty="0">
                <a:latin typeface="Calibri"/>
                <a:cs typeface="Calibri"/>
              </a:rPr>
              <a:t>поставкам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7220" y="1825751"/>
            <a:ext cx="3337560" cy="4925695"/>
          </a:xfrm>
          <a:custGeom>
            <a:avLst/>
            <a:gdLst/>
            <a:ahLst/>
            <a:cxnLst/>
            <a:rect l="l" t="t" r="r" b="b"/>
            <a:pathLst>
              <a:path w="3337559" h="4925695">
                <a:moveTo>
                  <a:pt x="3003804" y="0"/>
                </a:moveTo>
                <a:lnTo>
                  <a:pt x="333755" y="0"/>
                </a:lnTo>
                <a:lnTo>
                  <a:pt x="284447" y="3619"/>
                </a:lnTo>
                <a:lnTo>
                  <a:pt x="237381" y="14135"/>
                </a:lnTo>
                <a:lnTo>
                  <a:pt x="193075" y="31028"/>
                </a:lnTo>
                <a:lnTo>
                  <a:pt x="152045" y="53783"/>
                </a:lnTo>
                <a:lnTo>
                  <a:pt x="114808" y="81882"/>
                </a:lnTo>
                <a:lnTo>
                  <a:pt x="81882" y="114808"/>
                </a:lnTo>
                <a:lnTo>
                  <a:pt x="53783" y="152045"/>
                </a:lnTo>
                <a:lnTo>
                  <a:pt x="31028" y="193075"/>
                </a:lnTo>
                <a:lnTo>
                  <a:pt x="14135" y="237381"/>
                </a:lnTo>
                <a:lnTo>
                  <a:pt x="3619" y="284447"/>
                </a:lnTo>
                <a:lnTo>
                  <a:pt x="0" y="333756"/>
                </a:lnTo>
                <a:lnTo>
                  <a:pt x="0" y="4591812"/>
                </a:lnTo>
                <a:lnTo>
                  <a:pt x="3619" y="4641131"/>
                </a:lnTo>
                <a:lnTo>
                  <a:pt x="14135" y="4688204"/>
                </a:lnTo>
                <a:lnTo>
                  <a:pt x="31028" y="4732514"/>
                </a:lnTo>
                <a:lnTo>
                  <a:pt x="53783" y="4773545"/>
                </a:lnTo>
                <a:lnTo>
                  <a:pt x="81882" y="4810780"/>
                </a:lnTo>
                <a:lnTo>
                  <a:pt x="114808" y="4843703"/>
                </a:lnTo>
                <a:lnTo>
                  <a:pt x="152045" y="4871797"/>
                </a:lnTo>
                <a:lnTo>
                  <a:pt x="193075" y="4894547"/>
                </a:lnTo>
                <a:lnTo>
                  <a:pt x="237381" y="4911437"/>
                </a:lnTo>
                <a:lnTo>
                  <a:pt x="284447" y="4921949"/>
                </a:lnTo>
                <a:lnTo>
                  <a:pt x="333755" y="4925568"/>
                </a:lnTo>
                <a:lnTo>
                  <a:pt x="3003804" y="4925568"/>
                </a:lnTo>
                <a:lnTo>
                  <a:pt x="3053112" y="4921949"/>
                </a:lnTo>
                <a:lnTo>
                  <a:pt x="3100178" y="4911437"/>
                </a:lnTo>
                <a:lnTo>
                  <a:pt x="3144484" y="4894547"/>
                </a:lnTo>
                <a:lnTo>
                  <a:pt x="3185514" y="4871797"/>
                </a:lnTo>
                <a:lnTo>
                  <a:pt x="3222751" y="4843703"/>
                </a:lnTo>
                <a:lnTo>
                  <a:pt x="3255677" y="4810780"/>
                </a:lnTo>
                <a:lnTo>
                  <a:pt x="3283776" y="4773545"/>
                </a:lnTo>
                <a:lnTo>
                  <a:pt x="3306531" y="4732514"/>
                </a:lnTo>
                <a:lnTo>
                  <a:pt x="3323424" y="4688204"/>
                </a:lnTo>
                <a:lnTo>
                  <a:pt x="3333940" y="4641131"/>
                </a:lnTo>
                <a:lnTo>
                  <a:pt x="3337559" y="4591812"/>
                </a:lnTo>
                <a:lnTo>
                  <a:pt x="3337559" y="333756"/>
                </a:lnTo>
                <a:lnTo>
                  <a:pt x="3333940" y="284447"/>
                </a:lnTo>
                <a:lnTo>
                  <a:pt x="3323424" y="237381"/>
                </a:lnTo>
                <a:lnTo>
                  <a:pt x="3306531" y="193075"/>
                </a:lnTo>
                <a:lnTo>
                  <a:pt x="3283776" y="152045"/>
                </a:lnTo>
                <a:lnTo>
                  <a:pt x="3255677" y="114808"/>
                </a:lnTo>
                <a:lnTo>
                  <a:pt x="3222751" y="81882"/>
                </a:lnTo>
                <a:lnTo>
                  <a:pt x="3185514" y="53783"/>
                </a:lnTo>
                <a:lnTo>
                  <a:pt x="3144484" y="31028"/>
                </a:lnTo>
                <a:lnTo>
                  <a:pt x="3100178" y="14135"/>
                </a:lnTo>
                <a:lnTo>
                  <a:pt x="3053112" y="3619"/>
                </a:lnTo>
                <a:lnTo>
                  <a:pt x="3003804" y="0"/>
                </a:lnTo>
                <a:close/>
              </a:path>
            </a:pathLst>
          </a:custGeom>
          <a:solidFill>
            <a:srgbClr val="D4E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71640" y="3238245"/>
            <a:ext cx="14528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https://corpmsp.ru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54626" y="3874008"/>
            <a:ext cx="2682875" cy="2580640"/>
            <a:chOff x="4754626" y="3575050"/>
            <a:chExt cx="2682875" cy="2658745"/>
          </a:xfrm>
        </p:grpSpPr>
        <p:sp>
          <p:nvSpPr>
            <p:cNvPr id="12" name="object 12"/>
            <p:cNvSpPr/>
            <p:nvPr/>
          </p:nvSpPr>
          <p:spPr>
            <a:xfrm>
              <a:off x="4760976" y="3581400"/>
              <a:ext cx="2670175" cy="2646045"/>
            </a:xfrm>
            <a:custGeom>
              <a:avLst/>
              <a:gdLst/>
              <a:ahLst/>
              <a:cxnLst/>
              <a:rect l="l" t="t" r="r" b="b"/>
              <a:pathLst>
                <a:path w="2670175" h="2646045">
                  <a:moveTo>
                    <a:pt x="2405506" y="0"/>
                  </a:moveTo>
                  <a:lnTo>
                    <a:pt x="264540" y="0"/>
                  </a:lnTo>
                  <a:lnTo>
                    <a:pt x="217003" y="4263"/>
                  </a:lnTo>
                  <a:lnTo>
                    <a:pt x="172255" y="16556"/>
                  </a:lnTo>
                  <a:lnTo>
                    <a:pt x="131045" y="36129"/>
                  </a:lnTo>
                  <a:lnTo>
                    <a:pt x="94121" y="62233"/>
                  </a:lnTo>
                  <a:lnTo>
                    <a:pt x="62233" y="94121"/>
                  </a:lnTo>
                  <a:lnTo>
                    <a:pt x="36129" y="131045"/>
                  </a:lnTo>
                  <a:lnTo>
                    <a:pt x="16556" y="172255"/>
                  </a:lnTo>
                  <a:lnTo>
                    <a:pt x="4263" y="217003"/>
                  </a:lnTo>
                  <a:lnTo>
                    <a:pt x="0" y="264541"/>
                  </a:lnTo>
                  <a:lnTo>
                    <a:pt x="0" y="2381097"/>
                  </a:lnTo>
                  <a:lnTo>
                    <a:pt x="4263" y="2428653"/>
                  </a:lnTo>
                  <a:lnTo>
                    <a:pt x="16556" y="2473412"/>
                  </a:lnTo>
                  <a:lnTo>
                    <a:pt x="36129" y="2514628"/>
                  </a:lnTo>
                  <a:lnTo>
                    <a:pt x="62233" y="2551553"/>
                  </a:lnTo>
                  <a:lnTo>
                    <a:pt x="94121" y="2583440"/>
                  </a:lnTo>
                  <a:lnTo>
                    <a:pt x="131045" y="2609542"/>
                  </a:lnTo>
                  <a:lnTo>
                    <a:pt x="172255" y="2629111"/>
                  </a:lnTo>
                  <a:lnTo>
                    <a:pt x="217003" y="2641401"/>
                  </a:lnTo>
                  <a:lnTo>
                    <a:pt x="264540" y="2645664"/>
                  </a:lnTo>
                  <a:lnTo>
                    <a:pt x="2405506" y="2645664"/>
                  </a:lnTo>
                  <a:lnTo>
                    <a:pt x="2453044" y="2641401"/>
                  </a:lnTo>
                  <a:lnTo>
                    <a:pt x="2497792" y="2629111"/>
                  </a:lnTo>
                  <a:lnTo>
                    <a:pt x="2539002" y="2609542"/>
                  </a:lnTo>
                  <a:lnTo>
                    <a:pt x="2575926" y="2583440"/>
                  </a:lnTo>
                  <a:lnTo>
                    <a:pt x="2607814" y="2551553"/>
                  </a:lnTo>
                  <a:lnTo>
                    <a:pt x="2633918" y="2514628"/>
                  </a:lnTo>
                  <a:lnTo>
                    <a:pt x="2653491" y="2473412"/>
                  </a:lnTo>
                  <a:lnTo>
                    <a:pt x="2665784" y="2428653"/>
                  </a:lnTo>
                  <a:lnTo>
                    <a:pt x="2670048" y="2381097"/>
                  </a:lnTo>
                  <a:lnTo>
                    <a:pt x="2670048" y="264541"/>
                  </a:lnTo>
                  <a:lnTo>
                    <a:pt x="2665784" y="217003"/>
                  </a:lnTo>
                  <a:lnTo>
                    <a:pt x="2653491" y="172255"/>
                  </a:lnTo>
                  <a:lnTo>
                    <a:pt x="2633918" y="131045"/>
                  </a:lnTo>
                  <a:lnTo>
                    <a:pt x="2607814" y="94121"/>
                  </a:lnTo>
                  <a:lnTo>
                    <a:pt x="2575926" y="62233"/>
                  </a:lnTo>
                  <a:lnTo>
                    <a:pt x="2539002" y="36129"/>
                  </a:lnTo>
                  <a:lnTo>
                    <a:pt x="2497792" y="16556"/>
                  </a:lnTo>
                  <a:lnTo>
                    <a:pt x="2453044" y="4263"/>
                  </a:lnTo>
                  <a:lnTo>
                    <a:pt x="2405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60976" y="3581400"/>
              <a:ext cx="2670175" cy="2646045"/>
            </a:xfrm>
            <a:custGeom>
              <a:avLst/>
              <a:gdLst/>
              <a:ahLst/>
              <a:cxnLst/>
              <a:rect l="l" t="t" r="r" b="b"/>
              <a:pathLst>
                <a:path w="2670175" h="2646045">
                  <a:moveTo>
                    <a:pt x="0" y="264541"/>
                  </a:moveTo>
                  <a:lnTo>
                    <a:pt x="4263" y="217003"/>
                  </a:lnTo>
                  <a:lnTo>
                    <a:pt x="16556" y="172255"/>
                  </a:lnTo>
                  <a:lnTo>
                    <a:pt x="36129" y="131045"/>
                  </a:lnTo>
                  <a:lnTo>
                    <a:pt x="62233" y="94121"/>
                  </a:lnTo>
                  <a:lnTo>
                    <a:pt x="94121" y="62233"/>
                  </a:lnTo>
                  <a:lnTo>
                    <a:pt x="131045" y="36129"/>
                  </a:lnTo>
                  <a:lnTo>
                    <a:pt x="172255" y="16556"/>
                  </a:lnTo>
                  <a:lnTo>
                    <a:pt x="217003" y="4263"/>
                  </a:lnTo>
                  <a:lnTo>
                    <a:pt x="264540" y="0"/>
                  </a:lnTo>
                  <a:lnTo>
                    <a:pt x="2405506" y="0"/>
                  </a:lnTo>
                  <a:lnTo>
                    <a:pt x="2453044" y="4263"/>
                  </a:lnTo>
                  <a:lnTo>
                    <a:pt x="2497792" y="16556"/>
                  </a:lnTo>
                  <a:lnTo>
                    <a:pt x="2539002" y="36129"/>
                  </a:lnTo>
                  <a:lnTo>
                    <a:pt x="2575926" y="62233"/>
                  </a:lnTo>
                  <a:lnTo>
                    <a:pt x="2607814" y="94121"/>
                  </a:lnTo>
                  <a:lnTo>
                    <a:pt x="2633918" y="131045"/>
                  </a:lnTo>
                  <a:lnTo>
                    <a:pt x="2653491" y="172255"/>
                  </a:lnTo>
                  <a:lnTo>
                    <a:pt x="2665784" y="217003"/>
                  </a:lnTo>
                  <a:lnTo>
                    <a:pt x="2670048" y="264541"/>
                  </a:lnTo>
                  <a:lnTo>
                    <a:pt x="2670048" y="2381097"/>
                  </a:lnTo>
                  <a:lnTo>
                    <a:pt x="2665784" y="2428653"/>
                  </a:lnTo>
                  <a:lnTo>
                    <a:pt x="2653491" y="2473412"/>
                  </a:lnTo>
                  <a:lnTo>
                    <a:pt x="2633918" y="2514628"/>
                  </a:lnTo>
                  <a:lnTo>
                    <a:pt x="2607814" y="2551553"/>
                  </a:lnTo>
                  <a:lnTo>
                    <a:pt x="2575926" y="2583440"/>
                  </a:lnTo>
                  <a:lnTo>
                    <a:pt x="2539002" y="2609542"/>
                  </a:lnTo>
                  <a:lnTo>
                    <a:pt x="2497792" y="2629111"/>
                  </a:lnTo>
                  <a:lnTo>
                    <a:pt x="2453044" y="2641401"/>
                  </a:lnTo>
                  <a:lnTo>
                    <a:pt x="2405506" y="2645664"/>
                  </a:lnTo>
                  <a:lnTo>
                    <a:pt x="264540" y="2645664"/>
                  </a:lnTo>
                  <a:lnTo>
                    <a:pt x="217003" y="2641401"/>
                  </a:lnTo>
                  <a:lnTo>
                    <a:pt x="172255" y="2629111"/>
                  </a:lnTo>
                  <a:lnTo>
                    <a:pt x="131045" y="2609542"/>
                  </a:lnTo>
                  <a:lnTo>
                    <a:pt x="94121" y="2583440"/>
                  </a:lnTo>
                  <a:lnTo>
                    <a:pt x="62233" y="2551553"/>
                  </a:lnTo>
                  <a:lnTo>
                    <a:pt x="36129" y="2514628"/>
                  </a:lnTo>
                  <a:lnTo>
                    <a:pt x="16556" y="2473412"/>
                  </a:lnTo>
                  <a:lnTo>
                    <a:pt x="4263" y="2428653"/>
                  </a:lnTo>
                  <a:lnTo>
                    <a:pt x="0" y="2381097"/>
                  </a:lnTo>
                  <a:lnTo>
                    <a:pt x="0" y="264541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165216" y="4666615"/>
            <a:ext cx="1861820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1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Финансовая,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кредитная,</a:t>
            </a:r>
            <a:endParaRPr sz="1400">
              <a:latin typeface="Calibri"/>
              <a:cs typeface="Calibri"/>
            </a:endParaRPr>
          </a:p>
          <a:p>
            <a:pPr marL="55244">
              <a:lnSpc>
                <a:spcPts val="1610"/>
              </a:lnSpc>
            </a:pPr>
            <a:r>
              <a:rPr sz="1400" spc="-5" dirty="0">
                <a:latin typeface="Calibri"/>
                <a:cs typeface="Calibri"/>
              </a:rPr>
              <a:t>лизинговая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поддержка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14716" y="1825751"/>
            <a:ext cx="3337560" cy="4925695"/>
          </a:xfrm>
          <a:custGeom>
            <a:avLst/>
            <a:gdLst/>
            <a:ahLst/>
            <a:cxnLst/>
            <a:rect l="l" t="t" r="r" b="b"/>
            <a:pathLst>
              <a:path w="3337559" h="4925695">
                <a:moveTo>
                  <a:pt x="3003804" y="0"/>
                </a:moveTo>
                <a:lnTo>
                  <a:pt x="333755" y="0"/>
                </a:lnTo>
                <a:lnTo>
                  <a:pt x="284447" y="3619"/>
                </a:lnTo>
                <a:lnTo>
                  <a:pt x="237381" y="14135"/>
                </a:lnTo>
                <a:lnTo>
                  <a:pt x="193075" y="31028"/>
                </a:lnTo>
                <a:lnTo>
                  <a:pt x="152045" y="53783"/>
                </a:lnTo>
                <a:lnTo>
                  <a:pt x="114808" y="81882"/>
                </a:lnTo>
                <a:lnTo>
                  <a:pt x="81882" y="114808"/>
                </a:lnTo>
                <a:lnTo>
                  <a:pt x="53783" y="152045"/>
                </a:lnTo>
                <a:lnTo>
                  <a:pt x="31028" y="193075"/>
                </a:lnTo>
                <a:lnTo>
                  <a:pt x="14135" y="237381"/>
                </a:lnTo>
                <a:lnTo>
                  <a:pt x="3619" y="284447"/>
                </a:lnTo>
                <a:lnTo>
                  <a:pt x="0" y="333756"/>
                </a:lnTo>
                <a:lnTo>
                  <a:pt x="0" y="4591812"/>
                </a:lnTo>
                <a:lnTo>
                  <a:pt x="3619" y="4641131"/>
                </a:lnTo>
                <a:lnTo>
                  <a:pt x="14135" y="4688204"/>
                </a:lnTo>
                <a:lnTo>
                  <a:pt x="31028" y="4732514"/>
                </a:lnTo>
                <a:lnTo>
                  <a:pt x="53783" y="4773545"/>
                </a:lnTo>
                <a:lnTo>
                  <a:pt x="81882" y="4810780"/>
                </a:lnTo>
                <a:lnTo>
                  <a:pt x="114808" y="4843703"/>
                </a:lnTo>
                <a:lnTo>
                  <a:pt x="152045" y="4871797"/>
                </a:lnTo>
                <a:lnTo>
                  <a:pt x="193075" y="4894547"/>
                </a:lnTo>
                <a:lnTo>
                  <a:pt x="237381" y="4911437"/>
                </a:lnTo>
                <a:lnTo>
                  <a:pt x="284447" y="4921949"/>
                </a:lnTo>
                <a:lnTo>
                  <a:pt x="333755" y="4925568"/>
                </a:lnTo>
                <a:lnTo>
                  <a:pt x="3003804" y="4925568"/>
                </a:lnTo>
                <a:lnTo>
                  <a:pt x="3053112" y="4921949"/>
                </a:lnTo>
                <a:lnTo>
                  <a:pt x="3100178" y="4911437"/>
                </a:lnTo>
                <a:lnTo>
                  <a:pt x="3144484" y="4894547"/>
                </a:lnTo>
                <a:lnTo>
                  <a:pt x="3185514" y="4871797"/>
                </a:lnTo>
                <a:lnTo>
                  <a:pt x="3222751" y="4843703"/>
                </a:lnTo>
                <a:lnTo>
                  <a:pt x="3255677" y="4810780"/>
                </a:lnTo>
                <a:lnTo>
                  <a:pt x="3283776" y="4773545"/>
                </a:lnTo>
                <a:lnTo>
                  <a:pt x="3306531" y="4732514"/>
                </a:lnTo>
                <a:lnTo>
                  <a:pt x="3323424" y="4688204"/>
                </a:lnTo>
                <a:lnTo>
                  <a:pt x="3333940" y="4641131"/>
                </a:lnTo>
                <a:lnTo>
                  <a:pt x="3337559" y="4591812"/>
                </a:lnTo>
                <a:lnTo>
                  <a:pt x="3337559" y="333756"/>
                </a:lnTo>
                <a:lnTo>
                  <a:pt x="3333940" y="284447"/>
                </a:lnTo>
                <a:lnTo>
                  <a:pt x="3323424" y="237381"/>
                </a:lnTo>
                <a:lnTo>
                  <a:pt x="3306531" y="193075"/>
                </a:lnTo>
                <a:lnTo>
                  <a:pt x="3283776" y="152045"/>
                </a:lnTo>
                <a:lnTo>
                  <a:pt x="3255677" y="114808"/>
                </a:lnTo>
                <a:lnTo>
                  <a:pt x="3222751" y="81882"/>
                </a:lnTo>
                <a:lnTo>
                  <a:pt x="3185514" y="53783"/>
                </a:lnTo>
                <a:lnTo>
                  <a:pt x="3144484" y="31028"/>
                </a:lnTo>
                <a:lnTo>
                  <a:pt x="3100178" y="14135"/>
                </a:lnTo>
                <a:lnTo>
                  <a:pt x="3053112" y="3619"/>
                </a:lnTo>
                <a:lnTo>
                  <a:pt x="3003804" y="0"/>
                </a:lnTo>
                <a:close/>
              </a:path>
            </a:pathLst>
          </a:custGeom>
          <a:solidFill>
            <a:srgbClr val="D4E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551923" y="2559812"/>
            <a:ext cx="17614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https://frp.kirovreg.ru/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70668" y="3373882"/>
            <a:ext cx="11430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https://frprf.ru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372602" y="3867658"/>
            <a:ext cx="2682875" cy="2530475"/>
            <a:chOff x="8372602" y="3867658"/>
            <a:chExt cx="2682875" cy="2530475"/>
          </a:xfrm>
        </p:grpSpPr>
        <p:sp>
          <p:nvSpPr>
            <p:cNvPr id="19" name="object 19"/>
            <p:cNvSpPr/>
            <p:nvPr/>
          </p:nvSpPr>
          <p:spPr>
            <a:xfrm>
              <a:off x="8378952" y="3874008"/>
              <a:ext cx="2670175" cy="2517775"/>
            </a:xfrm>
            <a:custGeom>
              <a:avLst/>
              <a:gdLst/>
              <a:ahLst/>
              <a:cxnLst/>
              <a:rect l="l" t="t" r="r" b="b"/>
              <a:pathLst>
                <a:path w="2670175" h="2517775">
                  <a:moveTo>
                    <a:pt x="2418333" y="0"/>
                  </a:moveTo>
                  <a:lnTo>
                    <a:pt x="251714" y="0"/>
                  </a:lnTo>
                  <a:lnTo>
                    <a:pt x="206489" y="4058"/>
                  </a:lnTo>
                  <a:lnTo>
                    <a:pt x="163915" y="15757"/>
                  </a:lnTo>
                  <a:lnTo>
                    <a:pt x="124704" y="34384"/>
                  </a:lnTo>
                  <a:lnTo>
                    <a:pt x="89570" y="59226"/>
                  </a:lnTo>
                  <a:lnTo>
                    <a:pt x="59226" y="89570"/>
                  </a:lnTo>
                  <a:lnTo>
                    <a:pt x="34384" y="124704"/>
                  </a:lnTo>
                  <a:lnTo>
                    <a:pt x="15757" y="163915"/>
                  </a:lnTo>
                  <a:lnTo>
                    <a:pt x="4058" y="206489"/>
                  </a:lnTo>
                  <a:lnTo>
                    <a:pt x="0" y="251714"/>
                  </a:lnTo>
                  <a:lnTo>
                    <a:pt x="0" y="2265883"/>
                  </a:lnTo>
                  <a:lnTo>
                    <a:pt x="4058" y="2311136"/>
                  </a:lnTo>
                  <a:lnTo>
                    <a:pt x="15757" y="2353729"/>
                  </a:lnTo>
                  <a:lnTo>
                    <a:pt x="34384" y="2392950"/>
                  </a:lnTo>
                  <a:lnTo>
                    <a:pt x="59226" y="2428089"/>
                  </a:lnTo>
                  <a:lnTo>
                    <a:pt x="89570" y="2458434"/>
                  </a:lnTo>
                  <a:lnTo>
                    <a:pt x="124704" y="2483273"/>
                  </a:lnTo>
                  <a:lnTo>
                    <a:pt x="163915" y="2501896"/>
                  </a:lnTo>
                  <a:lnTo>
                    <a:pt x="206489" y="2513591"/>
                  </a:lnTo>
                  <a:lnTo>
                    <a:pt x="251714" y="2517648"/>
                  </a:lnTo>
                  <a:lnTo>
                    <a:pt x="2418333" y="2517648"/>
                  </a:lnTo>
                  <a:lnTo>
                    <a:pt x="2463558" y="2513591"/>
                  </a:lnTo>
                  <a:lnTo>
                    <a:pt x="2506132" y="2501896"/>
                  </a:lnTo>
                  <a:lnTo>
                    <a:pt x="2545343" y="2483273"/>
                  </a:lnTo>
                  <a:lnTo>
                    <a:pt x="2580477" y="2458434"/>
                  </a:lnTo>
                  <a:lnTo>
                    <a:pt x="2610821" y="2428089"/>
                  </a:lnTo>
                  <a:lnTo>
                    <a:pt x="2635663" y="2392950"/>
                  </a:lnTo>
                  <a:lnTo>
                    <a:pt x="2654290" y="2353729"/>
                  </a:lnTo>
                  <a:lnTo>
                    <a:pt x="2665989" y="2311136"/>
                  </a:lnTo>
                  <a:lnTo>
                    <a:pt x="2670048" y="2265883"/>
                  </a:lnTo>
                  <a:lnTo>
                    <a:pt x="2670048" y="251714"/>
                  </a:lnTo>
                  <a:lnTo>
                    <a:pt x="2665989" y="206489"/>
                  </a:lnTo>
                  <a:lnTo>
                    <a:pt x="2654290" y="163915"/>
                  </a:lnTo>
                  <a:lnTo>
                    <a:pt x="2635663" y="124704"/>
                  </a:lnTo>
                  <a:lnTo>
                    <a:pt x="2610821" y="89570"/>
                  </a:lnTo>
                  <a:lnTo>
                    <a:pt x="2580477" y="59226"/>
                  </a:lnTo>
                  <a:lnTo>
                    <a:pt x="2545343" y="34384"/>
                  </a:lnTo>
                  <a:lnTo>
                    <a:pt x="2506132" y="15757"/>
                  </a:lnTo>
                  <a:lnTo>
                    <a:pt x="2463558" y="4058"/>
                  </a:lnTo>
                  <a:lnTo>
                    <a:pt x="241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378952" y="3874008"/>
              <a:ext cx="2670175" cy="2517775"/>
            </a:xfrm>
            <a:custGeom>
              <a:avLst/>
              <a:gdLst/>
              <a:ahLst/>
              <a:cxnLst/>
              <a:rect l="l" t="t" r="r" b="b"/>
              <a:pathLst>
                <a:path w="2670175" h="2517775">
                  <a:moveTo>
                    <a:pt x="0" y="251714"/>
                  </a:moveTo>
                  <a:lnTo>
                    <a:pt x="4058" y="206489"/>
                  </a:lnTo>
                  <a:lnTo>
                    <a:pt x="15757" y="163915"/>
                  </a:lnTo>
                  <a:lnTo>
                    <a:pt x="34384" y="124704"/>
                  </a:lnTo>
                  <a:lnTo>
                    <a:pt x="59226" y="89570"/>
                  </a:lnTo>
                  <a:lnTo>
                    <a:pt x="89570" y="59226"/>
                  </a:lnTo>
                  <a:lnTo>
                    <a:pt x="124704" y="34384"/>
                  </a:lnTo>
                  <a:lnTo>
                    <a:pt x="163915" y="15757"/>
                  </a:lnTo>
                  <a:lnTo>
                    <a:pt x="206489" y="4058"/>
                  </a:lnTo>
                  <a:lnTo>
                    <a:pt x="251714" y="0"/>
                  </a:lnTo>
                  <a:lnTo>
                    <a:pt x="2418333" y="0"/>
                  </a:lnTo>
                  <a:lnTo>
                    <a:pt x="2463558" y="4058"/>
                  </a:lnTo>
                  <a:lnTo>
                    <a:pt x="2506132" y="15757"/>
                  </a:lnTo>
                  <a:lnTo>
                    <a:pt x="2545343" y="34384"/>
                  </a:lnTo>
                  <a:lnTo>
                    <a:pt x="2580477" y="59226"/>
                  </a:lnTo>
                  <a:lnTo>
                    <a:pt x="2610821" y="89570"/>
                  </a:lnTo>
                  <a:lnTo>
                    <a:pt x="2635663" y="124704"/>
                  </a:lnTo>
                  <a:lnTo>
                    <a:pt x="2654290" y="163915"/>
                  </a:lnTo>
                  <a:lnTo>
                    <a:pt x="2665989" y="206489"/>
                  </a:lnTo>
                  <a:lnTo>
                    <a:pt x="2670048" y="251714"/>
                  </a:lnTo>
                  <a:lnTo>
                    <a:pt x="2670048" y="2265883"/>
                  </a:lnTo>
                  <a:lnTo>
                    <a:pt x="2665989" y="2311136"/>
                  </a:lnTo>
                  <a:lnTo>
                    <a:pt x="2654290" y="2353729"/>
                  </a:lnTo>
                  <a:lnTo>
                    <a:pt x="2635663" y="2392950"/>
                  </a:lnTo>
                  <a:lnTo>
                    <a:pt x="2610821" y="2428089"/>
                  </a:lnTo>
                  <a:lnTo>
                    <a:pt x="2580477" y="2458434"/>
                  </a:lnTo>
                  <a:lnTo>
                    <a:pt x="2545343" y="2483273"/>
                  </a:lnTo>
                  <a:lnTo>
                    <a:pt x="2506132" y="2501896"/>
                  </a:lnTo>
                  <a:lnTo>
                    <a:pt x="2463558" y="2513591"/>
                  </a:lnTo>
                  <a:lnTo>
                    <a:pt x="2418333" y="2517648"/>
                  </a:lnTo>
                  <a:lnTo>
                    <a:pt x="251714" y="2517648"/>
                  </a:lnTo>
                  <a:lnTo>
                    <a:pt x="206489" y="2513591"/>
                  </a:lnTo>
                  <a:lnTo>
                    <a:pt x="163915" y="2501896"/>
                  </a:lnTo>
                  <a:lnTo>
                    <a:pt x="124704" y="2483273"/>
                  </a:lnTo>
                  <a:lnTo>
                    <a:pt x="89570" y="2458434"/>
                  </a:lnTo>
                  <a:lnTo>
                    <a:pt x="59226" y="2428089"/>
                  </a:lnTo>
                  <a:lnTo>
                    <a:pt x="34384" y="2392950"/>
                  </a:lnTo>
                  <a:lnTo>
                    <a:pt x="15757" y="2353729"/>
                  </a:lnTo>
                  <a:lnTo>
                    <a:pt x="4058" y="2311136"/>
                  </a:lnTo>
                  <a:lnTo>
                    <a:pt x="0" y="2265883"/>
                  </a:lnTo>
                  <a:lnTo>
                    <a:pt x="0" y="251714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572881" y="4504690"/>
            <a:ext cx="2284095" cy="121666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065" marR="5080" indent="635" algn="ctr">
              <a:lnSpc>
                <a:spcPts val="1540"/>
              </a:lnSpc>
              <a:spcBef>
                <a:spcPts val="270"/>
              </a:spcBef>
            </a:pPr>
            <a:r>
              <a:rPr sz="1400" dirty="0">
                <a:latin typeface="Calibri"/>
                <a:cs typeface="Calibri"/>
              </a:rPr>
              <a:t>Программа </a:t>
            </a:r>
            <a:r>
              <a:rPr sz="1400" spc="-5" dirty="0">
                <a:latin typeface="Calibri"/>
                <a:cs typeface="Calibri"/>
              </a:rPr>
              <a:t>льготных займов,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субсидии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промпредприятиям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уплату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процентов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</a:t>
            </a:r>
          </a:p>
          <a:p>
            <a:pPr marL="1270" algn="ctr">
              <a:lnSpc>
                <a:spcPts val="1435"/>
              </a:lnSpc>
            </a:pPr>
            <a:r>
              <a:rPr sz="1400" spc="-10" dirty="0">
                <a:latin typeface="Calibri"/>
                <a:cs typeface="Calibri"/>
              </a:rPr>
              <a:t>кредитам,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финансовое</a:t>
            </a:r>
          </a:p>
          <a:p>
            <a:pPr marL="184785" marR="178435" algn="ctr">
              <a:lnSpc>
                <a:spcPts val="154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обеспечение лизинговых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проектов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5463" y="1965960"/>
            <a:ext cx="2039112" cy="78028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518659" y="1909572"/>
            <a:ext cx="2286000" cy="1289685"/>
            <a:chOff x="4518659" y="1909572"/>
            <a:chExt cx="2286000" cy="1289685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8659" y="1909572"/>
              <a:ext cx="2285999" cy="7909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8659" y="2817875"/>
              <a:ext cx="1810512" cy="38100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151876" y="2084832"/>
            <a:ext cx="2670175" cy="1346200"/>
            <a:chOff x="8151876" y="2084832"/>
            <a:chExt cx="2670175" cy="134620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1876" y="2926080"/>
              <a:ext cx="2467355" cy="5044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1876" y="2084832"/>
              <a:ext cx="2670048" cy="441960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3267" y="81167"/>
            <a:ext cx="3334801" cy="432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3CDC4D1B-4232-4D7A-8BDE-3C105AAD0D4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2409466" cy="2513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B010BB4-973F-4949-AD41-DCC3F1E6601B}"/>
              </a:ext>
            </a:extLst>
          </p:cNvPr>
          <p:cNvCxnSpPr>
            <a:cxnSpLocks/>
          </p:cNvCxnSpPr>
          <p:nvPr/>
        </p:nvCxnSpPr>
        <p:spPr>
          <a:xfrm>
            <a:off x="5610999" y="628968"/>
            <a:ext cx="20638" cy="584517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Прямоугольник 37">
            <a:extLst>
              <a:ext uri="{FF2B5EF4-FFF2-40B4-BE49-F238E27FC236}">
                <a16:creationId xmlns:a16="http://schemas.microsoft.com/office/drawing/2014/main" id="{D5109B09-7E0F-4E7A-ADB9-495E0E4E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005" y="5235985"/>
            <a:ext cx="3799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https://kirov-invest.ru/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,   </a:t>
            </a: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https://vk.com/airko43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</a:t>
            </a:r>
          </a:p>
        </p:txBody>
      </p:sp>
      <p:pic>
        <p:nvPicPr>
          <p:cNvPr id="11276" name="Рисунок 4">
            <a:extLst>
              <a:ext uri="{FF2B5EF4-FFF2-40B4-BE49-F238E27FC236}">
                <a16:creationId xmlns:a16="http://schemas.microsoft.com/office/drawing/2014/main" id="{96C875E2-8975-4BF1-A5CD-39F75AD7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1" y="3075188"/>
            <a:ext cx="22510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9">
            <a:extLst>
              <a:ext uri="{FF2B5EF4-FFF2-40B4-BE49-F238E27FC236}">
                <a16:creationId xmlns:a16="http://schemas.microsoft.com/office/drawing/2014/main" id="{FE253ADC-BB43-4242-9621-EB0824A5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885359"/>
            <a:ext cx="30210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" descr="C:\Users\user\Desktop\Логотип Центра.png">
            <a:extLst>
              <a:ext uri="{FF2B5EF4-FFF2-40B4-BE49-F238E27FC236}">
                <a16:creationId xmlns:a16="http://schemas.microsoft.com/office/drawing/2014/main" id="{732830C4-4E88-4733-A448-E5690E46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8" y="5634699"/>
            <a:ext cx="96043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Прямоугольник 7">
            <a:extLst>
              <a:ext uri="{FF2B5EF4-FFF2-40B4-BE49-F238E27FC236}">
                <a16:creationId xmlns:a16="http://schemas.microsoft.com/office/drawing/2014/main" id="{74BC08E0-6146-40E8-8EB4-224ECFDB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885" y="5676530"/>
            <a:ext cx="2489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АНО «Центр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поддержки экспорта»</a:t>
            </a:r>
          </a:p>
        </p:txBody>
      </p:sp>
      <p:sp>
        <p:nvSpPr>
          <p:cNvPr id="11284" name="Прямоугольник 40">
            <a:extLst>
              <a:ext uri="{FF2B5EF4-FFF2-40B4-BE49-F238E27FC236}">
                <a16:creationId xmlns:a16="http://schemas.microsoft.com/office/drawing/2014/main" id="{FB517D04-3F49-4CF8-9AB8-982BD680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486" y="6392088"/>
            <a:ext cx="1891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https://exportkirov.ru/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D20DA1B-B160-4653-B770-1449349D0AFC}"/>
              </a:ext>
            </a:extLst>
          </p:cNvPr>
          <p:cNvCxnSpPr>
            <a:cxnSpLocks/>
          </p:cNvCxnSpPr>
          <p:nvPr/>
        </p:nvCxnSpPr>
        <p:spPr>
          <a:xfrm>
            <a:off x="120650" y="1719263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7" name="TextBox 41">
            <a:extLst>
              <a:ext uri="{FF2B5EF4-FFF2-40B4-BE49-F238E27FC236}">
                <a16:creationId xmlns:a16="http://schemas.microsoft.com/office/drawing/2014/main" id="{FCC9DE10-2D02-4D5D-9423-638D1D2C7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917" y="1345016"/>
            <a:ext cx="2855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u="sng" dirty="0">
                <a:solidFill>
                  <a:srgbClr val="002060"/>
                </a:solidFill>
                <a:latin typeface="Ubuntu" panose="020B0504030602030204" pitchFamily="34" charset="0"/>
              </a:rPr>
              <a:t>https://prom.kirovreg.ru/</a:t>
            </a:r>
            <a:endParaRPr lang="ru-RU" altLang="ru-RU" sz="1200" b="1" u="sng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pic>
        <p:nvPicPr>
          <p:cNvPr id="11288" name="Picture 26">
            <a:extLst>
              <a:ext uri="{FF2B5EF4-FFF2-40B4-BE49-F238E27FC236}">
                <a16:creationId xmlns:a16="http://schemas.microsoft.com/office/drawing/2014/main" id="{1E4B564F-258E-4E74-B4D9-D9AC5002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" y="624537"/>
            <a:ext cx="752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Прямоугольник 7">
            <a:extLst>
              <a:ext uri="{FF2B5EF4-FFF2-40B4-BE49-F238E27FC236}">
                <a16:creationId xmlns:a16="http://schemas.microsoft.com/office/drawing/2014/main" id="{6DCFFF1D-A6F2-4D10-BABE-49A345BCC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14" y="797847"/>
            <a:ext cx="35798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02060"/>
                </a:solidFill>
              </a:rPr>
              <a:t>Министерство промышленности, предпринимательства и торговли Кировской области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6FC598E-9C77-46BB-A988-265F1E0BBE51}"/>
              </a:ext>
            </a:extLst>
          </p:cNvPr>
          <p:cNvCxnSpPr>
            <a:cxnSpLocks/>
          </p:cNvCxnSpPr>
          <p:nvPr/>
        </p:nvCxnSpPr>
        <p:spPr>
          <a:xfrm>
            <a:off x="120650" y="3060497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9BECBCC-A50C-4BEF-B761-575EBFA62310}"/>
              </a:ext>
            </a:extLst>
          </p:cNvPr>
          <p:cNvCxnSpPr>
            <a:cxnSpLocks/>
          </p:cNvCxnSpPr>
          <p:nvPr/>
        </p:nvCxnSpPr>
        <p:spPr>
          <a:xfrm>
            <a:off x="136525" y="4277223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ED6E3E4-BDC9-4E89-A276-53956D474489}"/>
              </a:ext>
            </a:extLst>
          </p:cNvPr>
          <p:cNvCxnSpPr>
            <a:cxnSpLocks/>
          </p:cNvCxnSpPr>
          <p:nvPr/>
        </p:nvCxnSpPr>
        <p:spPr>
          <a:xfrm>
            <a:off x="147638" y="5583238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0F28E3-55DF-4CD0-AEAB-22B6FC60D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62" y="4467546"/>
            <a:ext cx="1168946" cy="965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497A20-8587-420A-B9AC-80882548F39E}"/>
              </a:ext>
            </a:extLst>
          </p:cNvPr>
          <p:cNvSpPr/>
          <p:nvPr/>
        </p:nvSpPr>
        <p:spPr>
          <a:xfrm>
            <a:off x="1017566" y="5006638"/>
            <a:ext cx="32823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Ubuntu" panose="020B0504030602030204" pitchFamily="34" charset="0"/>
              </a:rPr>
              <a:t>Агентство инвестиционного развития</a:t>
            </a:r>
          </a:p>
          <a:p>
            <a:r>
              <a:rPr lang="ru-RU" sz="1050" b="1" dirty="0">
                <a:solidFill>
                  <a:srgbClr val="002060"/>
                </a:solidFill>
                <a:latin typeface="Ubuntu" panose="020B0504030602030204" pitchFamily="34" charset="0"/>
              </a:rPr>
              <a:t>Кировской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F6F06-CBD1-C475-1EF6-A3D6C057F5A6}"/>
              </a:ext>
            </a:extLst>
          </p:cNvPr>
          <p:cNvSpPr txBox="1"/>
          <p:nvPr/>
        </p:nvSpPr>
        <p:spPr>
          <a:xfrm>
            <a:off x="6226278" y="671601"/>
            <a:ext cx="55078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610019, Кировская область, г. Киров, ул. Карла Либкнехта, 69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 (8332) 27-27-23</a:t>
            </a:r>
            <a:r>
              <a:rPr lang="en-US" sz="1200" b="1" dirty="0">
                <a:solidFill>
                  <a:srgbClr val="828282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prom@ako.kirov.ru</a:t>
            </a: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i="0" dirty="0">
              <a:solidFill>
                <a:srgbClr val="82828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CFFA1-7176-2BCA-0794-79BE611831EC}"/>
              </a:ext>
            </a:extLst>
          </p:cNvPr>
          <p:cNvSpPr txBox="1"/>
          <p:nvPr/>
        </p:nvSpPr>
        <p:spPr>
          <a:xfrm>
            <a:off x="6080125" y="3289772"/>
            <a:ext cx="6337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4, 2 этаж</a:t>
            </a:r>
          </a:p>
          <a:p>
            <a:pPr algn="ctr" fontAlgn="base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телефон:  8 (8332) 410-410, 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mail@kfpp.ru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5A29E-248C-A709-8EBA-E1689FF077DF}"/>
              </a:ext>
            </a:extLst>
          </p:cNvPr>
          <p:cNvSpPr txBox="1"/>
          <p:nvPr/>
        </p:nvSpPr>
        <p:spPr>
          <a:xfrm>
            <a:off x="5695364" y="4471720"/>
            <a:ext cx="6646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4, 1 этаж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елефон: 8 (8332) 22-10-77,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airko43@mail.ru</a:t>
            </a:r>
            <a:endParaRPr lang="ru-RU" sz="1200" b="1" i="0" u="sng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964A7-231B-9168-094D-E51457B4299F}"/>
              </a:ext>
            </a:extLst>
          </p:cNvPr>
          <p:cNvSpPr txBox="1"/>
          <p:nvPr/>
        </p:nvSpPr>
        <p:spPr>
          <a:xfrm>
            <a:off x="8030751" y="3848924"/>
            <a:ext cx="19762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мойбизнес.рф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10747-E381-C2BE-C8E4-B29E086ED6A6}"/>
              </a:ext>
            </a:extLst>
          </p:cNvPr>
          <p:cNvSpPr txBox="1"/>
          <p:nvPr/>
        </p:nvSpPr>
        <p:spPr>
          <a:xfrm>
            <a:off x="6333741" y="5751691"/>
            <a:ext cx="6336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 4, </a:t>
            </a:r>
            <a:r>
              <a:rPr lang="ru-RU" sz="12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205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9B50C4-A684-4F9D-8182-53CEC910ADC9}"/>
              </a:ext>
            </a:extLst>
          </p:cNvPr>
          <p:cNvSpPr txBox="1"/>
          <p:nvPr/>
        </p:nvSpPr>
        <p:spPr>
          <a:xfrm>
            <a:off x="7771201" y="5956093"/>
            <a:ext cx="3350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(8332) 21-24-30, </a:t>
            </a:r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vcpe@mail.ru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4E9B8E-C0BE-F3D2-D4E2-6B0A805FC677}"/>
              </a:ext>
            </a:extLst>
          </p:cNvPr>
          <p:cNvSpPr txBox="1"/>
          <p:nvPr/>
        </p:nvSpPr>
        <p:spPr>
          <a:xfrm>
            <a:off x="6333741" y="2022276"/>
            <a:ext cx="5507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 (8332) 410-410</a:t>
            </a:r>
            <a:r>
              <a:rPr lang="en-US" sz="1200" b="1" dirty="0">
                <a:solidFill>
                  <a:srgbClr val="828282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mail@kfpp.ru</a:t>
            </a:r>
            <a:endParaRPr lang="en-US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мойбизнес-43.рф/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2C7FC4-EFAF-947C-C031-FFE8B67DF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800" y="39737"/>
            <a:ext cx="33348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D2BEBE27-281B-47A0-9002-676D4809369D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3200" dirty="0">
              <a:solidFill>
                <a:srgbClr val="00206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374E136-B7FD-4338-A316-01E0FF4F59E3}"/>
              </a:ext>
            </a:extLst>
          </p:cNvPr>
          <p:cNvCxnSpPr/>
          <p:nvPr/>
        </p:nvCxnSpPr>
        <p:spPr>
          <a:xfrm rot="16200000" flipH="1">
            <a:off x="1571491" y="3590453"/>
            <a:ext cx="5514975" cy="190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CC00166-0393-4A00-8406-8AB08EBAB249}"/>
              </a:ext>
            </a:extLst>
          </p:cNvPr>
          <p:cNvCxnSpPr>
            <a:cxnSpLocks/>
          </p:cNvCxnSpPr>
          <p:nvPr/>
        </p:nvCxnSpPr>
        <p:spPr>
          <a:xfrm>
            <a:off x="398463" y="1730375"/>
            <a:ext cx="11237912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E928A27-66B7-429F-8602-9C18C1187A11}"/>
              </a:ext>
            </a:extLst>
          </p:cNvPr>
          <p:cNvCxnSpPr>
            <a:cxnSpLocks/>
          </p:cNvCxnSpPr>
          <p:nvPr/>
        </p:nvCxnSpPr>
        <p:spPr>
          <a:xfrm>
            <a:off x="428625" y="5202238"/>
            <a:ext cx="1127760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Стрелка вправо 9">
            <a:extLst>
              <a:ext uri="{FF2B5EF4-FFF2-40B4-BE49-F238E27FC236}">
                <a16:creationId xmlns:a16="http://schemas.microsoft.com/office/drawing/2014/main" id="{3694B74E-553C-49AA-ABA4-4F2ADC1F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882823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2296" name="Стрелка вправо 9">
            <a:extLst>
              <a:ext uri="{FF2B5EF4-FFF2-40B4-BE49-F238E27FC236}">
                <a16:creationId xmlns:a16="http://schemas.microsoft.com/office/drawing/2014/main" id="{3BB1290C-41AD-4B41-A5DE-E6228A386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5697067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B5031468-9600-4181-A4A9-14B19925CAB0}"/>
              </a:ext>
            </a:extLst>
          </p:cNvPr>
          <p:cNvCxnSpPr>
            <a:cxnSpLocks/>
          </p:cNvCxnSpPr>
          <p:nvPr/>
        </p:nvCxnSpPr>
        <p:spPr>
          <a:xfrm flipV="1">
            <a:off x="428625" y="3371850"/>
            <a:ext cx="11217275" cy="571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Стрелка вправо 9">
            <a:extLst>
              <a:ext uri="{FF2B5EF4-FFF2-40B4-BE49-F238E27FC236}">
                <a16:creationId xmlns:a16="http://schemas.microsoft.com/office/drawing/2014/main" id="{039C2EFE-7CCF-48AA-B6DE-51BD63CF5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4128638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300" name="Picture 13" descr="http://export57.ru/files/sitebanners/REC.jpg">
            <a:extLst>
              <a:ext uri="{FF2B5EF4-FFF2-40B4-BE49-F238E27FC236}">
                <a16:creationId xmlns:a16="http://schemas.microsoft.com/office/drawing/2014/main" id="{B81053A5-BA2D-42FD-8BAD-F7F8D4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" y="594391"/>
            <a:ext cx="2535471" cy="97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Прямоугольник 38">
            <a:extLst>
              <a:ext uri="{FF2B5EF4-FFF2-40B4-BE49-F238E27FC236}">
                <a16:creationId xmlns:a16="http://schemas.microsoft.com/office/drawing/2014/main" id="{929451F0-7465-47E9-8F95-B7A289E6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339" y="548598"/>
            <a:ext cx="45618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123610, Москва, Краснопресненская наб., д. 12, подъезд 9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телефон: </a:t>
            </a:r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8-800-550-0188, +7 (495)937-4747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https://www.exportcenter.ru/contacts/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info@exportcenter.ru </a:t>
            </a:r>
            <a:endParaRPr lang="en-US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(только для официальных писем)</a:t>
            </a: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</p:txBody>
      </p:sp>
      <p:sp>
        <p:nvSpPr>
          <p:cNvPr id="12304" name="Стрелка вправо 9">
            <a:extLst>
              <a:ext uri="{FF2B5EF4-FFF2-40B4-BE49-F238E27FC236}">
                <a16:creationId xmlns:a16="http://schemas.microsoft.com/office/drawing/2014/main" id="{85F190F5-E062-4668-8B9D-4BB112A05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2368819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305" name="Picture 7" descr="http://corpmsp.ru/local/dist/images/desc-logo.png">
            <a:extLst>
              <a:ext uri="{FF2B5EF4-FFF2-40B4-BE49-F238E27FC236}">
                <a16:creationId xmlns:a16="http://schemas.microsoft.com/office/drawing/2014/main" id="{86BBFBF9-D4AB-44E4-8304-29F1D8A2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" y="3623813"/>
            <a:ext cx="2286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" descr="https://www.mspbank.ru/templates/index/img/LOGOmsp.jpg">
            <a:extLst>
              <a:ext uri="{FF2B5EF4-FFF2-40B4-BE49-F238E27FC236}">
                <a16:creationId xmlns:a16="http://schemas.microsoft.com/office/drawing/2014/main" id="{C4E9D042-6898-4F89-81B6-A443FF04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" y="4732336"/>
            <a:ext cx="1809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1" descr="https://www.tpprf-leasing.ru/workdir/photos/frp_582_416.png">
            <a:extLst>
              <a:ext uri="{FF2B5EF4-FFF2-40B4-BE49-F238E27FC236}">
                <a16:creationId xmlns:a16="http://schemas.microsoft.com/office/drawing/2014/main" id="{904171BF-E12F-47FC-83AB-DAD8ED30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0" y="5240448"/>
            <a:ext cx="2467382" cy="5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Рисунок 2">
            <a:extLst>
              <a:ext uri="{FF2B5EF4-FFF2-40B4-BE49-F238E27FC236}">
                <a16:creationId xmlns:a16="http://schemas.microsoft.com/office/drawing/2014/main" id="{C8E2B1C6-1F8E-4217-9795-0DDAA6CE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8" y="6054724"/>
            <a:ext cx="2670487" cy="44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31" descr="ВЭБ.РФ">
            <a:extLst>
              <a:ext uri="{FF2B5EF4-FFF2-40B4-BE49-F238E27FC236}">
                <a16:creationId xmlns:a16="http://schemas.microsoft.com/office/drawing/2014/main" id="{B7825D02-12F9-4D76-83C3-7D638462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5" y="1862520"/>
            <a:ext cx="1440681" cy="144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012DF5-1461-DC00-6D46-33662F807603}"/>
              </a:ext>
            </a:extLst>
          </p:cNvPr>
          <p:cNvSpPr txBox="1"/>
          <p:nvPr/>
        </p:nvSpPr>
        <p:spPr>
          <a:xfrm>
            <a:off x="5211494" y="604979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4, оф. 301</a:t>
            </a:r>
          </a:p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 Консультационного центра ФРП Кировской области: </a:t>
            </a:r>
          </a:p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телефон: 8 (8332) 78-28-38, </a:t>
            </a:r>
            <a:r>
              <a:rPr lang="en-US" sz="1200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frpko_43@mail.ru</a:t>
            </a:r>
            <a:r>
              <a:rPr lang="ru-RU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https://frp.kirovreg.ru/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  <a:p>
            <a:pPr algn="ctr"/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38">
            <a:extLst>
              <a:ext uri="{FF2B5EF4-FFF2-40B4-BE49-F238E27FC236}">
                <a16:creationId xmlns:a16="http://schemas.microsoft.com/office/drawing/2014/main" id="{1FDF6A7E-E1CF-64EE-9ECD-4CD36E144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8570" y="1965268"/>
            <a:ext cx="41799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125009, Москва, 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ул. Воздвиженка, д. 10,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елефон: +7 (495) 604-63-63, +7 (495) 721-92-91 (факс)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https://</a:t>
            </a:r>
            <a:r>
              <a:rPr lang="ru-RU" alt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вэб.рф</a:t>
            </a:r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/</a:t>
            </a:r>
            <a:endParaRPr lang="en-US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 i="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info@veb.ru</a:t>
            </a: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898BF-8244-9BDA-11A7-EDE78F37EE6A}"/>
              </a:ext>
            </a:extLst>
          </p:cNvPr>
          <p:cNvSpPr txBox="1"/>
          <p:nvPr/>
        </p:nvSpPr>
        <p:spPr>
          <a:xfrm>
            <a:off x="4245068" y="3561883"/>
            <a:ext cx="79469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109074, г. Москва, Славянская площадь, д. 4, стр. 1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8-800-100-11-00,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info@corpmsp.ru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https://corpmsp.ru/contacts/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"Российский Банк поддержки малого и среднего предпринимательства"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115035, г. Москва, ул. Садовническая, д. 79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8-800-100-11-00 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https://mspbank.ru/contacts/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https://vk.com/mspbank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https://t.me/msp_bank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B30CE-4E5A-B9FF-8479-794028A3AFAD}"/>
              </a:ext>
            </a:extLst>
          </p:cNvPr>
          <p:cNvSpPr txBox="1"/>
          <p:nvPr/>
        </p:nvSpPr>
        <p:spPr>
          <a:xfrm>
            <a:off x="5323132" y="52394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105062, Москва, Лялин переулок, д. 6, стр. 1,</a:t>
            </a:r>
            <a:r>
              <a:rPr lang="ru-RU" sz="1200" b="1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algn="ctr"/>
            <a:r>
              <a:rPr lang="ru-RU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+7 495 120-24-16</a:t>
            </a:r>
            <a:r>
              <a:rPr lang="ru-RU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8 800 500-71-29</a:t>
            </a:r>
            <a:endParaRPr lang="en-US" sz="1200" b="1" i="0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https://frprf.ru/kontakty/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frp@frprf.ru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54B6245-8A3C-F5A6-BF75-FA362952E662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2409466" cy="2513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3120D7-EF59-636E-E034-E7ED8AEE5E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0" y="39737"/>
            <a:ext cx="33348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57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287" y="213486"/>
            <a:ext cx="1788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0" dirty="0">
                <a:latin typeface="Calibri Light"/>
                <a:cs typeface="Calibri Light"/>
              </a:rPr>
              <a:t>К</a:t>
            </a:r>
            <a:r>
              <a:rPr sz="3600" b="0" spc="-35" dirty="0">
                <a:latin typeface="Calibri Light"/>
                <a:cs typeface="Calibri Light"/>
              </a:rPr>
              <a:t>онт</a:t>
            </a:r>
            <a:r>
              <a:rPr sz="3600" b="0" spc="-30" dirty="0">
                <a:latin typeface="Calibri Light"/>
                <a:cs typeface="Calibri Light"/>
              </a:rPr>
              <a:t>а</a:t>
            </a:r>
            <a:r>
              <a:rPr sz="3600" b="0" spc="-40" dirty="0">
                <a:latin typeface="Calibri Light"/>
                <a:cs typeface="Calibri Light"/>
              </a:rPr>
              <a:t>к</a:t>
            </a:r>
            <a:r>
              <a:rPr sz="3600" b="0" spc="-35" dirty="0">
                <a:latin typeface="Calibri Light"/>
                <a:cs typeface="Calibri Light"/>
              </a:rPr>
              <a:t>т</a:t>
            </a:r>
            <a:r>
              <a:rPr sz="3600" b="0" dirty="0">
                <a:latin typeface="Calibri Light"/>
                <a:cs typeface="Calibri Light"/>
              </a:rPr>
              <a:t>ы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8916" y="1073277"/>
            <a:ext cx="10885170" cy="1273810"/>
            <a:chOff x="478916" y="1073277"/>
            <a:chExt cx="10885170" cy="1273810"/>
          </a:xfrm>
        </p:grpSpPr>
        <p:sp>
          <p:nvSpPr>
            <p:cNvPr id="4" name="object 4"/>
            <p:cNvSpPr/>
            <p:nvPr/>
          </p:nvSpPr>
          <p:spPr>
            <a:xfrm>
              <a:off x="488441" y="1082802"/>
              <a:ext cx="10866120" cy="1254760"/>
            </a:xfrm>
            <a:custGeom>
              <a:avLst/>
              <a:gdLst/>
              <a:ahLst/>
              <a:cxnLst/>
              <a:rect l="l" t="t" r="r" b="b"/>
              <a:pathLst>
                <a:path w="10866120" h="1254760">
                  <a:moveTo>
                    <a:pt x="10657078" y="0"/>
                  </a:moveTo>
                  <a:lnTo>
                    <a:pt x="209054" y="0"/>
                  </a:lnTo>
                  <a:lnTo>
                    <a:pt x="161121" y="5521"/>
                  </a:lnTo>
                  <a:lnTo>
                    <a:pt x="117118" y="21248"/>
                  </a:lnTo>
                  <a:lnTo>
                    <a:pt x="78302" y="45926"/>
                  </a:lnTo>
                  <a:lnTo>
                    <a:pt x="45927" y="78300"/>
                  </a:lnTo>
                  <a:lnTo>
                    <a:pt x="21248" y="117113"/>
                  </a:lnTo>
                  <a:lnTo>
                    <a:pt x="5521" y="161113"/>
                  </a:lnTo>
                  <a:lnTo>
                    <a:pt x="0" y="209042"/>
                  </a:lnTo>
                  <a:lnTo>
                    <a:pt x="0" y="1045210"/>
                  </a:lnTo>
                  <a:lnTo>
                    <a:pt x="5521" y="1093138"/>
                  </a:lnTo>
                  <a:lnTo>
                    <a:pt x="21248" y="1137138"/>
                  </a:lnTo>
                  <a:lnTo>
                    <a:pt x="45927" y="1175951"/>
                  </a:lnTo>
                  <a:lnTo>
                    <a:pt x="78302" y="1208325"/>
                  </a:lnTo>
                  <a:lnTo>
                    <a:pt x="117118" y="1233003"/>
                  </a:lnTo>
                  <a:lnTo>
                    <a:pt x="161121" y="1248730"/>
                  </a:lnTo>
                  <a:lnTo>
                    <a:pt x="209054" y="1254252"/>
                  </a:lnTo>
                  <a:lnTo>
                    <a:pt x="10657078" y="1254252"/>
                  </a:lnTo>
                  <a:lnTo>
                    <a:pt x="10705006" y="1248730"/>
                  </a:lnTo>
                  <a:lnTo>
                    <a:pt x="10749006" y="1233003"/>
                  </a:lnTo>
                  <a:lnTo>
                    <a:pt x="10787819" y="1208325"/>
                  </a:lnTo>
                  <a:lnTo>
                    <a:pt x="10820193" y="1175951"/>
                  </a:lnTo>
                  <a:lnTo>
                    <a:pt x="10844871" y="1137138"/>
                  </a:lnTo>
                  <a:lnTo>
                    <a:pt x="10860598" y="1093138"/>
                  </a:lnTo>
                  <a:lnTo>
                    <a:pt x="10866119" y="1045210"/>
                  </a:lnTo>
                  <a:lnTo>
                    <a:pt x="10866119" y="209042"/>
                  </a:lnTo>
                  <a:lnTo>
                    <a:pt x="10860598" y="161113"/>
                  </a:lnTo>
                  <a:lnTo>
                    <a:pt x="10844871" y="117113"/>
                  </a:lnTo>
                  <a:lnTo>
                    <a:pt x="10820193" y="78300"/>
                  </a:lnTo>
                  <a:lnTo>
                    <a:pt x="10787819" y="45926"/>
                  </a:lnTo>
                  <a:lnTo>
                    <a:pt x="10749006" y="21248"/>
                  </a:lnTo>
                  <a:lnTo>
                    <a:pt x="10705006" y="5521"/>
                  </a:lnTo>
                  <a:lnTo>
                    <a:pt x="106570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8441" y="1082802"/>
              <a:ext cx="10866120" cy="1254760"/>
            </a:xfrm>
            <a:custGeom>
              <a:avLst/>
              <a:gdLst/>
              <a:ahLst/>
              <a:cxnLst/>
              <a:rect l="l" t="t" r="r" b="b"/>
              <a:pathLst>
                <a:path w="10866120" h="1254760">
                  <a:moveTo>
                    <a:pt x="0" y="209042"/>
                  </a:moveTo>
                  <a:lnTo>
                    <a:pt x="5521" y="161113"/>
                  </a:lnTo>
                  <a:lnTo>
                    <a:pt x="21248" y="117113"/>
                  </a:lnTo>
                  <a:lnTo>
                    <a:pt x="45927" y="78300"/>
                  </a:lnTo>
                  <a:lnTo>
                    <a:pt x="78302" y="45926"/>
                  </a:lnTo>
                  <a:lnTo>
                    <a:pt x="117118" y="21248"/>
                  </a:lnTo>
                  <a:lnTo>
                    <a:pt x="161121" y="5521"/>
                  </a:lnTo>
                  <a:lnTo>
                    <a:pt x="209054" y="0"/>
                  </a:lnTo>
                  <a:lnTo>
                    <a:pt x="10657078" y="0"/>
                  </a:lnTo>
                  <a:lnTo>
                    <a:pt x="10705006" y="5521"/>
                  </a:lnTo>
                  <a:lnTo>
                    <a:pt x="10749006" y="21248"/>
                  </a:lnTo>
                  <a:lnTo>
                    <a:pt x="10787819" y="45926"/>
                  </a:lnTo>
                  <a:lnTo>
                    <a:pt x="10820193" y="78300"/>
                  </a:lnTo>
                  <a:lnTo>
                    <a:pt x="10844871" y="117113"/>
                  </a:lnTo>
                  <a:lnTo>
                    <a:pt x="10860598" y="161113"/>
                  </a:lnTo>
                  <a:lnTo>
                    <a:pt x="10866119" y="209042"/>
                  </a:lnTo>
                  <a:lnTo>
                    <a:pt x="10866119" y="1045210"/>
                  </a:lnTo>
                  <a:lnTo>
                    <a:pt x="10860598" y="1093138"/>
                  </a:lnTo>
                  <a:lnTo>
                    <a:pt x="10844871" y="1137138"/>
                  </a:lnTo>
                  <a:lnTo>
                    <a:pt x="10820193" y="1175951"/>
                  </a:lnTo>
                  <a:lnTo>
                    <a:pt x="10787819" y="1208325"/>
                  </a:lnTo>
                  <a:lnTo>
                    <a:pt x="10749006" y="1233003"/>
                  </a:lnTo>
                  <a:lnTo>
                    <a:pt x="10705006" y="1248730"/>
                  </a:lnTo>
                  <a:lnTo>
                    <a:pt x="10657078" y="1254252"/>
                  </a:lnTo>
                  <a:lnTo>
                    <a:pt x="209054" y="1254252"/>
                  </a:lnTo>
                  <a:lnTo>
                    <a:pt x="161121" y="1248730"/>
                  </a:lnTo>
                  <a:lnTo>
                    <a:pt x="117118" y="1233003"/>
                  </a:lnTo>
                  <a:lnTo>
                    <a:pt x="78302" y="1208325"/>
                  </a:lnTo>
                  <a:lnTo>
                    <a:pt x="45927" y="1175951"/>
                  </a:lnTo>
                  <a:lnTo>
                    <a:pt x="21248" y="1137138"/>
                  </a:lnTo>
                  <a:lnTo>
                    <a:pt x="5521" y="1093138"/>
                  </a:lnTo>
                  <a:lnTo>
                    <a:pt x="0" y="1045210"/>
                  </a:lnTo>
                  <a:lnTo>
                    <a:pt x="0" y="209042"/>
                  </a:lnTo>
                  <a:close/>
                </a:path>
              </a:pathLst>
            </a:custGeom>
            <a:ln w="19049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33502" y="2701798"/>
            <a:ext cx="5372735" cy="1828164"/>
            <a:chOff x="333502" y="2701798"/>
            <a:chExt cx="5372735" cy="1828164"/>
          </a:xfrm>
        </p:grpSpPr>
        <p:sp>
          <p:nvSpPr>
            <p:cNvPr id="7" name="object 7"/>
            <p:cNvSpPr/>
            <p:nvPr/>
          </p:nvSpPr>
          <p:spPr>
            <a:xfrm>
              <a:off x="339852" y="2708148"/>
              <a:ext cx="5360035" cy="1815464"/>
            </a:xfrm>
            <a:custGeom>
              <a:avLst/>
              <a:gdLst/>
              <a:ahLst/>
              <a:cxnLst/>
              <a:rect l="l" t="t" r="r" b="b"/>
              <a:pathLst>
                <a:path w="5360035" h="1815464">
                  <a:moveTo>
                    <a:pt x="5178425" y="0"/>
                  </a:moveTo>
                  <a:lnTo>
                    <a:pt x="181508" y="0"/>
                  </a:lnTo>
                  <a:lnTo>
                    <a:pt x="133257" y="6484"/>
                  </a:lnTo>
                  <a:lnTo>
                    <a:pt x="89899" y="24783"/>
                  </a:lnTo>
                  <a:lnTo>
                    <a:pt x="53163" y="53165"/>
                  </a:lnTo>
                  <a:lnTo>
                    <a:pt x="24781" y="89897"/>
                  </a:lnTo>
                  <a:lnTo>
                    <a:pt x="6483" y="133247"/>
                  </a:lnTo>
                  <a:lnTo>
                    <a:pt x="0" y="181482"/>
                  </a:lnTo>
                  <a:lnTo>
                    <a:pt x="0" y="1633601"/>
                  </a:lnTo>
                  <a:lnTo>
                    <a:pt x="6483" y="1681836"/>
                  </a:lnTo>
                  <a:lnTo>
                    <a:pt x="24781" y="1725186"/>
                  </a:lnTo>
                  <a:lnTo>
                    <a:pt x="53163" y="1761918"/>
                  </a:lnTo>
                  <a:lnTo>
                    <a:pt x="89899" y="1790300"/>
                  </a:lnTo>
                  <a:lnTo>
                    <a:pt x="133257" y="1808599"/>
                  </a:lnTo>
                  <a:lnTo>
                    <a:pt x="181508" y="1815083"/>
                  </a:lnTo>
                  <a:lnTo>
                    <a:pt x="5178425" y="1815083"/>
                  </a:lnTo>
                  <a:lnTo>
                    <a:pt x="5226660" y="1808599"/>
                  </a:lnTo>
                  <a:lnTo>
                    <a:pt x="5270010" y="1790300"/>
                  </a:lnTo>
                  <a:lnTo>
                    <a:pt x="5306742" y="1761918"/>
                  </a:lnTo>
                  <a:lnTo>
                    <a:pt x="5335124" y="1725186"/>
                  </a:lnTo>
                  <a:lnTo>
                    <a:pt x="5353423" y="1681836"/>
                  </a:lnTo>
                  <a:lnTo>
                    <a:pt x="5359908" y="1633601"/>
                  </a:lnTo>
                  <a:lnTo>
                    <a:pt x="5359908" y="181482"/>
                  </a:lnTo>
                  <a:lnTo>
                    <a:pt x="5353423" y="133247"/>
                  </a:lnTo>
                  <a:lnTo>
                    <a:pt x="5335124" y="89897"/>
                  </a:lnTo>
                  <a:lnTo>
                    <a:pt x="5306742" y="53165"/>
                  </a:lnTo>
                  <a:lnTo>
                    <a:pt x="5270010" y="24783"/>
                  </a:lnTo>
                  <a:lnTo>
                    <a:pt x="5226660" y="6484"/>
                  </a:lnTo>
                  <a:lnTo>
                    <a:pt x="5178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9852" y="2708148"/>
              <a:ext cx="5360035" cy="1815464"/>
            </a:xfrm>
            <a:custGeom>
              <a:avLst/>
              <a:gdLst/>
              <a:ahLst/>
              <a:cxnLst/>
              <a:rect l="l" t="t" r="r" b="b"/>
              <a:pathLst>
                <a:path w="5360035" h="1815464">
                  <a:moveTo>
                    <a:pt x="0" y="181482"/>
                  </a:moveTo>
                  <a:lnTo>
                    <a:pt x="6483" y="133247"/>
                  </a:lnTo>
                  <a:lnTo>
                    <a:pt x="24781" y="89897"/>
                  </a:lnTo>
                  <a:lnTo>
                    <a:pt x="53163" y="53165"/>
                  </a:lnTo>
                  <a:lnTo>
                    <a:pt x="89899" y="24783"/>
                  </a:lnTo>
                  <a:lnTo>
                    <a:pt x="133257" y="6484"/>
                  </a:lnTo>
                  <a:lnTo>
                    <a:pt x="181508" y="0"/>
                  </a:lnTo>
                  <a:lnTo>
                    <a:pt x="5178425" y="0"/>
                  </a:lnTo>
                  <a:lnTo>
                    <a:pt x="5226660" y="6484"/>
                  </a:lnTo>
                  <a:lnTo>
                    <a:pt x="5270010" y="24783"/>
                  </a:lnTo>
                  <a:lnTo>
                    <a:pt x="5306742" y="53165"/>
                  </a:lnTo>
                  <a:lnTo>
                    <a:pt x="5335124" y="89897"/>
                  </a:lnTo>
                  <a:lnTo>
                    <a:pt x="5353423" y="133247"/>
                  </a:lnTo>
                  <a:lnTo>
                    <a:pt x="5359908" y="181482"/>
                  </a:lnTo>
                  <a:lnTo>
                    <a:pt x="5359908" y="1633601"/>
                  </a:lnTo>
                  <a:lnTo>
                    <a:pt x="5353423" y="1681836"/>
                  </a:lnTo>
                  <a:lnTo>
                    <a:pt x="5335124" y="1725186"/>
                  </a:lnTo>
                  <a:lnTo>
                    <a:pt x="5306742" y="1761918"/>
                  </a:lnTo>
                  <a:lnTo>
                    <a:pt x="5270010" y="1790300"/>
                  </a:lnTo>
                  <a:lnTo>
                    <a:pt x="5226660" y="1808599"/>
                  </a:lnTo>
                  <a:lnTo>
                    <a:pt x="5178425" y="1815083"/>
                  </a:lnTo>
                  <a:lnTo>
                    <a:pt x="181508" y="1815083"/>
                  </a:lnTo>
                  <a:lnTo>
                    <a:pt x="133257" y="1808599"/>
                  </a:lnTo>
                  <a:lnTo>
                    <a:pt x="89899" y="1790300"/>
                  </a:lnTo>
                  <a:lnTo>
                    <a:pt x="53163" y="1761918"/>
                  </a:lnTo>
                  <a:lnTo>
                    <a:pt x="24781" y="1725186"/>
                  </a:lnTo>
                  <a:lnTo>
                    <a:pt x="6483" y="1681836"/>
                  </a:lnTo>
                  <a:lnTo>
                    <a:pt x="0" y="1633601"/>
                  </a:lnTo>
                  <a:lnTo>
                    <a:pt x="0" y="181482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49095" y="2967735"/>
            <a:ext cx="3719829" cy="11582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lang="ru-RU" sz="1800" b="1" spc="-5" dirty="0">
                <a:latin typeface="Calibri"/>
                <a:cs typeface="Calibri"/>
              </a:rPr>
              <a:t>Галкин Сергей Юрьевич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1835"/>
              </a:lnSpc>
              <a:spcBef>
                <a:spcPts val="620"/>
              </a:spcBef>
            </a:pPr>
            <a:r>
              <a:rPr sz="1600" spc="-35" dirty="0" err="1">
                <a:latin typeface="Calibri"/>
                <a:cs typeface="Calibri"/>
              </a:rPr>
              <a:t>Глава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lang="ru-RU" sz="1600" spc="-10" dirty="0" err="1">
                <a:latin typeface="Calibri"/>
                <a:cs typeface="Calibri"/>
              </a:rPr>
              <a:t>Кикну</a:t>
            </a:r>
            <a:r>
              <a:rPr sz="1600" spc="-10" dirty="0" err="1">
                <a:latin typeface="Calibri"/>
                <a:cs typeface="Calibri"/>
              </a:rPr>
              <a:t>рского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муниципального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округа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ts val="1760"/>
              </a:lnSpc>
            </a:pPr>
            <a:r>
              <a:rPr sz="1600" spc="-10" dirty="0">
                <a:latin typeface="Calibri"/>
                <a:cs typeface="Calibri"/>
              </a:rPr>
              <a:t>8(833</a:t>
            </a:r>
            <a:r>
              <a:rPr lang="ru-RU" sz="1600" spc="-10" dirty="0">
                <a:latin typeface="Calibri"/>
                <a:cs typeface="Calibri"/>
              </a:rPr>
              <a:t>41</a:t>
            </a:r>
            <a:r>
              <a:rPr sz="1600" spc="-10" dirty="0">
                <a:latin typeface="Calibri"/>
                <a:cs typeface="Calibri"/>
              </a:rPr>
              <a:t>)</a:t>
            </a:r>
            <a:r>
              <a:rPr lang="ru-RU" sz="1600" spc="-10" dirty="0">
                <a:latin typeface="Calibri"/>
                <a:cs typeface="Calibri"/>
              </a:rPr>
              <a:t>5</a:t>
            </a:r>
            <a:r>
              <a:rPr sz="1600" spc="-10" dirty="0">
                <a:latin typeface="Calibri"/>
                <a:cs typeface="Calibri"/>
              </a:rPr>
              <a:t>-12-51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ts val="1839"/>
              </a:lnSpc>
            </a:pPr>
            <a:r>
              <a:rPr sz="1600" spc="-10" dirty="0">
                <a:latin typeface="Calibri"/>
                <a:cs typeface="Calibri"/>
                <a:hlinkClick r:id="rId2"/>
              </a:rPr>
              <a:t>adm</a:t>
            </a:r>
            <a:r>
              <a:rPr lang="en-US" sz="1600" spc="-10" dirty="0">
                <a:latin typeface="Calibri"/>
                <a:cs typeface="Calibri"/>
                <a:hlinkClick r:id="rId2"/>
              </a:rPr>
              <a:t>kikn</a:t>
            </a:r>
            <a:r>
              <a:rPr sz="1600" spc="-10" dirty="0">
                <a:latin typeface="Calibri"/>
                <a:cs typeface="Calibri"/>
                <a:hlinkClick r:id="rId2"/>
              </a:rPr>
              <a:t>@kirovreg.ru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914390" y="2701798"/>
            <a:ext cx="6104255" cy="1828164"/>
            <a:chOff x="5914390" y="2701798"/>
            <a:chExt cx="6104255" cy="1828164"/>
          </a:xfrm>
        </p:grpSpPr>
        <p:sp>
          <p:nvSpPr>
            <p:cNvPr id="14" name="object 14"/>
            <p:cNvSpPr/>
            <p:nvPr/>
          </p:nvSpPr>
          <p:spPr>
            <a:xfrm>
              <a:off x="5920740" y="2708148"/>
              <a:ext cx="6091555" cy="1815464"/>
            </a:xfrm>
            <a:custGeom>
              <a:avLst/>
              <a:gdLst/>
              <a:ahLst/>
              <a:cxnLst/>
              <a:rect l="l" t="t" r="r" b="b"/>
              <a:pathLst>
                <a:path w="6091555" h="1815464">
                  <a:moveTo>
                    <a:pt x="5909945" y="0"/>
                  </a:moveTo>
                  <a:lnTo>
                    <a:pt x="181483" y="0"/>
                  </a:lnTo>
                  <a:lnTo>
                    <a:pt x="133247" y="6484"/>
                  </a:lnTo>
                  <a:lnTo>
                    <a:pt x="89897" y="24783"/>
                  </a:lnTo>
                  <a:lnTo>
                    <a:pt x="53165" y="53165"/>
                  </a:lnTo>
                  <a:lnTo>
                    <a:pt x="24783" y="89897"/>
                  </a:lnTo>
                  <a:lnTo>
                    <a:pt x="6484" y="133247"/>
                  </a:lnTo>
                  <a:lnTo>
                    <a:pt x="0" y="181482"/>
                  </a:lnTo>
                  <a:lnTo>
                    <a:pt x="0" y="1633601"/>
                  </a:lnTo>
                  <a:lnTo>
                    <a:pt x="6484" y="1681836"/>
                  </a:lnTo>
                  <a:lnTo>
                    <a:pt x="24783" y="1725186"/>
                  </a:lnTo>
                  <a:lnTo>
                    <a:pt x="53165" y="1761918"/>
                  </a:lnTo>
                  <a:lnTo>
                    <a:pt x="89897" y="1790300"/>
                  </a:lnTo>
                  <a:lnTo>
                    <a:pt x="133247" y="1808599"/>
                  </a:lnTo>
                  <a:lnTo>
                    <a:pt x="181483" y="1815083"/>
                  </a:lnTo>
                  <a:lnTo>
                    <a:pt x="5909945" y="1815083"/>
                  </a:lnTo>
                  <a:lnTo>
                    <a:pt x="5958180" y="1808599"/>
                  </a:lnTo>
                  <a:lnTo>
                    <a:pt x="6001530" y="1790300"/>
                  </a:lnTo>
                  <a:lnTo>
                    <a:pt x="6038262" y="1761918"/>
                  </a:lnTo>
                  <a:lnTo>
                    <a:pt x="6066644" y="1725186"/>
                  </a:lnTo>
                  <a:lnTo>
                    <a:pt x="6084943" y="1681836"/>
                  </a:lnTo>
                  <a:lnTo>
                    <a:pt x="6091428" y="1633601"/>
                  </a:lnTo>
                  <a:lnTo>
                    <a:pt x="6091428" y="181482"/>
                  </a:lnTo>
                  <a:lnTo>
                    <a:pt x="6084943" y="133247"/>
                  </a:lnTo>
                  <a:lnTo>
                    <a:pt x="6066644" y="89897"/>
                  </a:lnTo>
                  <a:lnTo>
                    <a:pt x="6038262" y="53165"/>
                  </a:lnTo>
                  <a:lnTo>
                    <a:pt x="6001530" y="24783"/>
                  </a:lnTo>
                  <a:lnTo>
                    <a:pt x="5958180" y="6484"/>
                  </a:lnTo>
                  <a:lnTo>
                    <a:pt x="5909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20740" y="2708148"/>
              <a:ext cx="6091555" cy="1815464"/>
            </a:xfrm>
            <a:custGeom>
              <a:avLst/>
              <a:gdLst/>
              <a:ahLst/>
              <a:cxnLst/>
              <a:rect l="l" t="t" r="r" b="b"/>
              <a:pathLst>
                <a:path w="6091555" h="1815464">
                  <a:moveTo>
                    <a:pt x="0" y="181482"/>
                  </a:moveTo>
                  <a:lnTo>
                    <a:pt x="6484" y="133247"/>
                  </a:lnTo>
                  <a:lnTo>
                    <a:pt x="24783" y="89897"/>
                  </a:lnTo>
                  <a:lnTo>
                    <a:pt x="53165" y="53165"/>
                  </a:lnTo>
                  <a:lnTo>
                    <a:pt x="89897" y="24783"/>
                  </a:lnTo>
                  <a:lnTo>
                    <a:pt x="133247" y="6484"/>
                  </a:lnTo>
                  <a:lnTo>
                    <a:pt x="181483" y="0"/>
                  </a:lnTo>
                  <a:lnTo>
                    <a:pt x="5909945" y="0"/>
                  </a:lnTo>
                  <a:lnTo>
                    <a:pt x="5958180" y="6484"/>
                  </a:lnTo>
                  <a:lnTo>
                    <a:pt x="6001530" y="24783"/>
                  </a:lnTo>
                  <a:lnTo>
                    <a:pt x="6038262" y="53165"/>
                  </a:lnTo>
                  <a:lnTo>
                    <a:pt x="6066644" y="89897"/>
                  </a:lnTo>
                  <a:lnTo>
                    <a:pt x="6084943" y="133247"/>
                  </a:lnTo>
                  <a:lnTo>
                    <a:pt x="6091428" y="181482"/>
                  </a:lnTo>
                  <a:lnTo>
                    <a:pt x="6091428" y="1633601"/>
                  </a:lnTo>
                  <a:lnTo>
                    <a:pt x="6084943" y="1681836"/>
                  </a:lnTo>
                  <a:lnTo>
                    <a:pt x="6066644" y="1725186"/>
                  </a:lnTo>
                  <a:lnTo>
                    <a:pt x="6038262" y="1761918"/>
                  </a:lnTo>
                  <a:lnTo>
                    <a:pt x="6001530" y="1790300"/>
                  </a:lnTo>
                  <a:lnTo>
                    <a:pt x="5958180" y="1808599"/>
                  </a:lnTo>
                  <a:lnTo>
                    <a:pt x="5909945" y="1815083"/>
                  </a:lnTo>
                  <a:lnTo>
                    <a:pt x="181483" y="1815083"/>
                  </a:lnTo>
                  <a:lnTo>
                    <a:pt x="133247" y="1808599"/>
                  </a:lnTo>
                  <a:lnTo>
                    <a:pt x="89897" y="1790300"/>
                  </a:lnTo>
                  <a:lnTo>
                    <a:pt x="53165" y="1761918"/>
                  </a:lnTo>
                  <a:lnTo>
                    <a:pt x="24783" y="1725186"/>
                  </a:lnTo>
                  <a:lnTo>
                    <a:pt x="6484" y="1681836"/>
                  </a:lnTo>
                  <a:lnTo>
                    <a:pt x="0" y="1633601"/>
                  </a:lnTo>
                  <a:lnTo>
                    <a:pt x="0" y="181482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77430" y="2744119"/>
            <a:ext cx="4476115" cy="126438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lang="ru-RU" sz="1800" b="1" spc="-5" dirty="0">
                <a:latin typeface="Calibri"/>
                <a:cs typeface="Calibri"/>
              </a:rPr>
              <a:t>Комаров Николай Валентинович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91600"/>
              </a:lnSpc>
              <a:spcBef>
                <a:spcPts val="785"/>
              </a:spcBef>
            </a:pPr>
            <a:r>
              <a:rPr lang="ru-RU" sz="1600" spc="-5" dirty="0">
                <a:latin typeface="Calibri"/>
                <a:cs typeface="Calibri"/>
              </a:rPr>
              <a:t> З</a:t>
            </a:r>
            <a:r>
              <a:rPr sz="1600" spc="-10" dirty="0" err="1">
                <a:latin typeface="Calibri"/>
                <a:cs typeface="Calibri"/>
              </a:rPr>
              <a:t>аместитель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20" dirty="0" err="1">
                <a:latin typeface="Calibri"/>
                <a:cs typeface="Calibri"/>
              </a:rPr>
              <a:t>главы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lang="ru-RU" sz="1600" spc="25" dirty="0">
                <a:latin typeface="Calibri"/>
                <a:cs typeface="Calibri"/>
              </a:rPr>
              <a:t>администрации округа  </a:t>
            </a:r>
            <a:r>
              <a:rPr sz="1600" spc="-5" dirty="0">
                <a:latin typeface="Calibri"/>
                <a:cs typeface="Calibri"/>
              </a:rPr>
              <a:t>по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экономике</a:t>
            </a:r>
            <a:r>
              <a:rPr sz="1600" spc="15" dirty="0">
                <a:latin typeface="Calibri"/>
                <a:cs typeface="Calibri"/>
              </a:rPr>
              <a:t> </a:t>
            </a:r>
            <a:endParaRPr lang="ru-RU" sz="1600" spc="15" dirty="0">
              <a:latin typeface="Calibri"/>
              <a:cs typeface="Calibri"/>
            </a:endParaRPr>
          </a:p>
          <a:p>
            <a:pPr marL="12700" marR="5080">
              <a:lnSpc>
                <a:spcPct val="91600"/>
              </a:lnSpc>
              <a:spcBef>
                <a:spcPts val="785"/>
              </a:spcBef>
            </a:pPr>
            <a:r>
              <a:rPr sz="1600" spc="-10" dirty="0">
                <a:latin typeface="Calibri"/>
                <a:cs typeface="Calibri"/>
              </a:rPr>
              <a:t>8(833</a:t>
            </a:r>
            <a:r>
              <a:rPr lang="ru-RU" sz="1600" spc="-10" dirty="0">
                <a:latin typeface="Calibri"/>
                <a:cs typeface="Calibri"/>
              </a:rPr>
              <a:t>41</a:t>
            </a:r>
            <a:r>
              <a:rPr sz="1600" spc="-10" dirty="0">
                <a:latin typeface="Calibri"/>
                <a:cs typeface="Calibri"/>
              </a:rPr>
              <a:t>)</a:t>
            </a:r>
            <a:r>
              <a:rPr lang="ru-RU" sz="1600" spc="-10" dirty="0">
                <a:latin typeface="Calibri"/>
                <a:cs typeface="Calibri"/>
              </a:rPr>
              <a:t>5</a:t>
            </a:r>
            <a:r>
              <a:rPr sz="1600" spc="-10" dirty="0">
                <a:latin typeface="Calibri"/>
                <a:cs typeface="Calibri"/>
              </a:rPr>
              <a:t>-</a:t>
            </a:r>
            <a:r>
              <a:rPr lang="ru-RU" sz="1600" spc="-10" dirty="0">
                <a:latin typeface="Calibri"/>
                <a:cs typeface="Calibri"/>
              </a:rPr>
              <a:t>15</a:t>
            </a:r>
            <a:r>
              <a:rPr sz="1600" spc="-10" dirty="0">
                <a:latin typeface="Calibri"/>
                <a:cs typeface="Calibri"/>
              </a:rPr>
              <a:t>-</a:t>
            </a:r>
            <a:r>
              <a:rPr lang="ru-RU" sz="1600" spc="-10" dirty="0">
                <a:latin typeface="Calibri"/>
                <a:cs typeface="Calibri"/>
              </a:rPr>
              <a:t>34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02096" y="2889504"/>
            <a:ext cx="1219200" cy="1452880"/>
          </a:xfrm>
          <a:custGeom>
            <a:avLst/>
            <a:gdLst/>
            <a:ahLst/>
            <a:cxnLst/>
            <a:rect l="l" t="t" r="r" b="b"/>
            <a:pathLst>
              <a:path w="1219200" h="1452879">
                <a:moveTo>
                  <a:pt x="0" y="121920"/>
                </a:moveTo>
                <a:lnTo>
                  <a:pt x="9584" y="74473"/>
                </a:lnTo>
                <a:lnTo>
                  <a:pt x="35718" y="35718"/>
                </a:lnTo>
                <a:lnTo>
                  <a:pt x="74473" y="9584"/>
                </a:lnTo>
                <a:lnTo>
                  <a:pt x="121919" y="0"/>
                </a:lnTo>
                <a:lnTo>
                  <a:pt x="1097279" y="0"/>
                </a:lnTo>
                <a:lnTo>
                  <a:pt x="1144726" y="9584"/>
                </a:lnTo>
                <a:lnTo>
                  <a:pt x="1183481" y="35718"/>
                </a:lnTo>
                <a:lnTo>
                  <a:pt x="1209615" y="74473"/>
                </a:lnTo>
                <a:lnTo>
                  <a:pt x="1219200" y="121920"/>
                </a:lnTo>
                <a:lnTo>
                  <a:pt x="1219200" y="1330452"/>
                </a:lnTo>
                <a:lnTo>
                  <a:pt x="1209615" y="1377898"/>
                </a:lnTo>
                <a:lnTo>
                  <a:pt x="1183481" y="1416653"/>
                </a:lnTo>
                <a:lnTo>
                  <a:pt x="1144726" y="1442787"/>
                </a:lnTo>
                <a:lnTo>
                  <a:pt x="1097279" y="1452372"/>
                </a:lnTo>
                <a:lnTo>
                  <a:pt x="121919" y="1452372"/>
                </a:lnTo>
                <a:lnTo>
                  <a:pt x="74473" y="1442787"/>
                </a:lnTo>
                <a:lnTo>
                  <a:pt x="35718" y="1416653"/>
                </a:lnTo>
                <a:lnTo>
                  <a:pt x="9584" y="1377898"/>
                </a:lnTo>
                <a:lnTo>
                  <a:pt x="0" y="1330452"/>
                </a:lnTo>
                <a:lnTo>
                  <a:pt x="0" y="121920"/>
                </a:lnTo>
                <a:close/>
              </a:path>
            </a:pathLst>
          </a:custGeom>
          <a:ln w="12700">
            <a:solidFill>
              <a:srgbClr val="649C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09242" y="1120266"/>
            <a:ext cx="8632825" cy="1123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6740" algn="ctr">
              <a:lnSpc>
                <a:spcPts val="2735"/>
              </a:lnSpc>
              <a:spcBef>
                <a:spcPts val="100"/>
              </a:spcBef>
            </a:pPr>
            <a:r>
              <a:rPr sz="2400" b="1" spc="-10" dirty="0" err="1">
                <a:latin typeface="Calibri"/>
                <a:cs typeface="Calibri"/>
              </a:rPr>
              <a:t>Администрация</a:t>
            </a:r>
            <a:r>
              <a:rPr sz="2400" b="1" spc="30" dirty="0">
                <a:latin typeface="Calibri"/>
                <a:cs typeface="Calibri"/>
              </a:rPr>
              <a:t> </a:t>
            </a:r>
            <a:r>
              <a:rPr lang="ru-RU" sz="2400" b="1" spc="-10" dirty="0" err="1">
                <a:latin typeface="Calibri"/>
                <a:cs typeface="Calibri"/>
              </a:rPr>
              <a:t>Кикну</a:t>
            </a:r>
            <a:r>
              <a:rPr sz="2400" b="1" spc="-10" dirty="0" err="1">
                <a:latin typeface="Calibri"/>
                <a:cs typeface="Calibri"/>
              </a:rPr>
              <a:t>рского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 err="1">
                <a:latin typeface="Calibri"/>
                <a:cs typeface="Calibri"/>
              </a:rPr>
              <a:t>муниципального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10" dirty="0" err="1">
                <a:latin typeface="Calibri"/>
                <a:cs typeface="Calibri"/>
              </a:rPr>
              <a:t>округа</a:t>
            </a:r>
            <a:endParaRPr sz="2400" dirty="0">
              <a:latin typeface="Calibri"/>
              <a:cs typeface="Calibri"/>
            </a:endParaRPr>
          </a:p>
          <a:p>
            <a:pPr marL="591185" algn="ctr">
              <a:lnSpc>
                <a:spcPts val="2735"/>
              </a:lnSpc>
            </a:pPr>
            <a:r>
              <a:rPr sz="2400" b="1" spc="-5" dirty="0">
                <a:latin typeface="Calibri"/>
                <a:cs typeface="Calibri"/>
              </a:rPr>
              <a:t>612370, </a:t>
            </a:r>
            <a:r>
              <a:rPr sz="2400" b="1" spc="-5" dirty="0" err="1">
                <a:latin typeface="Calibri"/>
                <a:cs typeface="Calibri"/>
              </a:rPr>
              <a:t>Кировская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10" dirty="0" err="1">
                <a:latin typeface="Calibri"/>
                <a:cs typeface="Calibri"/>
              </a:rPr>
              <a:t>обл</a:t>
            </a:r>
            <a:r>
              <a:rPr sz="2400" b="1" spc="-10" dirty="0">
                <a:latin typeface="Calibri"/>
                <a:cs typeface="Calibri"/>
              </a:rPr>
              <a:t>.,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пгт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lang="ru-RU" sz="2400" b="1" spc="-5" dirty="0">
                <a:latin typeface="Calibri"/>
                <a:cs typeface="Calibri"/>
              </a:rPr>
              <a:t>Ки</a:t>
            </a:r>
            <a:r>
              <a:rPr sz="2400" b="1" spc="-5" dirty="0">
                <a:latin typeface="Calibri"/>
                <a:cs typeface="Calibri"/>
              </a:rPr>
              <a:t>к</a:t>
            </a:r>
            <a:r>
              <a:rPr lang="ru-RU" sz="2400" b="1" spc="-5" dirty="0" err="1">
                <a:latin typeface="Calibri"/>
                <a:cs typeface="Calibri"/>
              </a:rPr>
              <a:t>нур</a:t>
            </a:r>
            <a:r>
              <a:rPr sz="2400" b="1" spc="-5" dirty="0">
                <a:latin typeface="Calibri"/>
                <a:cs typeface="Calibri"/>
              </a:rPr>
              <a:t>,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30" dirty="0" err="1">
                <a:latin typeface="Calibri"/>
                <a:cs typeface="Calibri"/>
              </a:rPr>
              <a:t>ул</a:t>
            </a:r>
            <a:r>
              <a:rPr sz="2400" b="1" spc="-30" dirty="0">
                <a:latin typeface="Calibri"/>
                <a:cs typeface="Calibri"/>
              </a:rPr>
              <a:t>.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lang="ru-RU" sz="2400" b="1" spc="-35" dirty="0">
                <a:latin typeface="Calibri"/>
                <a:cs typeface="Calibri"/>
              </a:rPr>
              <a:t>Советская</a:t>
            </a:r>
            <a:r>
              <a:rPr sz="2400" b="1" spc="-35" dirty="0">
                <a:latin typeface="Calibri"/>
                <a:cs typeface="Calibri"/>
              </a:rPr>
              <a:t>,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lang="ru-RU" sz="2400" b="1" dirty="0">
                <a:latin typeface="Calibri"/>
                <a:cs typeface="Calibri"/>
              </a:rPr>
              <a:t>3</a:t>
            </a:r>
            <a:r>
              <a:rPr sz="2400" b="1" dirty="0">
                <a:latin typeface="Calibri"/>
                <a:cs typeface="Calibri"/>
              </a:rPr>
              <a:t>6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5973445" algn="l"/>
              </a:tabLst>
            </a:pPr>
            <a:r>
              <a:rPr lang="en-US" spc="-10" dirty="0">
                <a:cs typeface="Calibri"/>
                <a:hlinkClick r:id="rId3"/>
              </a:rPr>
              <a:t>https://kiknur-okrug.gosuslugi.ru/</a:t>
            </a:r>
            <a:r>
              <a:rPr lang="ru-RU" spc="-10" dirty="0">
                <a:cs typeface="Calibri"/>
              </a:rPr>
              <a:t>                                             </a:t>
            </a:r>
            <a:r>
              <a:rPr lang="en-US" spc="-10" dirty="0">
                <a:cs typeface="Calibri"/>
              </a:rPr>
              <a:t>https://vk.com/kiknursky_okryg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03957" y="5053965"/>
            <a:ext cx="6435090" cy="1142365"/>
            <a:chOff x="2703957" y="5053965"/>
            <a:chExt cx="6435090" cy="1142365"/>
          </a:xfrm>
        </p:grpSpPr>
        <p:sp>
          <p:nvSpPr>
            <p:cNvPr id="22" name="object 22"/>
            <p:cNvSpPr/>
            <p:nvPr/>
          </p:nvSpPr>
          <p:spPr>
            <a:xfrm>
              <a:off x="2713482" y="5063490"/>
              <a:ext cx="6416040" cy="1123315"/>
            </a:xfrm>
            <a:custGeom>
              <a:avLst/>
              <a:gdLst/>
              <a:ahLst/>
              <a:cxnLst/>
              <a:rect l="l" t="t" r="r" b="b"/>
              <a:pathLst>
                <a:path w="6416040" h="1123314">
                  <a:moveTo>
                    <a:pt x="6228842" y="0"/>
                  </a:moveTo>
                  <a:lnTo>
                    <a:pt x="187198" y="0"/>
                  </a:lnTo>
                  <a:lnTo>
                    <a:pt x="137436" y="6687"/>
                  </a:lnTo>
                  <a:lnTo>
                    <a:pt x="92719" y="25559"/>
                  </a:lnTo>
                  <a:lnTo>
                    <a:pt x="54832" y="54832"/>
                  </a:lnTo>
                  <a:lnTo>
                    <a:pt x="25559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77"/>
                  </a:lnTo>
                  <a:lnTo>
                    <a:pt x="6687" y="985744"/>
                  </a:lnTo>
                  <a:lnTo>
                    <a:pt x="25559" y="1030464"/>
                  </a:lnTo>
                  <a:lnTo>
                    <a:pt x="54832" y="1068354"/>
                  </a:lnTo>
                  <a:lnTo>
                    <a:pt x="92719" y="1097627"/>
                  </a:lnTo>
                  <a:lnTo>
                    <a:pt x="137436" y="1116500"/>
                  </a:lnTo>
                  <a:lnTo>
                    <a:pt x="187198" y="1123188"/>
                  </a:lnTo>
                  <a:lnTo>
                    <a:pt x="6228842" y="1123188"/>
                  </a:lnTo>
                  <a:lnTo>
                    <a:pt x="6278603" y="1116500"/>
                  </a:lnTo>
                  <a:lnTo>
                    <a:pt x="6323320" y="1097627"/>
                  </a:lnTo>
                  <a:lnTo>
                    <a:pt x="6361207" y="1068354"/>
                  </a:lnTo>
                  <a:lnTo>
                    <a:pt x="6390480" y="1030464"/>
                  </a:lnTo>
                  <a:lnTo>
                    <a:pt x="6409352" y="985744"/>
                  </a:lnTo>
                  <a:lnTo>
                    <a:pt x="6416040" y="935977"/>
                  </a:lnTo>
                  <a:lnTo>
                    <a:pt x="6416040" y="187198"/>
                  </a:lnTo>
                  <a:lnTo>
                    <a:pt x="6409352" y="137436"/>
                  </a:lnTo>
                  <a:lnTo>
                    <a:pt x="6390480" y="92719"/>
                  </a:lnTo>
                  <a:lnTo>
                    <a:pt x="6361207" y="54832"/>
                  </a:lnTo>
                  <a:lnTo>
                    <a:pt x="6323320" y="25559"/>
                  </a:lnTo>
                  <a:lnTo>
                    <a:pt x="6278603" y="6687"/>
                  </a:lnTo>
                  <a:lnTo>
                    <a:pt x="622884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13482" y="5063490"/>
              <a:ext cx="6416040" cy="1123315"/>
            </a:xfrm>
            <a:custGeom>
              <a:avLst/>
              <a:gdLst/>
              <a:ahLst/>
              <a:cxnLst/>
              <a:rect l="l" t="t" r="r" b="b"/>
              <a:pathLst>
                <a:path w="6416040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59" y="92719"/>
                  </a:lnTo>
                  <a:lnTo>
                    <a:pt x="54832" y="54832"/>
                  </a:lnTo>
                  <a:lnTo>
                    <a:pt x="92719" y="25559"/>
                  </a:lnTo>
                  <a:lnTo>
                    <a:pt x="137436" y="6687"/>
                  </a:lnTo>
                  <a:lnTo>
                    <a:pt x="187198" y="0"/>
                  </a:lnTo>
                  <a:lnTo>
                    <a:pt x="6228842" y="0"/>
                  </a:lnTo>
                  <a:lnTo>
                    <a:pt x="6278603" y="6687"/>
                  </a:lnTo>
                  <a:lnTo>
                    <a:pt x="6323320" y="25559"/>
                  </a:lnTo>
                  <a:lnTo>
                    <a:pt x="6361207" y="54832"/>
                  </a:lnTo>
                  <a:lnTo>
                    <a:pt x="6390480" y="92719"/>
                  </a:lnTo>
                  <a:lnTo>
                    <a:pt x="6409352" y="137436"/>
                  </a:lnTo>
                  <a:lnTo>
                    <a:pt x="6416040" y="187198"/>
                  </a:lnTo>
                  <a:lnTo>
                    <a:pt x="6416040" y="935977"/>
                  </a:lnTo>
                  <a:lnTo>
                    <a:pt x="6409352" y="985744"/>
                  </a:lnTo>
                  <a:lnTo>
                    <a:pt x="6390480" y="1030464"/>
                  </a:lnTo>
                  <a:lnTo>
                    <a:pt x="6361207" y="1068354"/>
                  </a:lnTo>
                  <a:lnTo>
                    <a:pt x="6323320" y="1097627"/>
                  </a:lnTo>
                  <a:lnTo>
                    <a:pt x="6278603" y="1116500"/>
                  </a:lnTo>
                  <a:lnTo>
                    <a:pt x="6228842" y="1123188"/>
                  </a:lnTo>
                  <a:lnTo>
                    <a:pt x="187198" y="1123188"/>
                  </a:lnTo>
                  <a:lnTo>
                    <a:pt x="137436" y="1116500"/>
                  </a:lnTo>
                  <a:lnTo>
                    <a:pt x="92719" y="1097627"/>
                  </a:lnTo>
                  <a:lnTo>
                    <a:pt x="54832" y="1068354"/>
                  </a:lnTo>
                  <a:lnTo>
                    <a:pt x="25559" y="1030464"/>
                  </a:lnTo>
                  <a:lnTo>
                    <a:pt x="6687" y="985744"/>
                  </a:lnTo>
                  <a:lnTo>
                    <a:pt x="0" y="935977"/>
                  </a:lnTo>
                  <a:lnTo>
                    <a:pt x="0" y="187198"/>
                  </a:lnTo>
                  <a:close/>
                </a:path>
              </a:pathLst>
            </a:custGeom>
            <a:ln w="19050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055111" y="5134736"/>
            <a:ext cx="5734050" cy="928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Инвестируйте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lang="ru-RU" sz="2000" b="1" dirty="0" err="1">
                <a:latin typeface="Calibri"/>
                <a:cs typeface="Calibri"/>
              </a:rPr>
              <a:t>Кикну</a:t>
            </a:r>
            <a:r>
              <a:rPr sz="2000" b="1" dirty="0" err="1">
                <a:latin typeface="Calibri"/>
                <a:cs typeface="Calibri"/>
              </a:rPr>
              <a:t>рский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муниципальный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округ!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Инвестируйте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Кировскую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область!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90143" y="5062728"/>
            <a:ext cx="1814830" cy="1795780"/>
            <a:chOff x="390143" y="5062728"/>
            <a:chExt cx="1814830" cy="179578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143" y="6240779"/>
              <a:ext cx="1814322" cy="6172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383" y="5062728"/>
              <a:ext cx="1786127" cy="1188720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9901428" y="5062728"/>
            <a:ext cx="1793239" cy="1795780"/>
            <a:chOff x="9901428" y="5062728"/>
            <a:chExt cx="1793239" cy="179578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01428" y="6240779"/>
              <a:ext cx="1792985" cy="6172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16668" y="5062728"/>
              <a:ext cx="1764791" cy="118872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8" y="2887253"/>
            <a:ext cx="986917" cy="1484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82" y="2900475"/>
            <a:ext cx="1260966" cy="140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293" y="288163"/>
            <a:ext cx="9561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" dirty="0">
                <a:latin typeface="Calibri Light"/>
                <a:cs typeface="Calibri Light"/>
              </a:rPr>
              <a:t>Географическое</a:t>
            </a:r>
            <a:r>
              <a:rPr sz="3600" b="0" spc="-90" dirty="0">
                <a:latin typeface="Calibri Light"/>
                <a:cs typeface="Calibri Light"/>
              </a:rPr>
              <a:t> </a:t>
            </a:r>
            <a:r>
              <a:rPr sz="3600" b="0" spc="-30" dirty="0">
                <a:latin typeface="Calibri Light"/>
                <a:cs typeface="Calibri Light"/>
              </a:rPr>
              <a:t>описание</a:t>
            </a:r>
            <a:r>
              <a:rPr sz="3600" b="0" spc="-75" dirty="0">
                <a:latin typeface="Calibri Light"/>
                <a:cs typeface="Calibri Light"/>
              </a:rPr>
              <a:t> </a:t>
            </a:r>
            <a:r>
              <a:rPr sz="3600" b="0" spc="-35" dirty="0">
                <a:latin typeface="Calibri Light"/>
                <a:cs typeface="Calibri Light"/>
              </a:rPr>
              <a:t>муниципального</a:t>
            </a:r>
            <a:r>
              <a:rPr sz="3600" b="0" spc="-85" dirty="0">
                <a:latin typeface="Calibri Light"/>
                <a:cs typeface="Calibri Light"/>
              </a:rPr>
              <a:t> </a:t>
            </a:r>
            <a:r>
              <a:rPr sz="3600" b="0" spc="-25" dirty="0">
                <a:latin typeface="Calibri Light"/>
                <a:cs typeface="Calibri Light"/>
              </a:rPr>
              <a:t>округа</a:t>
            </a:r>
            <a:endParaRPr sz="360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69747" y="1292443"/>
            <a:ext cx="6231554" cy="892175"/>
            <a:chOff x="395986" y="1289050"/>
            <a:chExt cx="6137910" cy="892175"/>
          </a:xfrm>
        </p:grpSpPr>
        <p:sp>
          <p:nvSpPr>
            <p:cNvPr id="4" name="object 4"/>
            <p:cNvSpPr/>
            <p:nvPr/>
          </p:nvSpPr>
          <p:spPr>
            <a:xfrm>
              <a:off x="402336" y="1620011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6124955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6124955" y="554736"/>
                  </a:lnTo>
                  <a:lnTo>
                    <a:pt x="6124955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02336" y="1620011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0" y="554736"/>
                  </a:moveTo>
                  <a:lnTo>
                    <a:pt x="6124955" y="554736"/>
                  </a:lnTo>
                  <a:lnTo>
                    <a:pt x="6124955" y="0"/>
                  </a:lnTo>
                  <a:lnTo>
                    <a:pt x="0" y="0"/>
                  </a:lnTo>
                  <a:lnTo>
                    <a:pt x="0" y="554736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08660" y="1295400"/>
              <a:ext cx="5633085" cy="649605"/>
            </a:xfrm>
            <a:custGeom>
              <a:avLst/>
              <a:gdLst/>
              <a:ahLst/>
              <a:cxnLst/>
              <a:rect l="l" t="t" r="r" b="b"/>
              <a:pathLst>
                <a:path w="5633085" h="649605">
                  <a:moveTo>
                    <a:pt x="5524500" y="0"/>
                  </a:moveTo>
                  <a:lnTo>
                    <a:pt x="108203" y="0"/>
                  </a:lnTo>
                  <a:lnTo>
                    <a:pt x="66088" y="8495"/>
                  </a:lnTo>
                  <a:lnTo>
                    <a:pt x="31694" y="31670"/>
                  </a:lnTo>
                  <a:lnTo>
                    <a:pt x="8504" y="66061"/>
                  </a:lnTo>
                  <a:lnTo>
                    <a:pt x="0" y="108203"/>
                  </a:lnTo>
                  <a:lnTo>
                    <a:pt x="0" y="541020"/>
                  </a:lnTo>
                  <a:lnTo>
                    <a:pt x="8504" y="583162"/>
                  </a:lnTo>
                  <a:lnTo>
                    <a:pt x="31694" y="617553"/>
                  </a:lnTo>
                  <a:lnTo>
                    <a:pt x="66088" y="640728"/>
                  </a:lnTo>
                  <a:lnTo>
                    <a:pt x="108203" y="649224"/>
                  </a:lnTo>
                  <a:lnTo>
                    <a:pt x="5524500" y="649224"/>
                  </a:lnTo>
                  <a:lnTo>
                    <a:pt x="5566642" y="640728"/>
                  </a:lnTo>
                  <a:lnTo>
                    <a:pt x="5601033" y="617553"/>
                  </a:lnTo>
                  <a:lnTo>
                    <a:pt x="5624208" y="583162"/>
                  </a:lnTo>
                  <a:lnTo>
                    <a:pt x="5632704" y="541020"/>
                  </a:lnTo>
                  <a:lnTo>
                    <a:pt x="5632704" y="108203"/>
                  </a:lnTo>
                  <a:lnTo>
                    <a:pt x="5624208" y="66061"/>
                  </a:lnTo>
                  <a:lnTo>
                    <a:pt x="5601033" y="31670"/>
                  </a:lnTo>
                  <a:lnTo>
                    <a:pt x="5566642" y="8495"/>
                  </a:lnTo>
                  <a:lnTo>
                    <a:pt x="552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08660" y="1295400"/>
              <a:ext cx="5633085" cy="649605"/>
            </a:xfrm>
            <a:custGeom>
              <a:avLst/>
              <a:gdLst/>
              <a:ahLst/>
              <a:cxnLst/>
              <a:rect l="l" t="t" r="r" b="b"/>
              <a:pathLst>
                <a:path w="5633085" h="649605">
                  <a:moveTo>
                    <a:pt x="0" y="108203"/>
                  </a:moveTo>
                  <a:lnTo>
                    <a:pt x="8504" y="66061"/>
                  </a:lnTo>
                  <a:lnTo>
                    <a:pt x="31694" y="31670"/>
                  </a:lnTo>
                  <a:lnTo>
                    <a:pt x="66088" y="8495"/>
                  </a:lnTo>
                  <a:lnTo>
                    <a:pt x="108203" y="0"/>
                  </a:lnTo>
                  <a:lnTo>
                    <a:pt x="5524500" y="0"/>
                  </a:lnTo>
                  <a:lnTo>
                    <a:pt x="5566642" y="8495"/>
                  </a:lnTo>
                  <a:lnTo>
                    <a:pt x="5601033" y="31670"/>
                  </a:lnTo>
                  <a:lnTo>
                    <a:pt x="5624208" y="66061"/>
                  </a:lnTo>
                  <a:lnTo>
                    <a:pt x="5632704" y="108203"/>
                  </a:lnTo>
                  <a:lnTo>
                    <a:pt x="5632704" y="541020"/>
                  </a:lnTo>
                  <a:lnTo>
                    <a:pt x="5624208" y="583162"/>
                  </a:lnTo>
                  <a:lnTo>
                    <a:pt x="5601033" y="617553"/>
                  </a:lnTo>
                  <a:lnTo>
                    <a:pt x="5566642" y="640728"/>
                  </a:lnTo>
                  <a:lnTo>
                    <a:pt x="5524500" y="649224"/>
                  </a:lnTo>
                  <a:lnTo>
                    <a:pt x="108203" y="649224"/>
                  </a:lnTo>
                  <a:lnTo>
                    <a:pt x="66088" y="640728"/>
                  </a:lnTo>
                  <a:lnTo>
                    <a:pt x="31694" y="617553"/>
                  </a:lnTo>
                  <a:lnTo>
                    <a:pt x="8504" y="583162"/>
                  </a:lnTo>
                  <a:lnTo>
                    <a:pt x="0" y="541020"/>
                  </a:lnTo>
                  <a:lnTo>
                    <a:pt x="0" y="10820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4318" y="1083172"/>
            <a:ext cx="5181600" cy="5135735"/>
            <a:chOff x="7282441" y="1201814"/>
            <a:chExt cx="5181600" cy="51357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2441" y="1201814"/>
              <a:ext cx="5181600" cy="51357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14537" y="4914137"/>
              <a:ext cx="515620" cy="200025"/>
            </a:xfrm>
            <a:custGeom>
              <a:avLst/>
              <a:gdLst/>
              <a:ahLst/>
              <a:cxnLst/>
              <a:rect l="l" t="t" r="r" b="b"/>
              <a:pathLst>
                <a:path w="515620" h="200025">
                  <a:moveTo>
                    <a:pt x="0" y="99822"/>
                  </a:moveTo>
                  <a:lnTo>
                    <a:pt x="35164" y="49445"/>
                  </a:lnTo>
                  <a:lnTo>
                    <a:pt x="75438" y="29241"/>
                  </a:lnTo>
                  <a:lnTo>
                    <a:pt x="127564" y="13631"/>
                  </a:lnTo>
                  <a:lnTo>
                    <a:pt x="189088" y="3566"/>
                  </a:lnTo>
                  <a:lnTo>
                    <a:pt x="257555" y="0"/>
                  </a:lnTo>
                  <a:lnTo>
                    <a:pt x="326023" y="3566"/>
                  </a:lnTo>
                  <a:lnTo>
                    <a:pt x="387547" y="13631"/>
                  </a:lnTo>
                  <a:lnTo>
                    <a:pt x="439673" y="29241"/>
                  </a:lnTo>
                  <a:lnTo>
                    <a:pt x="479947" y="49445"/>
                  </a:lnTo>
                  <a:lnTo>
                    <a:pt x="515111" y="99822"/>
                  </a:lnTo>
                  <a:lnTo>
                    <a:pt x="505911" y="126354"/>
                  </a:lnTo>
                  <a:lnTo>
                    <a:pt x="439673" y="170402"/>
                  </a:lnTo>
                  <a:lnTo>
                    <a:pt x="387547" y="186012"/>
                  </a:lnTo>
                  <a:lnTo>
                    <a:pt x="326023" y="196077"/>
                  </a:lnTo>
                  <a:lnTo>
                    <a:pt x="257555" y="199644"/>
                  </a:lnTo>
                  <a:lnTo>
                    <a:pt x="189088" y="196077"/>
                  </a:lnTo>
                  <a:lnTo>
                    <a:pt x="127564" y="186012"/>
                  </a:lnTo>
                  <a:lnTo>
                    <a:pt x="75437" y="170402"/>
                  </a:lnTo>
                  <a:lnTo>
                    <a:pt x="35164" y="150198"/>
                  </a:lnTo>
                  <a:lnTo>
                    <a:pt x="0" y="99822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347065" y="1443609"/>
            <a:ext cx="553962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Ubuntu" panose="020B0504030602030204" pitchFamily="34" charset="0"/>
                <a:cs typeface="Calibri"/>
              </a:rPr>
              <a:t>Площадь</a:t>
            </a:r>
            <a:r>
              <a:rPr sz="1600" spc="-25" dirty="0">
                <a:latin typeface="Ubuntu" panose="020B0504030602030204" pitchFamily="34" charset="0"/>
                <a:cs typeface="Calibri"/>
              </a:rPr>
              <a:t> </a:t>
            </a:r>
            <a:r>
              <a:rPr sz="1600" spc="-5" dirty="0">
                <a:latin typeface="Ubuntu" panose="020B0504030602030204" pitchFamily="34" charset="0"/>
                <a:cs typeface="Calibri"/>
              </a:rPr>
              <a:t>муниципального</a:t>
            </a:r>
            <a:r>
              <a:rPr sz="1600" spc="10" dirty="0">
                <a:latin typeface="Ubuntu" panose="020B0504030602030204" pitchFamily="34" charset="0"/>
                <a:cs typeface="Calibri"/>
              </a:rPr>
              <a:t> </a:t>
            </a:r>
            <a:r>
              <a:rPr sz="1600" spc="-5" dirty="0">
                <a:latin typeface="Ubuntu" panose="020B0504030602030204" pitchFamily="34" charset="0"/>
                <a:cs typeface="Calibri"/>
              </a:rPr>
              <a:t>округа</a:t>
            </a:r>
            <a:r>
              <a:rPr sz="1600" spc="-35" dirty="0">
                <a:latin typeface="Ubuntu" panose="020B0504030602030204" pitchFamily="34" charset="0"/>
                <a:cs typeface="Calibri"/>
              </a:rPr>
              <a:t> </a:t>
            </a:r>
            <a:r>
              <a:rPr sz="1600" dirty="0">
                <a:latin typeface="Ubuntu" panose="020B0504030602030204" pitchFamily="34" charset="0"/>
                <a:cs typeface="Calibri"/>
              </a:rPr>
              <a:t>–</a:t>
            </a:r>
            <a:r>
              <a:rPr sz="1600" spc="-15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spc="-5" dirty="0">
                <a:latin typeface="Ubuntu" panose="020B0504030602030204" pitchFamily="34" charset="0"/>
                <a:cs typeface="Calibri"/>
              </a:rPr>
              <a:t>1684</a:t>
            </a:r>
            <a:r>
              <a:rPr sz="1600" spc="-10" dirty="0">
                <a:latin typeface="Ubuntu" panose="020B0504030602030204" pitchFamily="34" charset="0"/>
                <a:cs typeface="Calibri"/>
              </a:rPr>
              <a:t> </a:t>
            </a:r>
            <a:r>
              <a:rPr sz="1600" dirty="0">
                <a:latin typeface="Ubuntu" panose="020B0504030602030204" pitchFamily="34" charset="0"/>
                <a:cs typeface="Calibri"/>
              </a:rPr>
              <a:t>кв.</a:t>
            </a:r>
            <a:r>
              <a:rPr sz="1600" spc="-20" dirty="0">
                <a:latin typeface="Ubuntu" panose="020B0504030602030204" pitchFamily="34" charset="0"/>
                <a:cs typeface="Calibri"/>
              </a:rPr>
              <a:t> </a:t>
            </a:r>
            <a:r>
              <a:rPr sz="1600" spc="5" dirty="0">
                <a:latin typeface="Ubuntu" panose="020B0504030602030204" pitchFamily="34" charset="0"/>
                <a:cs typeface="Calibri"/>
              </a:rPr>
              <a:t>км</a:t>
            </a:r>
            <a:endParaRPr sz="1600" dirty="0">
              <a:latin typeface="Ubuntu" panose="020B0504030602030204" pitchFamily="34" charset="0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69747" y="2266155"/>
            <a:ext cx="6225107" cy="890905"/>
            <a:chOff x="395986" y="2287270"/>
            <a:chExt cx="6137910" cy="890905"/>
          </a:xfrm>
        </p:grpSpPr>
        <p:sp>
          <p:nvSpPr>
            <p:cNvPr id="13" name="object 13"/>
            <p:cNvSpPr/>
            <p:nvPr/>
          </p:nvSpPr>
          <p:spPr>
            <a:xfrm>
              <a:off x="402336" y="2618232"/>
              <a:ext cx="6125210" cy="553720"/>
            </a:xfrm>
            <a:custGeom>
              <a:avLst/>
              <a:gdLst/>
              <a:ahLst/>
              <a:cxnLst/>
              <a:rect l="l" t="t" r="r" b="b"/>
              <a:pathLst>
                <a:path w="6125209" h="553719">
                  <a:moveTo>
                    <a:pt x="6124955" y="0"/>
                  </a:moveTo>
                  <a:lnTo>
                    <a:pt x="0" y="0"/>
                  </a:lnTo>
                  <a:lnTo>
                    <a:pt x="0" y="553212"/>
                  </a:lnTo>
                  <a:lnTo>
                    <a:pt x="6124955" y="553212"/>
                  </a:lnTo>
                  <a:lnTo>
                    <a:pt x="6124955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2336" y="2618232"/>
              <a:ext cx="6125210" cy="553720"/>
            </a:xfrm>
            <a:custGeom>
              <a:avLst/>
              <a:gdLst/>
              <a:ahLst/>
              <a:cxnLst/>
              <a:rect l="l" t="t" r="r" b="b"/>
              <a:pathLst>
                <a:path w="6125209" h="553719">
                  <a:moveTo>
                    <a:pt x="0" y="553212"/>
                  </a:moveTo>
                  <a:lnTo>
                    <a:pt x="6124955" y="553212"/>
                  </a:lnTo>
                  <a:lnTo>
                    <a:pt x="6124955" y="0"/>
                  </a:lnTo>
                  <a:lnTo>
                    <a:pt x="0" y="0"/>
                  </a:lnTo>
                  <a:lnTo>
                    <a:pt x="0" y="553212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08660" y="2293620"/>
              <a:ext cx="5633085" cy="649605"/>
            </a:xfrm>
            <a:custGeom>
              <a:avLst/>
              <a:gdLst/>
              <a:ahLst/>
              <a:cxnLst/>
              <a:rect l="l" t="t" r="r" b="b"/>
              <a:pathLst>
                <a:path w="5633085" h="649605">
                  <a:moveTo>
                    <a:pt x="5524500" y="0"/>
                  </a:moveTo>
                  <a:lnTo>
                    <a:pt x="108203" y="0"/>
                  </a:lnTo>
                  <a:lnTo>
                    <a:pt x="66088" y="8495"/>
                  </a:lnTo>
                  <a:lnTo>
                    <a:pt x="31694" y="31670"/>
                  </a:lnTo>
                  <a:lnTo>
                    <a:pt x="8504" y="66061"/>
                  </a:lnTo>
                  <a:lnTo>
                    <a:pt x="0" y="108203"/>
                  </a:lnTo>
                  <a:lnTo>
                    <a:pt x="0" y="541019"/>
                  </a:lnTo>
                  <a:lnTo>
                    <a:pt x="8504" y="583162"/>
                  </a:lnTo>
                  <a:lnTo>
                    <a:pt x="31694" y="617553"/>
                  </a:lnTo>
                  <a:lnTo>
                    <a:pt x="66088" y="640728"/>
                  </a:lnTo>
                  <a:lnTo>
                    <a:pt x="108203" y="649224"/>
                  </a:lnTo>
                  <a:lnTo>
                    <a:pt x="5524500" y="649224"/>
                  </a:lnTo>
                  <a:lnTo>
                    <a:pt x="5566642" y="640728"/>
                  </a:lnTo>
                  <a:lnTo>
                    <a:pt x="5601033" y="617553"/>
                  </a:lnTo>
                  <a:lnTo>
                    <a:pt x="5624208" y="583162"/>
                  </a:lnTo>
                  <a:lnTo>
                    <a:pt x="5632704" y="541019"/>
                  </a:lnTo>
                  <a:lnTo>
                    <a:pt x="5632704" y="108203"/>
                  </a:lnTo>
                  <a:lnTo>
                    <a:pt x="5624208" y="66061"/>
                  </a:lnTo>
                  <a:lnTo>
                    <a:pt x="5601033" y="31670"/>
                  </a:lnTo>
                  <a:lnTo>
                    <a:pt x="5566642" y="8495"/>
                  </a:lnTo>
                  <a:lnTo>
                    <a:pt x="552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08660" y="2293620"/>
              <a:ext cx="5633085" cy="649605"/>
            </a:xfrm>
            <a:custGeom>
              <a:avLst/>
              <a:gdLst/>
              <a:ahLst/>
              <a:cxnLst/>
              <a:rect l="l" t="t" r="r" b="b"/>
              <a:pathLst>
                <a:path w="5633085" h="649605">
                  <a:moveTo>
                    <a:pt x="0" y="108203"/>
                  </a:moveTo>
                  <a:lnTo>
                    <a:pt x="8504" y="66061"/>
                  </a:lnTo>
                  <a:lnTo>
                    <a:pt x="31694" y="31670"/>
                  </a:lnTo>
                  <a:lnTo>
                    <a:pt x="66088" y="8495"/>
                  </a:lnTo>
                  <a:lnTo>
                    <a:pt x="108203" y="0"/>
                  </a:lnTo>
                  <a:lnTo>
                    <a:pt x="5524500" y="0"/>
                  </a:lnTo>
                  <a:lnTo>
                    <a:pt x="5566642" y="8495"/>
                  </a:lnTo>
                  <a:lnTo>
                    <a:pt x="5601033" y="31670"/>
                  </a:lnTo>
                  <a:lnTo>
                    <a:pt x="5624208" y="66061"/>
                  </a:lnTo>
                  <a:lnTo>
                    <a:pt x="5632704" y="108203"/>
                  </a:lnTo>
                  <a:lnTo>
                    <a:pt x="5632704" y="541019"/>
                  </a:lnTo>
                  <a:lnTo>
                    <a:pt x="5624208" y="583162"/>
                  </a:lnTo>
                  <a:lnTo>
                    <a:pt x="5601033" y="617553"/>
                  </a:lnTo>
                  <a:lnTo>
                    <a:pt x="5566642" y="640728"/>
                  </a:lnTo>
                  <a:lnTo>
                    <a:pt x="5524500" y="649224"/>
                  </a:lnTo>
                  <a:lnTo>
                    <a:pt x="108203" y="649224"/>
                  </a:lnTo>
                  <a:lnTo>
                    <a:pt x="66088" y="640728"/>
                  </a:lnTo>
                  <a:lnTo>
                    <a:pt x="31694" y="617553"/>
                  </a:lnTo>
                  <a:lnTo>
                    <a:pt x="8504" y="583162"/>
                  </a:lnTo>
                  <a:lnTo>
                    <a:pt x="0" y="541019"/>
                  </a:lnTo>
                  <a:lnTo>
                    <a:pt x="0" y="10820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477000" y="2455290"/>
            <a:ext cx="52577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Ubuntu" panose="020B0504030602030204" pitchFamily="34" charset="0"/>
                <a:cs typeface="Calibri"/>
              </a:rPr>
              <a:t>Численность населения</a:t>
            </a:r>
            <a:r>
              <a:rPr sz="1600" spc="-25" dirty="0">
                <a:latin typeface="Ubuntu" panose="020B0504030602030204" pitchFamily="34" charset="0"/>
                <a:cs typeface="Calibri"/>
              </a:rPr>
              <a:t> </a:t>
            </a:r>
            <a:r>
              <a:rPr sz="1600" dirty="0">
                <a:latin typeface="Ubuntu" panose="020B0504030602030204" pitchFamily="34" charset="0"/>
                <a:cs typeface="Calibri"/>
              </a:rPr>
              <a:t>–</a:t>
            </a:r>
            <a:r>
              <a:rPr sz="1600" spc="-5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spc="-5" dirty="0">
                <a:latin typeface="Ubuntu" panose="020B0504030602030204" pitchFamily="34" charset="0"/>
                <a:cs typeface="Calibri"/>
              </a:rPr>
              <a:t>6 </a:t>
            </a:r>
            <a:r>
              <a:rPr lang="ru-RU" sz="1600" spc="-10" dirty="0">
                <a:latin typeface="Ubuntu" panose="020B0504030602030204" pitchFamily="34" charset="0"/>
                <a:cs typeface="Calibri"/>
              </a:rPr>
              <a:t>384 </a:t>
            </a:r>
            <a:r>
              <a:rPr sz="1600" spc="-10" dirty="0" err="1">
                <a:latin typeface="Ubuntu" panose="020B0504030602030204" pitchFamily="34" charset="0"/>
                <a:cs typeface="Calibri"/>
              </a:rPr>
              <a:t>человека</a:t>
            </a:r>
            <a:endParaRPr sz="1600" dirty="0">
              <a:latin typeface="Ubuntu" panose="020B0504030602030204" pitchFamily="34" charset="0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917872" y="3244333"/>
            <a:ext cx="6163036" cy="670487"/>
            <a:chOff x="402336" y="3290315"/>
            <a:chExt cx="6132763" cy="879602"/>
          </a:xfrm>
        </p:grpSpPr>
        <p:sp>
          <p:nvSpPr>
            <p:cNvPr id="19" name="object 19"/>
            <p:cNvSpPr/>
            <p:nvPr/>
          </p:nvSpPr>
          <p:spPr>
            <a:xfrm>
              <a:off x="402336" y="3614927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6124955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6124955" y="554736"/>
                  </a:lnTo>
                  <a:lnTo>
                    <a:pt x="6124955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09889" y="3366667"/>
              <a:ext cx="6125210" cy="722603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0" y="554736"/>
                  </a:moveTo>
                  <a:lnTo>
                    <a:pt x="6124955" y="554736"/>
                  </a:lnTo>
                  <a:lnTo>
                    <a:pt x="6124955" y="0"/>
                  </a:lnTo>
                  <a:lnTo>
                    <a:pt x="0" y="0"/>
                  </a:lnTo>
                  <a:lnTo>
                    <a:pt x="0" y="554736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08660" y="3290315"/>
              <a:ext cx="5633085" cy="787607"/>
            </a:xfrm>
            <a:custGeom>
              <a:avLst/>
              <a:gdLst/>
              <a:ahLst/>
              <a:cxnLst/>
              <a:rect l="l" t="t" r="r" b="b"/>
              <a:pathLst>
                <a:path w="5633085" h="650875">
                  <a:moveTo>
                    <a:pt x="5524245" y="0"/>
                  </a:moveTo>
                  <a:lnTo>
                    <a:pt x="108458" y="0"/>
                  </a:lnTo>
                  <a:lnTo>
                    <a:pt x="66243" y="8516"/>
                  </a:lnTo>
                  <a:lnTo>
                    <a:pt x="31769" y="31750"/>
                  </a:lnTo>
                  <a:lnTo>
                    <a:pt x="8524" y="66222"/>
                  </a:lnTo>
                  <a:lnTo>
                    <a:pt x="0" y="108458"/>
                  </a:lnTo>
                  <a:lnTo>
                    <a:pt x="0" y="542290"/>
                  </a:lnTo>
                  <a:lnTo>
                    <a:pt x="8524" y="584525"/>
                  </a:lnTo>
                  <a:lnTo>
                    <a:pt x="31769" y="618998"/>
                  </a:lnTo>
                  <a:lnTo>
                    <a:pt x="66243" y="642231"/>
                  </a:lnTo>
                  <a:lnTo>
                    <a:pt x="108458" y="650748"/>
                  </a:lnTo>
                  <a:lnTo>
                    <a:pt x="5524245" y="650748"/>
                  </a:lnTo>
                  <a:lnTo>
                    <a:pt x="5566481" y="642231"/>
                  </a:lnTo>
                  <a:lnTo>
                    <a:pt x="5600954" y="618998"/>
                  </a:lnTo>
                  <a:lnTo>
                    <a:pt x="5624187" y="584525"/>
                  </a:lnTo>
                  <a:lnTo>
                    <a:pt x="5632704" y="542290"/>
                  </a:lnTo>
                  <a:lnTo>
                    <a:pt x="5632704" y="108458"/>
                  </a:lnTo>
                  <a:lnTo>
                    <a:pt x="5624187" y="66222"/>
                  </a:lnTo>
                  <a:lnTo>
                    <a:pt x="5600954" y="31750"/>
                  </a:lnTo>
                  <a:lnTo>
                    <a:pt x="5566481" y="8516"/>
                  </a:lnTo>
                  <a:lnTo>
                    <a:pt x="5524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8660" y="3290315"/>
              <a:ext cx="5633085" cy="814476"/>
            </a:xfrm>
            <a:custGeom>
              <a:avLst/>
              <a:gdLst/>
              <a:ahLst/>
              <a:cxnLst/>
              <a:rect l="l" t="t" r="r" b="b"/>
              <a:pathLst>
                <a:path w="5633085" h="650875">
                  <a:moveTo>
                    <a:pt x="0" y="108458"/>
                  </a:moveTo>
                  <a:lnTo>
                    <a:pt x="8524" y="66222"/>
                  </a:lnTo>
                  <a:lnTo>
                    <a:pt x="31769" y="31750"/>
                  </a:lnTo>
                  <a:lnTo>
                    <a:pt x="66243" y="8516"/>
                  </a:lnTo>
                  <a:lnTo>
                    <a:pt x="108458" y="0"/>
                  </a:lnTo>
                  <a:lnTo>
                    <a:pt x="5524245" y="0"/>
                  </a:lnTo>
                  <a:lnTo>
                    <a:pt x="5566481" y="8516"/>
                  </a:lnTo>
                  <a:lnTo>
                    <a:pt x="5600954" y="31750"/>
                  </a:lnTo>
                  <a:lnTo>
                    <a:pt x="5624187" y="66222"/>
                  </a:lnTo>
                  <a:lnTo>
                    <a:pt x="5632704" y="108458"/>
                  </a:lnTo>
                  <a:lnTo>
                    <a:pt x="5632704" y="542290"/>
                  </a:lnTo>
                  <a:lnTo>
                    <a:pt x="5624187" y="584525"/>
                  </a:lnTo>
                  <a:lnTo>
                    <a:pt x="5600954" y="618998"/>
                  </a:lnTo>
                  <a:lnTo>
                    <a:pt x="5566481" y="642231"/>
                  </a:lnTo>
                  <a:lnTo>
                    <a:pt x="5524245" y="650748"/>
                  </a:lnTo>
                  <a:lnTo>
                    <a:pt x="108458" y="650748"/>
                  </a:lnTo>
                  <a:lnTo>
                    <a:pt x="66243" y="642231"/>
                  </a:lnTo>
                  <a:lnTo>
                    <a:pt x="31769" y="618998"/>
                  </a:lnTo>
                  <a:lnTo>
                    <a:pt x="8524" y="584525"/>
                  </a:lnTo>
                  <a:lnTo>
                    <a:pt x="0" y="542290"/>
                  </a:lnTo>
                  <a:lnTo>
                    <a:pt x="0" y="108458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869746" y="4003332"/>
            <a:ext cx="6215447" cy="892175"/>
            <a:chOff x="395986" y="4282185"/>
            <a:chExt cx="6137910" cy="892175"/>
          </a:xfrm>
        </p:grpSpPr>
        <p:sp>
          <p:nvSpPr>
            <p:cNvPr id="26" name="object 26"/>
            <p:cNvSpPr/>
            <p:nvPr/>
          </p:nvSpPr>
          <p:spPr>
            <a:xfrm>
              <a:off x="402336" y="4613147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6124955" y="0"/>
                  </a:moveTo>
                  <a:lnTo>
                    <a:pt x="0" y="0"/>
                  </a:lnTo>
                  <a:lnTo>
                    <a:pt x="0" y="554735"/>
                  </a:lnTo>
                  <a:lnTo>
                    <a:pt x="6124955" y="554735"/>
                  </a:lnTo>
                  <a:lnTo>
                    <a:pt x="6124955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02336" y="4613147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0" y="554735"/>
                  </a:moveTo>
                  <a:lnTo>
                    <a:pt x="6124955" y="554735"/>
                  </a:lnTo>
                  <a:lnTo>
                    <a:pt x="6124955" y="0"/>
                  </a:lnTo>
                  <a:lnTo>
                    <a:pt x="0" y="0"/>
                  </a:lnTo>
                  <a:lnTo>
                    <a:pt x="0" y="554735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08660" y="4288535"/>
              <a:ext cx="5633085" cy="649605"/>
            </a:xfrm>
            <a:custGeom>
              <a:avLst/>
              <a:gdLst/>
              <a:ahLst/>
              <a:cxnLst/>
              <a:rect l="l" t="t" r="r" b="b"/>
              <a:pathLst>
                <a:path w="5633085" h="649604">
                  <a:moveTo>
                    <a:pt x="5524500" y="0"/>
                  </a:moveTo>
                  <a:lnTo>
                    <a:pt x="108203" y="0"/>
                  </a:lnTo>
                  <a:lnTo>
                    <a:pt x="66088" y="8495"/>
                  </a:lnTo>
                  <a:lnTo>
                    <a:pt x="31694" y="31670"/>
                  </a:lnTo>
                  <a:lnTo>
                    <a:pt x="8504" y="66061"/>
                  </a:lnTo>
                  <a:lnTo>
                    <a:pt x="0" y="108203"/>
                  </a:lnTo>
                  <a:lnTo>
                    <a:pt x="0" y="541019"/>
                  </a:lnTo>
                  <a:lnTo>
                    <a:pt x="8504" y="583162"/>
                  </a:lnTo>
                  <a:lnTo>
                    <a:pt x="31694" y="617553"/>
                  </a:lnTo>
                  <a:lnTo>
                    <a:pt x="66088" y="640728"/>
                  </a:lnTo>
                  <a:lnTo>
                    <a:pt x="108203" y="649224"/>
                  </a:lnTo>
                  <a:lnTo>
                    <a:pt x="5524500" y="649224"/>
                  </a:lnTo>
                  <a:lnTo>
                    <a:pt x="5566642" y="640728"/>
                  </a:lnTo>
                  <a:lnTo>
                    <a:pt x="5601033" y="617553"/>
                  </a:lnTo>
                  <a:lnTo>
                    <a:pt x="5624208" y="583162"/>
                  </a:lnTo>
                  <a:lnTo>
                    <a:pt x="5632704" y="541019"/>
                  </a:lnTo>
                  <a:lnTo>
                    <a:pt x="5632704" y="108203"/>
                  </a:lnTo>
                  <a:lnTo>
                    <a:pt x="5624208" y="66061"/>
                  </a:lnTo>
                  <a:lnTo>
                    <a:pt x="5601033" y="31670"/>
                  </a:lnTo>
                  <a:lnTo>
                    <a:pt x="5566642" y="8495"/>
                  </a:lnTo>
                  <a:lnTo>
                    <a:pt x="5524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08660" y="4288535"/>
              <a:ext cx="5633085" cy="649605"/>
            </a:xfrm>
            <a:custGeom>
              <a:avLst/>
              <a:gdLst/>
              <a:ahLst/>
              <a:cxnLst/>
              <a:rect l="l" t="t" r="r" b="b"/>
              <a:pathLst>
                <a:path w="5633085" h="649604">
                  <a:moveTo>
                    <a:pt x="0" y="108203"/>
                  </a:moveTo>
                  <a:lnTo>
                    <a:pt x="8504" y="66061"/>
                  </a:lnTo>
                  <a:lnTo>
                    <a:pt x="31694" y="31670"/>
                  </a:lnTo>
                  <a:lnTo>
                    <a:pt x="66088" y="8495"/>
                  </a:lnTo>
                  <a:lnTo>
                    <a:pt x="108203" y="0"/>
                  </a:lnTo>
                  <a:lnTo>
                    <a:pt x="5524500" y="0"/>
                  </a:lnTo>
                  <a:lnTo>
                    <a:pt x="5566642" y="8495"/>
                  </a:lnTo>
                  <a:lnTo>
                    <a:pt x="5601033" y="31670"/>
                  </a:lnTo>
                  <a:lnTo>
                    <a:pt x="5624208" y="66061"/>
                  </a:lnTo>
                  <a:lnTo>
                    <a:pt x="5632704" y="108203"/>
                  </a:lnTo>
                  <a:lnTo>
                    <a:pt x="5632704" y="541019"/>
                  </a:lnTo>
                  <a:lnTo>
                    <a:pt x="5624208" y="583162"/>
                  </a:lnTo>
                  <a:lnTo>
                    <a:pt x="5601033" y="617553"/>
                  </a:lnTo>
                  <a:lnTo>
                    <a:pt x="5566642" y="640728"/>
                  </a:lnTo>
                  <a:lnTo>
                    <a:pt x="5524500" y="649224"/>
                  </a:lnTo>
                  <a:lnTo>
                    <a:pt x="108203" y="649224"/>
                  </a:lnTo>
                  <a:lnTo>
                    <a:pt x="66088" y="640728"/>
                  </a:lnTo>
                  <a:lnTo>
                    <a:pt x="31694" y="617553"/>
                  </a:lnTo>
                  <a:lnTo>
                    <a:pt x="8504" y="583162"/>
                  </a:lnTo>
                  <a:lnTo>
                    <a:pt x="0" y="541019"/>
                  </a:lnTo>
                  <a:lnTo>
                    <a:pt x="0" y="10820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863397" y="4911679"/>
            <a:ext cx="6204692" cy="1191260"/>
            <a:chOff x="395986" y="5280405"/>
            <a:chExt cx="6137910" cy="1191260"/>
          </a:xfrm>
        </p:grpSpPr>
        <p:sp>
          <p:nvSpPr>
            <p:cNvPr id="31" name="object 31"/>
            <p:cNvSpPr/>
            <p:nvPr/>
          </p:nvSpPr>
          <p:spPr>
            <a:xfrm>
              <a:off x="402336" y="5910072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6124955" y="0"/>
                  </a:moveTo>
                  <a:lnTo>
                    <a:pt x="0" y="0"/>
                  </a:lnTo>
                  <a:lnTo>
                    <a:pt x="0" y="554735"/>
                  </a:lnTo>
                  <a:lnTo>
                    <a:pt x="6124955" y="554735"/>
                  </a:lnTo>
                  <a:lnTo>
                    <a:pt x="6124955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02336" y="5910072"/>
              <a:ext cx="6125210" cy="554990"/>
            </a:xfrm>
            <a:custGeom>
              <a:avLst/>
              <a:gdLst/>
              <a:ahLst/>
              <a:cxnLst/>
              <a:rect l="l" t="t" r="r" b="b"/>
              <a:pathLst>
                <a:path w="6125209" h="554989">
                  <a:moveTo>
                    <a:pt x="0" y="554735"/>
                  </a:moveTo>
                  <a:lnTo>
                    <a:pt x="6124955" y="554735"/>
                  </a:lnTo>
                  <a:lnTo>
                    <a:pt x="6124955" y="0"/>
                  </a:lnTo>
                  <a:lnTo>
                    <a:pt x="0" y="0"/>
                  </a:lnTo>
                  <a:lnTo>
                    <a:pt x="0" y="554735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8660" y="5286755"/>
              <a:ext cx="5651500" cy="949960"/>
            </a:xfrm>
            <a:custGeom>
              <a:avLst/>
              <a:gdLst/>
              <a:ahLst/>
              <a:cxnLst/>
              <a:rect l="l" t="t" r="r" b="b"/>
              <a:pathLst>
                <a:path w="5651500" h="949960">
                  <a:moveTo>
                    <a:pt x="5492750" y="0"/>
                  </a:moveTo>
                  <a:lnTo>
                    <a:pt x="158242" y="0"/>
                  </a:lnTo>
                  <a:lnTo>
                    <a:pt x="108227" y="8069"/>
                  </a:lnTo>
                  <a:lnTo>
                    <a:pt x="64788" y="30536"/>
                  </a:lnTo>
                  <a:lnTo>
                    <a:pt x="30533" y="64794"/>
                  </a:lnTo>
                  <a:lnTo>
                    <a:pt x="8067" y="108232"/>
                  </a:lnTo>
                  <a:lnTo>
                    <a:pt x="0" y="158242"/>
                  </a:lnTo>
                  <a:lnTo>
                    <a:pt x="0" y="791210"/>
                  </a:lnTo>
                  <a:lnTo>
                    <a:pt x="8067" y="841224"/>
                  </a:lnTo>
                  <a:lnTo>
                    <a:pt x="30533" y="884663"/>
                  </a:lnTo>
                  <a:lnTo>
                    <a:pt x="64788" y="918918"/>
                  </a:lnTo>
                  <a:lnTo>
                    <a:pt x="108227" y="941384"/>
                  </a:lnTo>
                  <a:lnTo>
                    <a:pt x="158242" y="949452"/>
                  </a:lnTo>
                  <a:lnTo>
                    <a:pt x="5492750" y="949452"/>
                  </a:lnTo>
                  <a:lnTo>
                    <a:pt x="5542759" y="941384"/>
                  </a:lnTo>
                  <a:lnTo>
                    <a:pt x="5586197" y="918918"/>
                  </a:lnTo>
                  <a:lnTo>
                    <a:pt x="5620455" y="884663"/>
                  </a:lnTo>
                  <a:lnTo>
                    <a:pt x="5642922" y="841224"/>
                  </a:lnTo>
                  <a:lnTo>
                    <a:pt x="5650992" y="791210"/>
                  </a:lnTo>
                  <a:lnTo>
                    <a:pt x="5650992" y="158242"/>
                  </a:lnTo>
                  <a:lnTo>
                    <a:pt x="5642922" y="108232"/>
                  </a:lnTo>
                  <a:lnTo>
                    <a:pt x="5620455" y="64794"/>
                  </a:lnTo>
                  <a:lnTo>
                    <a:pt x="5586197" y="30536"/>
                  </a:lnTo>
                  <a:lnTo>
                    <a:pt x="5542759" y="8069"/>
                  </a:lnTo>
                  <a:lnTo>
                    <a:pt x="5492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08660" y="5286755"/>
              <a:ext cx="5651500" cy="949960"/>
            </a:xfrm>
            <a:custGeom>
              <a:avLst/>
              <a:gdLst/>
              <a:ahLst/>
              <a:cxnLst/>
              <a:rect l="l" t="t" r="r" b="b"/>
              <a:pathLst>
                <a:path w="5651500" h="949960">
                  <a:moveTo>
                    <a:pt x="0" y="158242"/>
                  </a:moveTo>
                  <a:lnTo>
                    <a:pt x="8067" y="108232"/>
                  </a:lnTo>
                  <a:lnTo>
                    <a:pt x="30533" y="64794"/>
                  </a:lnTo>
                  <a:lnTo>
                    <a:pt x="64788" y="30536"/>
                  </a:lnTo>
                  <a:lnTo>
                    <a:pt x="108227" y="8069"/>
                  </a:lnTo>
                  <a:lnTo>
                    <a:pt x="158242" y="0"/>
                  </a:lnTo>
                  <a:lnTo>
                    <a:pt x="5492750" y="0"/>
                  </a:lnTo>
                  <a:lnTo>
                    <a:pt x="5542759" y="8069"/>
                  </a:lnTo>
                  <a:lnTo>
                    <a:pt x="5586197" y="30536"/>
                  </a:lnTo>
                  <a:lnTo>
                    <a:pt x="5620455" y="64794"/>
                  </a:lnTo>
                  <a:lnTo>
                    <a:pt x="5642922" y="108232"/>
                  </a:lnTo>
                  <a:lnTo>
                    <a:pt x="5650992" y="158242"/>
                  </a:lnTo>
                  <a:lnTo>
                    <a:pt x="5650992" y="791210"/>
                  </a:lnTo>
                  <a:lnTo>
                    <a:pt x="5642922" y="841224"/>
                  </a:lnTo>
                  <a:lnTo>
                    <a:pt x="5620455" y="884663"/>
                  </a:lnTo>
                  <a:lnTo>
                    <a:pt x="5586197" y="918918"/>
                  </a:lnTo>
                  <a:lnTo>
                    <a:pt x="5542759" y="941384"/>
                  </a:lnTo>
                  <a:lnTo>
                    <a:pt x="5492750" y="949452"/>
                  </a:lnTo>
                  <a:lnTo>
                    <a:pt x="158242" y="949452"/>
                  </a:lnTo>
                  <a:lnTo>
                    <a:pt x="108227" y="941384"/>
                  </a:lnTo>
                  <a:lnTo>
                    <a:pt x="64788" y="918918"/>
                  </a:lnTo>
                  <a:lnTo>
                    <a:pt x="30533" y="884663"/>
                  </a:lnTo>
                  <a:lnTo>
                    <a:pt x="8067" y="841224"/>
                  </a:lnTo>
                  <a:lnTo>
                    <a:pt x="0" y="791210"/>
                  </a:lnTo>
                  <a:lnTo>
                    <a:pt x="0" y="158242"/>
                  </a:lnTo>
                  <a:close/>
                </a:path>
              </a:pathLst>
            </a:custGeom>
            <a:ln w="12699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Ubuntu" panose="020B0504030602030204" pitchFamily="34" charset="0"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328945" y="3870202"/>
            <a:ext cx="5428945" cy="17702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pc="-10" dirty="0">
                <a:latin typeface="Ubuntu" panose="020B0504030602030204" pitchFamily="34" charset="0"/>
                <a:cs typeface="Calibri"/>
              </a:rPr>
              <a:t>  </a:t>
            </a:r>
          </a:p>
          <a:p>
            <a:r>
              <a:rPr lang="ru-RU" sz="1600" spc="-10" dirty="0">
                <a:latin typeface="Ubuntu" panose="020B0504030602030204" pitchFamily="34" charset="0"/>
                <a:cs typeface="Calibri"/>
              </a:rPr>
              <a:t>Расстояние</a:t>
            </a:r>
            <a:r>
              <a:rPr lang="ru-RU" sz="1600" spc="25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spc="-5" dirty="0">
                <a:latin typeface="Ubuntu" panose="020B0504030602030204" pitchFamily="34" charset="0"/>
                <a:cs typeface="Calibri"/>
              </a:rPr>
              <a:t>до</a:t>
            </a:r>
            <a:r>
              <a:rPr lang="ru-RU" sz="1600" spc="-20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spc="-10" dirty="0">
                <a:latin typeface="Ubuntu" panose="020B0504030602030204" pitchFamily="34" charset="0"/>
                <a:cs typeface="Calibri"/>
              </a:rPr>
              <a:t>областного</a:t>
            </a:r>
            <a:r>
              <a:rPr lang="ru-RU" sz="1600" spc="10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spc="-5" dirty="0">
                <a:latin typeface="Ubuntu" panose="020B0504030602030204" pitchFamily="34" charset="0"/>
                <a:cs typeface="Calibri"/>
              </a:rPr>
              <a:t>центра</a:t>
            </a:r>
            <a:r>
              <a:rPr lang="ru-RU" sz="1600" spc="-15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spc="-35" dirty="0">
                <a:latin typeface="Ubuntu" panose="020B0504030602030204" pitchFamily="34" charset="0"/>
                <a:cs typeface="Calibri"/>
              </a:rPr>
              <a:t>(г.</a:t>
            </a:r>
            <a:r>
              <a:rPr lang="ru-RU" sz="1600" spc="-5" dirty="0">
                <a:latin typeface="Ubuntu" panose="020B0504030602030204" pitchFamily="34" charset="0"/>
                <a:cs typeface="Calibri"/>
              </a:rPr>
              <a:t> Киров)</a:t>
            </a:r>
            <a:r>
              <a:rPr lang="ru-RU" sz="1600" spc="5" dirty="0">
                <a:latin typeface="Ubuntu" panose="020B0504030602030204" pitchFamily="34" charset="0"/>
                <a:cs typeface="Calibri"/>
              </a:rPr>
              <a:t> </a:t>
            </a:r>
            <a:r>
              <a:rPr lang="ru-RU" sz="1600" dirty="0">
                <a:latin typeface="Ubuntu" panose="020B0504030602030204" pitchFamily="34" charset="0"/>
                <a:cs typeface="Calibri"/>
              </a:rPr>
              <a:t>–</a:t>
            </a:r>
            <a:r>
              <a:rPr lang="ru-RU" sz="1600" spc="-5" dirty="0">
                <a:latin typeface="Ubuntu" panose="020B0504030602030204" pitchFamily="34" charset="0"/>
                <a:cs typeface="Calibri"/>
              </a:rPr>
              <a:t> 265 </a:t>
            </a:r>
            <a:r>
              <a:rPr lang="ru-RU" sz="1600" spc="5" dirty="0">
                <a:latin typeface="Ubuntu" panose="020B0504030602030204" pitchFamily="34" charset="0"/>
                <a:cs typeface="Calibri"/>
              </a:rPr>
              <a:t>км</a:t>
            </a:r>
            <a:endParaRPr lang="ru-RU" sz="1600" dirty="0">
              <a:latin typeface="Ubuntu" panose="020B0504030602030204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Ubuntu" panose="020B050403060203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 dirty="0">
              <a:latin typeface="Ubuntu" panose="020B0504030602030204" pitchFamily="34" charset="0"/>
              <a:cs typeface="Calibri"/>
            </a:endParaRPr>
          </a:p>
          <a:p>
            <a:pPr marL="27305" marR="5080">
              <a:lnSpc>
                <a:spcPct val="91700"/>
              </a:lnSpc>
              <a:spcBef>
                <a:spcPts val="5"/>
              </a:spcBef>
            </a:pPr>
            <a:endParaRPr lang="ru-RU" sz="1550" dirty="0">
              <a:latin typeface="Ubuntu" panose="020B0504030602030204" pitchFamily="34" charset="0"/>
              <a:cs typeface="Calibri"/>
            </a:endParaRPr>
          </a:p>
          <a:p>
            <a:pPr marL="27305" marR="5080">
              <a:lnSpc>
                <a:spcPct val="91700"/>
              </a:lnSpc>
              <a:spcBef>
                <a:spcPts val="5"/>
              </a:spcBef>
            </a:pPr>
            <a:r>
              <a:rPr sz="1600" spc="-25" dirty="0" err="1">
                <a:latin typeface="Ubuntu" panose="020B0504030602030204" pitchFamily="34" charset="0"/>
                <a:cs typeface="Times New Roman" panose="02020603050405020304" pitchFamily="18" charset="0"/>
              </a:rPr>
              <a:t>Граничит</a:t>
            </a:r>
            <a:r>
              <a:rPr sz="1600" spc="-20" dirty="0"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Ubuntu" panose="020B0504030602030204" pitchFamily="34" charset="0"/>
                <a:cs typeface="Times New Roman" panose="02020603050405020304" pitchFamily="18" charset="0"/>
              </a:rPr>
              <a:t>с</a:t>
            </a:r>
            <a:r>
              <a:rPr sz="1600" spc="5" dirty="0"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5" dirty="0">
                <a:latin typeface="Ubuntu" panose="020B0504030602030204" pitchFamily="34" charset="0"/>
                <a:cs typeface="Times New Roman" panose="02020603050405020304" pitchFamily="18" charset="0"/>
              </a:rPr>
              <a:t>районами </a:t>
            </a:r>
            <a:r>
              <a:rPr sz="1600" spc="-10" dirty="0" err="1">
                <a:latin typeface="Ubuntu" panose="020B0504030602030204" pitchFamily="34" charset="0"/>
                <a:cs typeface="Times New Roman" panose="02020603050405020304" pitchFamily="18" charset="0"/>
              </a:rPr>
              <a:t>Кировской</a:t>
            </a:r>
            <a:r>
              <a:rPr sz="1600" spc="-10" dirty="0"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sz="1600" spc="-10" dirty="0" err="1">
                <a:latin typeface="Ubuntu" panose="020B0504030602030204" pitchFamily="34" charset="0"/>
                <a:cs typeface="Times New Roman" panose="02020603050405020304" pitchFamily="18" charset="0"/>
              </a:rPr>
              <a:t>области</a:t>
            </a:r>
            <a:r>
              <a:rPr lang="ru-RU" sz="1600" spc="-10" dirty="0">
                <a:latin typeface="Ubuntu" panose="020B0504030602030204" pitchFamily="34" charset="0"/>
                <a:cs typeface="Times New Roman" panose="02020603050405020304" pitchFamily="18" charset="0"/>
              </a:rPr>
              <a:t>: Яранским,  Тужинским, Санчурским </a:t>
            </a:r>
            <a:r>
              <a:rPr sz="1600" dirty="0">
                <a:latin typeface="Ubuntu" panose="020B0504030602030204" pitchFamily="34" charset="0"/>
                <a:cs typeface="Times New Roman" panose="02020603050405020304" pitchFamily="18" charset="0"/>
              </a:rPr>
              <a:t>и</a:t>
            </a:r>
            <a:r>
              <a:rPr sz="1600" spc="5" dirty="0"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sz="1600" spc="-15" dirty="0">
                <a:latin typeface="Ubuntu" panose="020B0504030602030204" pitchFamily="34" charset="0"/>
                <a:cs typeface="Times New Roman" panose="02020603050405020304" pitchFamily="18" charset="0"/>
              </a:rPr>
              <a:t>Нижегородской </a:t>
            </a:r>
            <a:r>
              <a:rPr sz="1600" spc="-10" dirty="0">
                <a:latin typeface="Ubuntu" panose="020B0504030602030204" pitchFamily="34" charset="0"/>
                <a:cs typeface="Times New Roman" panose="02020603050405020304" pitchFamily="18" charset="0"/>
              </a:rPr>
              <a:t> областью</a:t>
            </a:r>
            <a:endParaRPr sz="1600" dirty="0">
              <a:latin typeface="Ubuntu" panose="020B05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686800" y="0"/>
            <a:ext cx="339839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>
                <a:latin typeface="Calibri"/>
                <a:cs typeface="Calibri"/>
              </a:rPr>
              <a:t>Кикнурский </a:t>
            </a:r>
            <a:r>
              <a:rPr sz="1600" b="1" spc="-5" dirty="0" err="1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47064" y="3244333"/>
            <a:ext cx="2339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15" dirty="0">
                <a:latin typeface="Ubuntu" panose="020B0504030602030204" pitchFamily="34" charset="0"/>
                <a:cs typeface="Calibri"/>
              </a:rPr>
              <a:t>Расположен</a:t>
            </a:r>
            <a:endParaRPr lang="ru-RU" sz="1600" dirty="0">
              <a:latin typeface="Ubuntu" panose="020B0504030602030204" pitchFamily="34" charset="0"/>
              <a:cs typeface="Calibri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467600" y="3253918"/>
            <a:ext cx="44053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730" algn="l"/>
                <a:tab pos="1997075" algn="l"/>
                <a:tab pos="2776855" algn="l"/>
              </a:tabLst>
            </a:pPr>
            <a:r>
              <a:rPr lang="ru-RU" sz="1600" dirty="0">
                <a:latin typeface="Ubuntu" panose="020B0504030602030204" pitchFamily="34" charset="0"/>
                <a:cs typeface="Times New Roman" panose="02020603050405020304" pitchFamily="18" charset="0"/>
              </a:rPr>
              <a:t>в ю</a:t>
            </a:r>
            <a:r>
              <a:rPr lang="ru-RU" sz="1600" spc="-30" dirty="0">
                <a:latin typeface="Ubuntu" panose="020B0504030602030204" pitchFamily="34" charset="0"/>
                <a:cs typeface="Times New Roman" panose="02020603050405020304" pitchFamily="18" charset="0"/>
              </a:rPr>
              <a:t>г</a:t>
            </a:r>
            <a:r>
              <a:rPr lang="ru-RU" sz="1600" spc="-5" dirty="0">
                <a:latin typeface="Ubuntu" panose="020B0504030602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latin typeface="Ubuntu" panose="020B0504030602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spc="-10" dirty="0">
                <a:latin typeface="Ubuntu" panose="020B0504030602030204" pitchFamily="34" charset="0"/>
                <a:cs typeface="Times New Roman" panose="02020603050405020304" pitchFamily="18" charset="0"/>
              </a:rPr>
              <a:t>з</a:t>
            </a:r>
            <a:r>
              <a:rPr lang="ru-RU" sz="1600" dirty="0">
                <a:latin typeface="Ubuntu" panose="020B0504030602030204" pitchFamily="34" charset="0"/>
                <a:cs typeface="Times New Roman" panose="02020603050405020304" pitchFamily="18" charset="0"/>
              </a:rPr>
              <a:t>ападн</a:t>
            </a:r>
            <a:r>
              <a:rPr lang="ru-RU" sz="1600" spc="5" dirty="0">
                <a:latin typeface="Ubuntu" panose="020B0504030602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latin typeface="Ubuntu" panose="020B0504030602030204" pitchFamily="34" charset="0"/>
                <a:cs typeface="Times New Roman" panose="02020603050405020304" pitchFamily="18" charset="0"/>
              </a:rPr>
              <a:t>й ча</a:t>
            </a:r>
            <a:r>
              <a:rPr lang="ru-RU" sz="1600" spc="-15" dirty="0">
                <a:latin typeface="Ubuntu" panose="020B0504030602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spc="-5" dirty="0">
                <a:latin typeface="Ubuntu" panose="020B0504030602030204" pitchFamily="34" charset="0"/>
                <a:cs typeface="Times New Roman" panose="02020603050405020304" pitchFamily="18" charset="0"/>
              </a:rPr>
              <a:t>т</a:t>
            </a:r>
            <a:r>
              <a:rPr lang="ru-RU" sz="1600" dirty="0">
                <a:latin typeface="Ubuntu" panose="020B0504030602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spc="-10" dirty="0">
                <a:latin typeface="Ubuntu" panose="020B0504030602030204" pitchFamily="34" charset="0"/>
                <a:cs typeface="Times New Roman" panose="02020603050405020304" pitchFamily="18" charset="0"/>
              </a:rPr>
              <a:t>К</a:t>
            </a:r>
            <a:r>
              <a:rPr lang="ru-RU" sz="1600" dirty="0">
                <a:latin typeface="Ubuntu" panose="020B0504030602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spc="5" dirty="0">
                <a:latin typeface="Ubuntu" panose="020B0504030602030204" pitchFamily="34" charset="0"/>
                <a:cs typeface="Times New Roman" panose="02020603050405020304" pitchFamily="18" charset="0"/>
              </a:rPr>
              <a:t>р</a:t>
            </a:r>
            <a:r>
              <a:rPr lang="ru-RU" sz="1600" spc="-5" dirty="0">
                <a:latin typeface="Ubuntu" panose="020B0504030602030204" pitchFamily="34" charset="0"/>
                <a:cs typeface="Times New Roman" panose="02020603050405020304" pitchFamily="18" charset="0"/>
              </a:rPr>
              <a:t>ов</a:t>
            </a:r>
            <a:r>
              <a:rPr lang="ru-RU" sz="1600" spc="-10" dirty="0">
                <a:latin typeface="Ubuntu" panose="020B0504030602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spc="-20" dirty="0">
                <a:latin typeface="Ubuntu" panose="020B0504030602030204" pitchFamily="34" charset="0"/>
                <a:cs typeface="Times New Roman" panose="02020603050405020304" pitchFamily="18" charset="0"/>
              </a:rPr>
              <a:t>к</a:t>
            </a:r>
            <a:r>
              <a:rPr lang="ru-RU" sz="1600" spc="-5" dirty="0">
                <a:latin typeface="Ubuntu" panose="020B0504030602030204" pitchFamily="34" charset="0"/>
                <a:cs typeface="Times New Roman" panose="02020603050405020304" pitchFamily="18" charset="0"/>
              </a:rPr>
              <a:t>ой области</a:t>
            </a:r>
            <a:endParaRPr lang="ru-RU" sz="1600" dirty="0">
              <a:latin typeface="Ubuntu" panose="020B05040306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089" y="204673"/>
            <a:ext cx="74339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" dirty="0">
                <a:latin typeface="Calibri Light"/>
                <a:cs typeface="Calibri Light"/>
              </a:rPr>
              <a:t>Преимущества</a:t>
            </a:r>
            <a:r>
              <a:rPr sz="3600" b="0" spc="-90" dirty="0">
                <a:latin typeface="Calibri Light"/>
                <a:cs typeface="Calibri Light"/>
              </a:rPr>
              <a:t> </a:t>
            </a:r>
            <a:r>
              <a:rPr sz="3600" b="0" spc="-35" dirty="0">
                <a:latin typeface="Calibri Light"/>
                <a:cs typeface="Calibri Light"/>
              </a:rPr>
              <a:t>муниципального</a:t>
            </a:r>
            <a:r>
              <a:rPr sz="3600" b="0" spc="-90" dirty="0">
                <a:latin typeface="Calibri Light"/>
                <a:cs typeface="Calibri Light"/>
              </a:rPr>
              <a:t> </a:t>
            </a:r>
            <a:r>
              <a:rPr sz="3600" b="0" spc="-25" dirty="0">
                <a:latin typeface="Calibri Light"/>
                <a:cs typeface="Calibri Light"/>
              </a:rPr>
              <a:t>округа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754370" y="5806185"/>
            <a:ext cx="6084570" cy="857250"/>
            <a:chOff x="5754370" y="5806185"/>
            <a:chExt cx="6084570" cy="857250"/>
          </a:xfrm>
        </p:grpSpPr>
        <p:sp>
          <p:nvSpPr>
            <p:cNvPr id="4" name="object 4"/>
            <p:cNvSpPr/>
            <p:nvPr/>
          </p:nvSpPr>
          <p:spPr>
            <a:xfrm>
              <a:off x="5760720" y="5812535"/>
              <a:ext cx="6071870" cy="844550"/>
            </a:xfrm>
            <a:custGeom>
              <a:avLst/>
              <a:gdLst/>
              <a:ahLst/>
              <a:cxnLst/>
              <a:rect l="l" t="t" r="r" b="b"/>
              <a:pathLst>
                <a:path w="6071870" h="844550">
                  <a:moveTo>
                    <a:pt x="5997066" y="0"/>
                  </a:moveTo>
                  <a:lnTo>
                    <a:pt x="74549" y="0"/>
                  </a:lnTo>
                  <a:lnTo>
                    <a:pt x="45541" y="6634"/>
                  </a:lnTo>
                  <a:lnTo>
                    <a:pt x="21844" y="24726"/>
                  </a:lnTo>
                  <a:lnTo>
                    <a:pt x="5861" y="51563"/>
                  </a:lnTo>
                  <a:lnTo>
                    <a:pt x="0" y="84429"/>
                  </a:lnTo>
                  <a:lnTo>
                    <a:pt x="0" y="759866"/>
                  </a:lnTo>
                  <a:lnTo>
                    <a:pt x="5861" y="792732"/>
                  </a:lnTo>
                  <a:lnTo>
                    <a:pt x="21844" y="819569"/>
                  </a:lnTo>
                  <a:lnTo>
                    <a:pt x="45541" y="837661"/>
                  </a:lnTo>
                  <a:lnTo>
                    <a:pt x="74549" y="844295"/>
                  </a:lnTo>
                  <a:lnTo>
                    <a:pt x="5997066" y="844295"/>
                  </a:lnTo>
                  <a:lnTo>
                    <a:pt x="6026074" y="837661"/>
                  </a:lnTo>
                  <a:lnTo>
                    <a:pt x="6049771" y="819569"/>
                  </a:lnTo>
                  <a:lnTo>
                    <a:pt x="6065754" y="792732"/>
                  </a:lnTo>
                  <a:lnTo>
                    <a:pt x="6071615" y="759866"/>
                  </a:lnTo>
                  <a:lnTo>
                    <a:pt x="6071615" y="84429"/>
                  </a:lnTo>
                  <a:lnTo>
                    <a:pt x="6065754" y="51563"/>
                  </a:lnTo>
                  <a:lnTo>
                    <a:pt x="6049771" y="24726"/>
                  </a:lnTo>
                  <a:lnTo>
                    <a:pt x="6026074" y="6634"/>
                  </a:lnTo>
                  <a:lnTo>
                    <a:pt x="5997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60720" y="5812535"/>
              <a:ext cx="6071870" cy="844550"/>
            </a:xfrm>
            <a:custGeom>
              <a:avLst/>
              <a:gdLst/>
              <a:ahLst/>
              <a:cxnLst/>
              <a:rect l="l" t="t" r="r" b="b"/>
              <a:pathLst>
                <a:path w="6071870" h="844550">
                  <a:moveTo>
                    <a:pt x="0" y="84429"/>
                  </a:moveTo>
                  <a:lnTo>
                    <a:pt x="5861" y="51563"/>
                  </a:lnTo>
                  <a:lnTo>
                    <a:pt x="21844" y="24726"/>
                  </a:lnTo>
                  <a:lnTo>
                    <a:pt x="45541" y="6634"/>
                  </a:lnTo>
                  <a:lnTo>
                    <a:pt x="74549" y="0"/>
                  </a:lnTo>
                  <a:lnTo>
                    <a:pt x="5997066" y="0"/>
                  </a:lnTo>
                  <a:lnTo>
                    <a:pt x="6026074" y="6634"/>
                  </a:lnTo>
                  <a:lnTo>
                    <a:pt x="6049771" y="24726"/>
                  </a:lnTo>
                  <a:lnTo>
                    <a:pt x="6065754" y="51563"/>
                  </a:lnTo>
                  <a:lnTo>
                    <a:pt x="6071615" y="84429"/>
                  </a:lnTo>
                  <a:lnTo>
                    <a:pt x="6071615" y="136386"/>
                  </a:lnTo>
                  <a:lnTo>
                    <a:pt x="6071615" y="188342"/>
                  </a:lnTo>
                  <a:lnTo>
                    <a:pt x="6071615" y="759866"/>
                  </a:lnTo>
                  <a:lnTo>
                    <a:pt x="6065754" y="792732"/>
                  </a:lnTo>
                  <a:lnTo>
                    <a:pt x="6049771" y="819569"/>
                  </a:lnTo>
                  <a:lnTo>
                    <a:pt x="6026074" y="837661"/>
                  </a:lnTo>
                  <a:lnTo>
                    <a:pt x="5997066" y="844295"/>
                  </a:lnTo>
                  <a:lnTo>
                    <a:pt x="74549" y="844295"/>
                  </a:lnTo>
                  <a:lnTo>
                    <a:pt x="45541" y="837661"/>
                  </a:lnTo>
                  <a:lnTo>
                    <a:pt x="21844" y="819569"/>
                  </a:lnTo>
                  <a:lnTo>
                    <a:pt x="5861" y="792732"/>
                  </a:lnTo>
                  <a:lnTo>
                    <a:pt x="0" y="759866"/>
                  </a:lnTo>
                  <a:lnTo>
                    <a:pt x="0" y="844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75321" y="6057087"/>
            <a:ext cx="2099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Кадровый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потенциал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450" y="4911597"/>
            <a:ext cx="6910705" cy="1666239"/>
            <a:chOff x="298450" y="4911597"/>
            <a:chExt cx="6910705" cy="166623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7776" y="5896355"/>
              <a:ext cx="1374648" cy="6751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27776" y="5896355"/>
              <a:ext cx="1374775" cy="675640"/>
            </a:xfrm>
            <a:custGeom>
              <a:avLst/>
              <a:gdLst/>
              <a:ahLst/>
              <a:cxnLst/>
              <a:rect l="l" t="t" r="r" b="b"/>
              <a:pathLst>
                <a:path w="1374775" h="675640">
                  <a:moveTo>
                    <a:pt x="0" y="67513"/>
                  </a:moveTo>
                  <a:lnTo>
                    <a:pt x="5306" y="41233"/>
                  </a:lnTo>
                  <a:lnTo>
                    <a:pt x="19780" y="19773"/>
                  </a:lnTo>
                  <a:lnTo>
                    <a:pt x="41255" y="5305"/>
                  </a:lnTo>
                  <a:lnTo>
                    <a:pt x="67563" y="0"/>
                  </a:lnTo>
                  <a:lnTo>
                    <a:pt x="1307083" y="0"/>
                  </a:lnTo>
                  <a:lnTo>
                    <a:pt x="1333392" y="5305"/>
                  </a:lnTo>
                  <a:lnTo>
                    <a:pt x="1354867" y="19773"/>
                  </a:lnTo>
                  <a:lnTo>
                    <a:pt x="1369341" y="41233"/>
                  </a:lnTo>
                  <a:lnTo>
                    <a:pt x="1374648" y="67513"/>
                  </a:lnTo>
                  <a:lnTo>
                    <a:pt x="1374648" y="607618"/>
                  </a:lnTo>
                  <a:lnTo>
                    <a:pt x="1369341" y="633898"/>
                  </a:lnTo>
                  <a:lnTo>
                    <a:pt x="1354867" y="655358"/>
                  </a:lnTo>
                  <a:lnTo>
                    <a:pt x="1333392" y="669826"/>
                  </a:lnTo>
                  <a:lnTo>
                    <a:pt x="1307083" y="675132"/>
                  </a:lnTo>
                  <a:lnTo>
                    <a:pt x="67563" y="675132"/>
                  </a:lnTo>
                  <a:lnTo>
                    <a:pt x="41255" y="669826"/>
                  </a:lnTo>
                  <a:lnTo>
                    <a:pt x="19780" y="655358"/>
                  </a:lnTo>
                  <a:lnTo>
                    <a:pt x="5306" y="633898"/>
                  </a:lnTo>
                  <a:lnTo>
                    <a:pt x="0" y="607618"/>
                  </a:lnTo>
                  <a:lnTo>
                    <a:pt x="0" y="6751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4800" y="4917947"/>
              <a:ext cx="5523230" cy="844550"/>
            </a:xfrm>
            <a:custGeom>
              <a:avLst/>
              <a:gdLst/>
              <a:ahLst/>
              <a:cxnLst/>
              <a:rect l="l" t="t" r="r" b="b"/>
              <a:pathLst>
                <a:path w="5523230" h="844550">
                  <a:moveTo>
                    <a:pt x="5455158" y="0"/>
                  </a:moveTo>
                  <a:lnTo>
                    <a:pt x="67868" y="0"/>
                  </a:lnTo>
                  <a:lnTo>
                    <a:pt x="41448" y="6641"/>
                  </a:lnTo>
                  <a:lnTo>
                    <a:pt x="19875" y="24749"/>
                  </a:lnTo>
                  <a:lnTo>
                    <a:pt x="5332" y="51595"/>
                  </a:lnTo>
                  <a:lnTo>
                    <a:pt x="0" y="84454"/>
                  </a:lnTo>
                  <a:lnTo>
                    <a:pt x="0" y="759866"/>
                  </a:lnTo>
                  <a:lnTo>
                    <a:pt x="5332" y="792732"/>
                  </a:lnTo>
                  <a:lnTo>
                    <a:pt x="19875" y="819569"/>
                  </a:lnTo>
                  <a:lnTo>
                    <a:pt x="41448" y="837661"/>
                  </a:lnTo>
                  <a:lnTo>
                    <a:pt x="67868" y="844295"/>
                  </a:lnTo>
                  <a:lnTo>
                    <a:pt x="5455158" y="844295"/>
                  </a:lnTo>
                  <a:lnTo>
                    <a:pt x="5481560" y="837661"/>
                  </a:lnTo>
                  <a:lnTo>
                    <a:pt x="5503116" y="819569"/>
                  </a:lnTo>
                  <a:lnTo>
                    <a:pt x="5517647" y="792732"/>
                  </a:lnTo>
                  <a:lnTo>
                    <a:pt x="5522976" y="759866"/>
                  </a:lnTo>
                  <a:lnTo>
                    <a:pt x="5522976" y="84454"/>
                  </a:lnTo>
                  <a:lnTo>
                    <a:pt x="5517647" y="51595"/>
                  </a:lnTo>
                  <a:lnTo>
                    <a:pt x="5503116" y="24749"/>
                  </a:lnTo>
                  <a:lnTo>
                    <a:pt x="5481560" y="6641"/>
                  </a:lnTo>
                  <a:lnTo>
                    <a:pt x="5455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4800" y="4917947"/>
              <a:ext cx="5523230" cy="844550"/>
            </a:xfrm>
            <a:custGeom>
              <a:avLst/>
              <a:gdLst/>
              <a:ahLst/>
              <a:cxnLst/>
              <a:rect l="l" t="t" r="r" b="b"/>
              <a:pathLst>
                <a:path w="5523230" h="844550">
                  <a:moveTo>
                    <a:pt x="0" y="84454"/>
                  </a:moveTo>
                  <a:lnTo>
                    <a:pt x="5332" y="51595"/>
                  </a:lnTo>
                  <a:lnTo>
                    <a:pt x="19875" y="24749"/>
                  </a:lnTo>
                  <a:lnTo>
                    <a:pt x="41448" y="6641"/>
                  </a:lnTo>
                  <a:lnTo>
                    <a:pt x="67868" y="0"/>
                  </a:lnTo>
                  <a:lnTo>
                    <a:pt x="5455158" y="0"/>
                  </a:lnTo>
                  <a:lnTo>
                    <a:pt x="5481560" y="6641"/>
                  </a:lnTo>
                  <a:lnTo>
                    <a:pt x="5503116" y="24749"/>
                  </a:lnTo>
                  <a:lnTo>
                    <a:pt x="5517647" y="51595"/>
                  </a:lnTo>
                  <a:lnTo>
                    <a:pt x="5522976" y="84454"/>
                  </a:lnTo>
                  <a:lnTo>
                    <a:pt x="5522976" y="136415"/>
                  </a:lnTo>
                  <a:lnTo>
                    <a:pt x="5522976" y="188372"/>
                  </a:lnTo>
                  <a:lnTo>
                    <a:pt x="5522976" y="759866"/>
                  </a:lnTo>
                  <a:lnTo>
                    <a:pt x="5517647" y="792732"/>
                  </a:lnTo>
                  <a:lnTo>
                    <a:pt x="5503116" y="819569"/>
                  </a:lnTo>
                  <a:lnTo>
                    <a:pt x="5481560" y="837661"/>
                  </a:lnTo>
                  <a:lnTo>
                    <a:pt x="5455158" y="844295"/>
                  </a:lnTo>
                  <a:lnTo>
                    <a:pt x="67868" y="844295"/>
                  </a:lnTo>
                  <a:lnTo>
                    <a:pt x="41448" y="837661"/>
                  </a:lnTo>
                  <a:lnTo>
                    <a:pt x="19875" y="819569"/>
                  </a:lnTo>
                  <a:lnTo>
                    <a:pt x="5332" y="792732"/>
                  </a:lnTo>
                  <a:lnTo>
                    <a:pt x="0" y="759866"/>
                  </a:lnTo>
                  <a:lnTo>
                    <a:pt x="0" y="84454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19148" y="5161915"/>
            <a:ext cx="2495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Развитая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инфраструктура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6174" y="4995417"/>
            <a:ext cx="1386205" cy="688340"/>
            <a:chOff x="376174" y="4995417"/>
            <a:chExt cx="1386205" cy="6883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524" y="5001767"/>
              <a:ext cx="1373124" cy="6751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2524" y="5001767"/>
              <a:ext cx="1373505" cy="675640"/>
            </a:xfrm>
            <a:custGeom>
              <a:avLst/>
              <a:gdLst/>
              <a:ahLst/>
              <a:cxnLst/>
              <a:rect l="l" t="t" r="r" b="b"/>
              <a:pathLst>
                <a:path w="1373505" h="675639">
                  <a:moveTo>
                    <a:pt x="0" y="67563"/>
                  </a:moveTo>
                  <a:lnTo>
                    <a:pt x="5305" y="41255"/>
                  </a:lnTo>
                  <a:lnTo>
                    <a:pt x="19773" y="19780"/>
                  </a:lnTo>
                  <a:lnTo>
                    <a:pt x="41233" y="5306"/>
                  </a:lnTo>
                  <a:lnTo>
                    <a:pt x="67513" y="0"/>
                  </a:lnTo>
                  <a:lnTo>
                    <a:pt x="1305559" y="0"/>
                  </a:lnTo>
                  <a:lnTo>
                    <a:pt x="1331868" y="5306"/>
                  </a:lnTo>
                  <a:lnTo>
                    <a:pt x="1353343" y="19780"/>
                  </a:lnTo>
                  <a:lnTo>
                    <a:pt x="1367817" y="41255"/>
                  </a:lnTo>
                  <a:lnTo>
                    <a:pt x="1373124" y="67563"/>
                  </a:lnTo>
                  <a:lnTo>
                    <a:pt x="1373124" y="607618"/>
                  </a:lnTo>
                  <a:lnTo>
                    <a:pt x="1367817" y="633898"/>
                  </a:lnTo>
                  <a:lnTo>
                    <a:pt x="1353343" y="655358"/>
                  </a:lnTo>
                  <a:lnTo>
                    <a:pt x="1331868" y="669826"/>
                  </a:lnTo>
                  <a:lnTo>
                    <a:pt x="1305559" y="675131"/>
                  </a:lnTo>
                  <a:lnTo>
                    <a:pt x="67513" y="675131"/>
                  </a:lnTo>
                  <a:lnTo>
                    <a:pt x="41233" y="669826"/>
                  </a:lnTo>
                  <a:lnTo>
                    <a:pt x="19773" y="655358"/>
                  </a:lnTo>
                  <a:lnTo>
                    <a:pt x="5305" y="633898"/>
                  </a:lnTo>
                  <a:lnTo>
                    <a:pt x="0" y="607618"/>
                  </a:lnTo>
                  <a:lnTo>
                    <a:pt x="0" y="6756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754370" y="1868170"/>
            <a:ext cx="6084570" cy="857250"/>
            <a:chOff x="5754370" y="1868170"/>
            <a:chExt cx="6084570" cy="857250"/>
          </a:xfrm>
        </p:grpSpPr>
        <p:sp>
          <p:nvSpPr>
            <p:cNvPr id="17" name="object 17"/>
            <p:cNvSpPr/>
            <p:nvPr/>
          </p:nvSpPr>
          <p:spPr>
            <a:xfrm>
              <a:off x="5760720" y="1874520"/>
              <a:ext cx="6071870" cy="844550"/>
            </a:xfrm>
            <a:custGeom>
              <a:avLst/>
              <a:gdLst/>
              <a:ahLst/>
              <a:cxnLst/>
              <a:rect l="l" t="t" r="r" b="b"/>
              <a:pathLst>
                <a:path w="6071870" h="844550">
                  <a:moveTo>
                    <a:pt x="5997066" y="0"/>
                  </a:moveTo>
                  <a:lnTo>
                    <a:pt x="74549" y="0"/>
                  </a:lnTo>
                  <a:lnTo>
                    <a:pt x="45541" y="6641"/>
                  </a:lnTo>
                  <a:lnTo>
                    <a:pt x="21844" y="24749"/>
                  </a:lnTo>
                  <a:lnTo>
                    <a:pt x="5861" y="51595"/>
                  </a:lnTo>
                  <a:lnTo>
                    <a:pt x="0" y="84454"/>
                  </a:lnTo>
                  <a:lnTo>
                    <a:pt x="0" y="759840"/>
                  </a:lnTo>
                  <a:lnTo>
                    <a:pt x="5861" y="792700"/>
                  </a:lnTo>
                  <a:lnTo>
                    <a:pt x="21844" y="819546"/>
                  </a:lnTo>
                  <a:lnTo>
                    <a:pt x="45541" y="837654"/>
                  </a:lnTo>
                  <a:lnTo>
                    <a:pt x="74549" y="844295"/>
                  </a:lnTo>
                  <a:lnTo>
                    <a:pt x="5997066" y="844295"/>
                  </a:lnTo>
                  <a:lnTo>
                    <a:pt x="6026074" y="837654"/>
                  </a:lnTo>
                  <a:lnTo>
                    <a:pt x="6049771" y="819546"/>
                  </a:lnTo>
                  <a:lnTo>
                    <a:pt x="6065754" y="792700"/>
                  </a:lnTo>
                  <a:lnTo>
                    <a:pt x="6071615" y="759840"/>
                  </a:lnTo>
                  <a:lnTo>
                    <a:pt x="6071615" y="84454"/>
                  </a:lnTo>
                  <a:lnTo>
                    <a:pt x="6065754" y="51595"/>
                  </a:lnTo>
                  <a:lnTo>
                    <a:pt x="6049771" y="24749"/>
                  </a:lnTo>
                  <a:lnTo>
                    <a:pt x="6026074" y="6641"/>
                  </a:lnTo>
                  <a:lnTo>
                    <a:pt x="5997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60720" y="1874520"/>
              <a:ext cx="6071870" cy="844550"/>
            </a:xfrm>
            <a:custGeom>
              <a:avLst/>
              <a:gdLst/>
              <a:ahLst/>
              <a:cxnLst/>
              <a:rect l="l" t="t" r="r" b="b"/>
              <a:pathLst>
                <a:path w="6071870" h="844550">
                  <a:moveTo>
                    <a:pt x="0" y="84454"/>
                  </a:moveTo>
                  <a:lnTo>
                    <a:pt x="5861" y="51595"/>
                  </a:lnTo>
                  <a:lnTo>
                    <a:pt x="21844" y="24749"/>
                  </a:lnTo>
                  <a:lnTo>
                    <a:pt x="45541" y="6641"/>
                  </a:lnTo>
                  <a:lnTo>
                    <a:pt x="74549" y="0"/>
                  </a:lnTo>
                  <a:lnTo>
                    <a:pt x="5997066" y="0"/>
                  </a:lnTo>
                  <a:lnTo>
                    <a:pt x="6026074" y="6641"/>
                  </a:lnTo>
                  <a:lnTo>
                    <a:pt x="6049771" y="24749"/>
                  </a:lnTo>
                  <a:lnTo>
                    <a:pt x="6065754" y="51595"/>
                  </a:lnTo>
                  <a:lnTo>
                    <a:pt x="6071615" y="84454"/>
                  </a:lnTo>
                  <a:lnTo>
                    <a:pt x="6071615" y="136415"/>
                  </a:lnTo>
                  <a:lnTo>
                    <a:pt x="6071615" y="188371"/>
                  </a:lnTo>
                  <a:lnTo>
                    <a:pt x="6071615" y="759840"/>
                  </a:lnTo>
                  <a:lnTo>
                    <a:pt x="6065754" y="792700"/>
                  </a:lnTo>
                  <a:lnTo>
                    <a:pt x="6049771" y="819546"/>
                  </a:lnTo>
                  <a:lnTo>
                    <a:pt x="6026074" y="837654"/>
                  </a:lnTo>
                  <a:lnTo>
                    <a:pt x="5997066" y="844295"/>
                  </a:lnTo>
                  <a:lnTo>
                    <a:pt x="74549" y="844295"/>
                  </a:lnTo>
                  <a:lnTo>
                    <a:pt x="45541" y="837654"/>
                  </a:lnTo>
                  <a:lnTo>
                    <a:pt x="21844" y="819546"/>
                  </a:lnTo>
                  <a:lnTo>
                    <a:pt x="5861" y="792700"/>
                  </a:lnTo>
                  <a:lnTo>
                    <a:pt x="0" y="759840"/>
                  </a:lnTo>
                  <a:lnTo>
                    <a:pt x="0" y="84454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275321" y="1995042"/>
            <a:ext cx="434086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latin typeface="Calibri"/>
                <a:cs typeface="Calibri"/>
              </a:rPr>
              <a:t>Значительный </a:t>
            </a:r>
            <a:r>
              <a:rPr sz="1800" spc="-10" dirty="0">
                <a:latin typeface="Calibri"/>
                <a:cs typeface="Calibri"/>
              </a:rPr>
              <a:t>объем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свободных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земельных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участков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8450" y="2819145"/>
            <a:ext cx="5535930" cy="855980"/>
            <a:chOff x="298450" y="2819145"/>
            <a:chExt cx="5535930" cy="855980"/>
          </a:xfrm>
        </p:grpSpPr>
        <p:sp>
          <p:nvSpPr>
            <p:cNvPr id="21" name="object 21"/>
            <p:cNvSpPr/>
            <p:nvPr/>
          </p:nvSpPr>
          <p:spPr>
            <a:xfrm>
              <a:off x="304800" y="2825495"/>
              <a:ext cx="5523230" cy="843280"/>
            </a:xfrm>
            <a:custGeom>
              <a:avLst/>
              <a:gdLst/>
              <a:ahLst/>
              <a:cxnLst/>
              <a:rect l="l" t="t" r="r" b="b"/>
              <a:pathLst>
                <a:path w="5523230" h="843279">
                  <a:moveTo>
                    <a:pt x="5455158" y="0"/>
                  </a:moveTo>
                  <a:lnTo>
                    <a:pt x="67868" y="0"/>
                  </a:lnTo>
                  <a:lnTo>
                    <a:pt x="41448" y="6621"/>
                  </a:lnTo>
                  <a:lnTo>
                    <a:pt x="19875" y="24685"/>
                  </a:lnTo>
                  <a:lnTo>
                    <a:pt x="5332" y="51488"/>
                  </a:lnTo>
                  <a:lnTo>
                    <a:pt x="0" y="84327"/>
                  </a:lnTo>
                  <a:lnTo>
                    <a:pt x="0" y="758443"/>
                  </a:lnTo>
                  <a:lnTo>
                    <a:pt x="5332" y="791283"/>
                  </a:lnTo>
                  <a:lnTo>
                    <a:pt x="19875" y="818086"/>
                  </a:lnTo>
                  <a:lnTo>
                    <a:pt x="41448" y="836150"/>
                  </a:lnTo>
                  <a:lnTo>
                    <a:pt x="67868" y="842771"/>
                  </a:lnTo>
                  <a:lnTo>
                    <a:pt x="5455158" y="842771"/>
                  </a:lnTo>
                  <a:lnTo>
                    <a:pt x="5481560" y="836150"/>
                  </a:lnTo>
                  <a:lnTo>
                    <a:pt x="5503116" y="818086"/>
                  </a:lnTo>
                  <a:lnTo>
                    <a:pt x="5517647" y="791283"/>
                  </a:lnTo>
                  <a:lnTo>
                    <a:pt x="5522976" y="758443"/>
                  </a:lnTo>
                  <a:lnTo>
                    <a:pt x="5522976" y="84327"/>
                  </a:lnTo>
                  <a:lnTo>
                    <a:pt x="5517647" y="51488"/>
                  </a:lnTo>
                  <a:lnTo>
                    <a:pt x="5503116" y="24685"/>
                  </a:lnTo>
                  <a:lnTo>
                    <a:pt x="5481560" y="6621"/>
                  </a:lnTo>
                  <a:lnTo>
                    <a:pt x="5455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04800" y="2825495"/>
              <a:ext cx="5523230" cy="843280"/>
            </a:xfrm>
            <a:custGeom>
              <a:avLst/>
              <a:gdLst/>
              <a:ahLst/>
              <a:cxnLst/>
              <a:rect l="l" t="t" r="r" b="b"/>
              <a:pathLst>
                <a:path w="5523230" h="843279">
                  <a:moveTo>
                    <a:pt x="0" y="84327"/>
                  </a:moveTo>
                  <a:lnTo>
                    <a:pt x="5332" y="51488"/>
                  </a:lnTo>
                  <a:lnTo>
                    <a:pt x="19875" y="24685"/>
                  </a:lnTo>
                  <a:lnTo>
                    <a:pt x="41448" y="6621"/>
                  </a:lnTo>
                  <a:lnTo>
                    <a:pt x="67868" y="0"/>
                  </a:lnTo>
                  <a:lnTo>
                    <a:pt x="5455158" y="0"/>
                  </a:lnTo>
                  <a:lnTo>
                    <a:pt x="5481560" y="6621"/>
                  </a:lnTo>
                  <a:lnTo>
                    <a:pt x="5503116" y="24685"/>
                  </a:lnTo>
                  <a:lnTo>
                    <a:pt x="5517647" y="51488"/>
                  </a:lnTo>
                  <a:lnTo>
                    <a:pt x="5522976" y="84327"/>
                  </a:lnTo>
                  <a:lnTo>
                    <a:pt x="5522976" y="136175"/>
                  </a:lnTo>
                  <a:lnTo>
                    <a:pt x="5522976" y="188026"/>
                  </a:lnTo>
                  <a:lnTo>
                    <a:pt x="5522976" y="758443"/>
                  </a:lnTo>
                  <a:lnTo>
                    <a:pt x="5517647" y="791283"/>
                  </a:lnTo>
                  <a:lnTo>
                    <a:pt x="5503116" y="818086"/>
                  </a:lnTo>
                  <a:lnTo>
                    <a:pt x="5481560" y="836150"/>
                  </a:lnTo>
                  <a:lnTo>
                    <a:pt x="5455158" y="842771"/>
                  </a:lnTo>
                  <a:lnTo>
                    <a:pt x="67868" y="842771"/>
                  </a:lnTo>
                  <a:lnTo>
                    <a:pt x="41448" y="836150"/>
                  </a:lnTo>
                  <a:lnTo>
                    <a:pt x="19875" y="818086"/>
                  </a:lnTo>
                  <a:lnTo>
                    <a:pt x="5332" y="791283"/>
                  </a:lnTo>
                  <a:lnTo>
                    <a:pt x="0" y="758443"/>
                  </a:lnTo>
                  <a:lnTo>
                    <a:pt x="0" y="84327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819148" y="2945384"/>
            <a:ext cx="386334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 err="1">
                <a:latin typeface="Calibri"/>
                <a:cs typeface="Calibri"/>
              </a:rPr>
              <a:t>Благоприятный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lang="ru-RU" sz="1800" spc="-5" dirty="0">
                <a:latin typeface="Calibri"/>
                <a:cs typeface="Calibri"/>
              </a:rPr>
              <a:t>климат </a:t>
            </a:r>
            <a:r>
              <a:rPr sz="1800" dirty="0" err="1">
                <a:latin typeface="Calibri"/>
                <a:cs typeface="Calibri"/>
              </a:rPr>
              <a:t>для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развития </a:t>
            </a:r>
            <a:r>
              <a:rPr sz="1800" spc="-15" dirty="0">
                <a:latin typeface="Calibri"/>
                <a:cs typeface="Calibri"/>
              </a:rPr>
              <a:t>сельского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 err="1">
                <a:latin typeface="Calibri"/>
                <a:cs typeface="Calibri"/>
              </a:rPr>
              <a:t>хозяйства</a:t>
            </a:r>
            <a:r>
              <a:rPr sz="1800" spc="5" dirty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54370" y="3838702"/>
            <a:ext cx="6084570" cy="855980"/>
            <a:chOff x="5754370" y="3838702"/>
            <a:chExt cx="6084570" cy="855980"/>
          </a:xfrm>
        </p:grpSpPr>
        <p:sp>
          <p:nvSpPr>
            <p:cNvPr id="25" name="object 25"/>
            <p:cNvSpPr/>
            <p:nvPr/>
          </p:nvSpPr>
          <p:spPr>
            <a:xfrm>
              <a:off x="5760720" y="3845052"/>
              <a:ext cx="6071870" cy="843280"/>
            </a:xfrm>
            <a:custGeom>
              <a:avLst/>
              <a:gdLst/>
              <a:ahLst/>
              <a:cxnLst/>
              <a:rect l="l" t="t" r="r" b="b"/>
              <a:pathLst>
                <a:path w="6071870" h="843279">
                  <a:moveTo>
                    <a:pt x="5997066" y="0"/>
                  </a:moveTo>
                  <a:lnTo>
                    <a:pt x="74549" y="0"/>
                  </a:lnTo>
                  <a:lnTo>
                    <a:pt x="45541" y="6621"/>
                  </a:lnTo>
                  <a:lnTo>
                    <a:pt x="21844" y="24685"/>
                  </a:lnTo>
                  <a:lnTo>
                    <a:pt x="5861" y="51488"/>
                  </a:lnTo>
                  <a:lnTo>
                    <a:pt x="0" y="84328"/>
                  </a:lnTo>
                  <a:lnTo>
                    <a:pt x="0" y="758444"/>
                  </a:lnTo>
                  <a:lnTo>
                    <a:pt x="5861" y="791283"/>
                  </a:lnTo>
                  <a:lnTo>
                    <a:pt x="21844" y="818086"/>
                  </a:lnTo>
                  <a:lnTo>
                    <a:pt x="45541" y="836150"/>
                  </a:lnTo>
                  <a:lnTo>
                    <a:pt x="74549" y="842772"/>
                  </a:lnTo>
                  <a:lnTo>
                    <a:pt x="5997066" y="842772"/>
                  </a:lnTo>
                  <a:lnTo>
                    <a:pt x="6026074" y="836150"/>
                  </a:lnTo>
                  <a:lnTo>
                    <a:pt x="6049771" y="818086"/>
                  </a:lnTo>
                  <a:lnTo>
                    <a:pt x="6065754" y="791283"/>
                  </a:lnTo>
                  <a:lnTo>
                    <a:pt x="6071615" y="758444"/>
                  </a:lnTo>
                  <a:lnTo>
                    <a:pt x="6071615" y="84328"/>
                  </a:lnTo>
                  <a:lnTo>
                    <a:pt x="6065754" y="51488"/>
                  </a:lnTo>
                  <a:lnTo>
                    <a:pt x="6049771" y="24685"/>
                  </a:lnTo>
                  <a:lnTo>
                    <a:pt x="6026074" y="6621"/>
                  </a:lnTo>
                  <a:lnTo>
                    <a:pt x="5997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60720" y="3845052"/>
              <a:ext cx="6071870" cy="843280"/>
            </a:xfrm>
            <a:custGeom>
              <a:avLst/>
              <a:gdLst/>
              <a:ahLst/>
              <a:cxnLst/>
              <a:rect l="l" t="t" r="r" b="b"/>
              <a:pathLst>
                <a:path w="6071870" h="843279">
                  <a:moveTo>
                    <a:pt x="0" y="84328"/>
                  </a:moveTo>
                  <a:lnTo>
                    <a:pt x="5861" y="51488"/>
                  </a:lnTo>
                  <a:lnTo>
                    <a:pt x="21844" y="24685"/>
                  </a:lnTo>
                  <a:lnTo>
                    <a:pt x="45541" y="6621"/>
                  </a:lnTo>
                  <a:lnTo>
                    <a:pt x="74549" y="0"/>
                  </a:lnTo>
                  <a:lnTo>
                    <a:pt x="5997066" y="0"/>
                  </a:lnTo>
                  <a:lnTo>
                    <a:pt x="6026074" y="6621"/>
                  </a:lnTo>
                  <a:lnTo>
                    <a:pt x="6049771" y="24685"/>
                  </a:lnTo>
                  <a:lnTo>
                    <a:pt x="6065754" y="51488"/>
                  </a:lnTo>
                  <a:lnTo>
                    <a:pt x="6071615" y="84328"/>
                  </a:lnTo>
                  <a:lnTo>
                    <a:pt x="6071615" y="136175"/>
                  </a:lnTo>
                  <a:lnTo>
                    <a:pt x="6071615" y="188026"/>
                  </a:lnTo>
                  <a:lnTo>
                    <a:pt x="6071615" y="758444"/>
                  </a:lnTo>
                  <a:lnTo>
                    <a:pt x="6065754" y="791283"/>
                  </a:lnTo>
                  <a:lnTo>
                    <a:pt x="6049771" y="818086"/>
                  </a:lnTo>
                  <a:lnTo>
                    <a:pt x="6026074" y="836150"/>
                  </a:lnTo>
                  <a:lnTo>
                    <a:pt x="5997066" y="842772"/>
                  </a:lnTo>
                  <a:lnTo>
                    <a:pt x="74549" y="842772"/>
                  </a:lnTo>
                  <a:lnTo>
                    <a:pt x="45541" y="836150"/>
                  </a:lnTo>
                  <a:lnTo>
                    <a:pt x="21844" y="818086"/>
                  </a:lnTo>
                  <a:lnTo>
                    <a:pt x="5861" y="791283"/>
                  </a:lnTo>
                  <a:lnTo>
                    <a:pt x="0" y="758444"/>
                  </a:lnTo>
                  <a:lnTo>
                    <a:pt x="0" y="84328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275321" y="4088638"/>
            <a:ext cx="2549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Наличие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лесных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ресурсов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821426" y="3922521"/>
            <a:ext cx="1387475" cy="688340"/>
            <a:chOff x="5821426" y="3922521"/>
            <a:chExt cx="1387475" cy="688340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7776" y="3928871"/>
              <a:ext cx="1374648" cy="67513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827776" y="3928871"/>
              <a:ext cx="1374775" cy="675640"/>
            </a:xfrm>
            <a:custGeom>
              <a:avLst/>
              <a:gdLst/>
              <a:ahLst/>
              <a:cxnLst/>
              <a:rect l="l" t="t" r="r" b="b"/>
              <a:pathLst>
                <a:path w="1374775" h="675639">
                  <a:moveTo>
                    <a:pt x="0" y="67563"/>
                  </a:moveTo>
                  <a:lnTo>
                    <a:pt x="5306" y="41255"/>
                  </a:lnTo>
                  <a:lnTo>
                    <a:pt x="19780" y="19780"/>
                  </a:lnTo>
                  <a:lnTo>
                    <a:pt x="41255" y="5306"/>
                  </a:lnTo>
                  <a:lnTo>
                    <a:pt x="67563" y="0"/>
                  </a:lnTo>
                  <a:lnTo>
                    <a:pt x="1307083" y="0"/>
                  </a:lnTo>
                  <a:lnTo>
                    <a:pt x="1333392" y="5306"/>
                  </a:lnTo>
                  <a:lnTo>
                    <a:pt x="1354867" y="19780"/>
                  </a:lnTo>
                  <a:lnTo>
                    <a:pt x="1369341" y="41255"/>
                  </a:lnTo>
                  <a:lnTo>
                    <a:pt x="1374648" y="67563"/>
                  </a:lnTo>
                  <a:lnTo>
                    <a:pt x="1374648" y="607567"/>
                  </a:lnTo>
                  <a:lnTo>
                    <a:pt x="1369341" y="633876"/>
                  </a:lnTo>
                  <a:lnTo>
                    <a:pt x="1354867" y="655351"/>
                  </a:lnTo>
                  <a:lnTo>
                    <a:pt x="1333392" y="669825"/>
                  </a:lnTo>
                  <a:lnTo>
                    <a:pt x="1307083" y="675132"/>
                  </a:lnTo>
                  <a:lnTo>
                    <a:pt x="67563" y="675132"/>
                  </a:lnTo>
                  <a:lnTo>
                    <a:pt x="41255" y="669825"/>
                  </a:lnTo>
                  <a:lnTo>
                    <a:pt x="19780" y="655351"/>
                  </a:lnTo>
                  <a:lnTo>
                    <a:pt x="5306" y="633876"/>
                  </a:lnTo>
                  <a:lnTo>
                    <a:pt x="0" y="607567"/>
                  </a:lnTo>
                  <a:lnTo>
                    <a:pt x="0" y="6756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98450" y="912622"/>
            <a:ext cx="5535930" cy="855980"/>
            <a:chOff x="298450" y="912622"/>
            <a:chExt cx="5535930" cy="855980"/>
          </a:xfrm>
        </p:grpSpPr>
        <p:sp>
          <p:nvSpPr>
            <p:cNvPr id="32" name="object 32"/>
            <p:cNvSpPr/>
            <p:nvPr/>
          </p:nvSpPr>
          <p:spPr>
            <a:xfrm>
              <a:off x="304800" y="918972"/>
              <a:ext cx="5523230" cy="843280"/>
            </a:xfrm>
            <a:custGeom>
              <a:avLst/>
              <a:gdLst/>
              <a:ahLst/>
              <a:cxnLst/>
              <a:rect l="l" t="t" r="r" b="b"/>
              <a:pathLst>
                <a:path w="5523230" h="843280">
                  <a:moveTo>
                    <a:pt x="5455158" y="0"/>
                  </a:moveTo>
                  <a:lnTo>
                    <a:pt x="67868" y="0"/>
                  </a:lnTo>
                  <a:lnTo>
                    <a:pt x="41448" y="6621"/>
                  </a:lnTo>
                  <a:lnTo>
                    <a:pt x="19875" y="24685"/>
                  </a:lnTo>
                  <a:lnTo>
                    <a:pt x="5332" y="51488"/>
                  </a:lnTo>
                  <a:lnTo>
                    <a:pt x="0" y="84327"/>
                  </a:lnTo>
                  <a:lnTo>
                    <a:pt x="0" y="758443"/>
                  </a:lnTo>
                  <a:lnTo>
                    <a:pt x="5332" y="791283"/>
                  </a:lnTo>
                  <a:lnTo>
                    <a:pt x="19875" y="818086"/>
                  </a:lnTo>
                  <a:lnTo>
                    <a:pt x="41448" y="836150"/>
                  </a:lnTo>
                  <a:lnTo>
                    <a:pt x="67868" y="842772"/>
                  </a:lnTo>
                  <a:lnTo>
                    <a:pt x="5455158" y="842772"/>
                  </a:lnTo>
                  <a:lnTo>
                    <a:pt x="5481560" y="836150"/>
                  </a:lnTo>
                  <a:lnTo>
                    <a:pt x="5503116" y="818086"/>
                  </a:lnTo>
                  <a:lnTo>
                    <a:pt x="5517647" y="791283"/>
                  </a:lnTo>
                  <a:lnTo>
                    <a:pt x="5522976" y="758443"/>
                  </a:lnTo>
                  <a:lnTo>
                    <a:pt x="5522976" y="84327"/>
                  </a:lnTo>
                  <a:lnTo>
                    <a:pt x="5517647" y="51488"/>
                  </a:lnTo>
                  <a:lnTo>
                    <a:pt x="5503116" y="24685"/>
                  </a:lnTo>
                  <a:lnTo>
                    <a:pt x="5481560" y="6621"/>
                  </a:lnTo>
                  <a:lnTo>
                    <a:pt x="5455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4800" y="918972"/>
              <a:ext cx="5523230" cy="843280"/>
            </a:xfrm>
            <a:custGeom>
              <a:avLst/>
              <a:gdLst/>
              <a:ahLst/>
              <a:cxnLst/>
              <a:rect l="l" t="t" r="r" b="b"/>
              <a:pathLst>
                <a:path w="5523230" h="843280">
                  <a:moveTo>
                    <a:pt x="0" y="84327"/>
                  </a:moveTo>
                  <a:lnTo>
                    <a:pt x="5332" y="51488"/>
                  </a:lnTo>
                  <a:lnTo>
                    <a:pt x="19875" y="24685"/>
                  </a:lnTo>
                  <a:lnTo>
                    <a:pt x="41448" y="6621"/>
                  </a:lnTo>
                  <a:lnTo>
                    <a:pt x="67868" y="0"/>
                  </a:lnTo>
                  <a:lnTo>
                    <a:pt x="5455158" y="0"/>
                  </a:lnTo>
                  <a:lnTo>
                    <a:pt x="5481560" y="6621"/>
                  </a:lnTo>
                  <a:lnTo>
                    <a:pt x="5503116" y="24685"/>
                  </a:lnTo>
                  <a:lnTo>
                    <a:pt x="5517647" y="51488"/>
                  </a:lnTo>
                  <a:lnTo>
                    <a:pt x="5522976" y="84327"/>
                  </a:lnTo>
                  <a:lnTo>
                    <a:pt x="5522976" y="136175"/>
                  </a:lnTo>
                  <a:lnTo>
                    <a:pt x="5522976" y="188026"/>
                  </a:lnTo>
                  <a:lnTo>
                    <a:pt x="5522976" y="758443"/>
                  </a:lnTo>
                  <a:lnTo>
                    <a:pt x="5517647" y="791283"/>
                  </a:lnTo>
                  <a:lnTo>
                    <a:pt x="5503116" y="818086"/>
                  </a:lnTo>
                  <a:lnTo>
                    <a:pt x="5481560" y="836150"/>
                  </a:lnTo>
                  <a:lnTo>
                    <a:pt x="5455158" y="842772"/>
                  </a:lnTo>
                  <a:lnTo>
                    <a:pt x="67868" y="842772"/>
                  </a:lnTo>
                  <a:lnTo>
                    <a:pt x="41448" y="836150"/>
                  </a:lnTo>
                  <a:lnTo>
                    <a:pt x="19875" y="818086"/>
                  </a:lnTo>
                  <a:lnTo>
                    <a:pt x="5332" y="791283"/>
                  </a:lnTo>
                  <a:lnTo>
                    <a:pt x="0" y="758443"/>
                  </a:lnTo>
                  <a:lnTo>
                    <a:pt x="0" y="84327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19148" y="1162050"/>
            <a:ext cx="3889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Свободные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инвестиционные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площадки</a:t>
            </a:r>
          </a:p>
        </p:txBody>
      </p:sp>
      <p:grpSp>
        <p:nvGrpSpPr>
          <p:cNvPr id="38" name="object 38"/>
          <p:cNvGrpSpPr/>
          <p:nvPr/>
        </p:nvGrpSpPr>
        <p:grpSpPr>
          <a:xfrm>
            <a:off x="369824" y="2861564"/>
            <a:ext cx="1398905" cy="763270"/>
            <a:chOff x="369824" y="2861564"/>
            <a:chExt cx="1398905" cy="763270"/>
          </a:xfrm>
        </p:grpSpPr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524" y="2874264"/>
              <a:ext cx="1373124" cy="73761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76174" y="2867914"/>
              <a:ext cx="1386205" cy="750570"/>
            </a:xfrm>
            <a:custGeom>
              <a:avLst/>
              <a:gdLst/>
              <a:ahLst/>
              <a:cxnLst/>
              <a:rect l="l" t="t" r="r" b="b"/>
              <a:pathLst>
                <a:path w="1386205" h="750570">
                  <a:moveTo>
                    <a:pt x="69418" y="0"/>
                  </a:moveTo>
                  <a:lnTo>
                    <a:pt x="1316355" y="0"/>
                  </a:lnTo>
                  <a:lnTo>
                    <a:pt x="1330070" y="1397"/>
                  </a:lnTo>
                  <a:lnTo>
                    <a:pt x="1365503" y="20320"/>
                  </a:lnTo>
                  <a:lnTo>
                    <a:pt x="1384427" y="55752"/>
                  </a:lnTo>
                  <a:lnTo>
                    <a:pt x="1385824" y="69469"/>
                  </a:lnTo>
                  <a:lnTo>
                    <a:pt x="1385824" y="680847"/>
                  </a:lnTo>
                  <a:lnTo>
                    <a:pt x="1365503" y="729996"/>
                  </a:lnTo>
                  <a:lnTo>
                    <a:pt x="1330070" y="748919"/>
                  </a:lnTo>
                  <a:lnTo>
                    <a:pt x="1316355" y="750316"/>
                  </a:lnTo>
                  <a:lnTo>
                    <a:pt x="69418" y="750316"/>
                  </a:lnTo>
                  <a:lnTo>
                    <a:pt x="20345" y="729996"/>
                  </a:lnTo>
                  <a:lnTo>
                    <a:pt x="1384" y="694563"/>
                  </a:lnTo>
                  <a:lnTo>
                    <a:pt x="0" y="680847"/>
                  </a:lnTo>
                  <a:lnTo>
                    <a:pt x="0" y="69469"/>
                  </a:lnTo>
                  <a:lnTo>
                    <a:pt x="20345" y="20320"/>
                  </a:lnTo>
                  <a:lnTo>
                    <a:pt x="55689" y="1397"/>
                  </a:lnTo>
                  <a:lnTo>
                    <a:pt x="69418" y="0"/>
                  </a:lnTo>
                  <a:close/>
                </a:path>
              </a:pathLst>
            </a:custGeom>
            <a:ln w="12700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5815076" y="1979167"/>
            <a:ext cx="1400175" cy="668655"/>
            <a:chOff x="5815076" y="1979167"/>
            <a:chExt cx="1400175" cy="668655"/>
          </a:xfrm>
        </p:grpSpPr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7776" y="1991867"/>
              <a:ext cx="1374648" cy="64312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821426" y="1985517"/>
              <a:ext cx="1387475" cy="655955"/>
            </a:xfrm>
            <a:custGeom>
              <a:avLst/>
              <a:gdLst/>
              <a:ahLst/>
              <a:cxnLst/>
              <a:rect l="l" t="t" r="r" b="b"/>
              <a:pathLst>
                <a:path w="1387475" h="655955">
                  <a:moveTo>
                    <a:pt x="60960" y="0"/>
                  </a:moveTo>
                  <a:lnTo>
                    <a:pt x="1326388" y="0"/>
                  </a:lnTo>
                  <a:lnTo>
                    <a:pt x="1349755" y="4699"/>
                  </a:lnTo>
                  <a:lnTo>
                    <a:pt x="1369441" y="17907"/>
                  </a:lnTo>
                  <a:lnTo>
                    <a:pt x="1382649" y="37592"/>
                  </a:lnTo>
                  <a:lnTo>
                    <a:pt x="1387348" y="60960"/>
                  </a:lnTo>
                  <a:lnTo>
                    <a:pt x="1387348" y="594868"/>
                  </a:lnTo>
                  <a:lnTo>
                    <a:pt x="1382649" y="618236"/>
                  </a:lnTo>
                  <a:lnTo>
                    <a:pt x="1369441" y="637921"/>
                  </a:lnTo>
                  <a:lnTo>
                    <a:pt x="1349755" y="651129"/>
                  </a:lnTo>
                  <a:lnTo>
                    <a:pt x="1326388" y="655828"/>
                  </a:lnTo>
                  <a:lnTo>
                    <a:pt x="60960" y="655828"/>
                  </a:lnTo>
                  <a:lnTo>
                    <a:pt x="37591" y="651129"/>
                  </a:lnTo>
                  <a:lnTo>
                    <a:pt x="17907" y="637921"/>
                  </a:lnTo>
                  <a:lnTo>
                    <a:pt x="4699" y="618236"/>
                  </a:lnTo>
                  <a:lnTo>
                    <a:pt x="0" y="594868"/>
                  </a:lnTo>
                  <a:lnTo>
                    <a:pt x="0" y="60960"/>
                  </a:lnTo>
                  <a:lnTo>
                    <a:pt x="4699" y="37592"/>
                  </a:lnTo>
                  <a:lnTo>
                    <a:pt x="17907" y="17907"/>
                  </a:lnTo>
                  <a:lnTo>
                    <a:pt x="37591" y="4699"/>
                  </a:lnTo>
                  <a:lnTo>
                    <a:pt x="60960" y="0"/>
                  </a:lnTo>
                  <a:close/>
                </a:path>
              </a:pathLst>
            </a:custGeom>
            <a:ln w="12700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9" y="948500"/>
            <a:ext cx="1400400" cy="784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840" y="180213"/>
            <a:ext cx="5398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0" dirty="0">
                <a:latin typeface="Calibri Light"/>
                <a:cs typeface="Calibri Light"/>
              </a:rPr>
              <a:t>Структура</a:t>
            </a:r>
            <a:r>
              <a:rPr sz="3600" b="0" spc="-105" dirty="0">
                <a:latin typeface="Calibri Light"/>
                <a:cs typeface="Calibri Light"/>
              </a:rPr>
              <a:t> </a:t>
            </a:r>
            <a:r>
              <a:rPr sz="3600" b="0" spc="-35" dirty="0">
                <a:latin typeface="Calibri Light"/>
                <a:cs typeface="Calibri Light"/>
              </a:rPr>
              <a:t>экономики</a:t>
            </a:r>
            <a:r>
              <a:rPr sz="3600" b="0" spc="-110" dirty="0">
                <a:latin typeface="Calibri Light"/>
                <a:cs typeface="Calibri Light"/>
              </a:rPr>
              <a:t> </a:t>
            </a:r>
            <a:r>
              <a:rPr sz="3600" b="0" spc="-25" dirty="0">
                <a:latin typeface="Calibri Light"/>
                <a:cs typeface="Calibri Light"/>
              </a:rPr>
              <a:t>округа</a:t>
            </a:r>
            <a:endParaRPr sz="360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6616" y="854730"/>
            <a:ext cx="11009540" cy="1060663"/>
            <a:chOff x="272795" y="999744"/>
            <a:chExt cx="6090285" cy="1013041"/>
          </a:xfrm>
        </p:grpSpPr>
        <p:sp>
          <p:nvSpPr>
            <p:cNvPr id="4" name="object 4"/>
            <p:cNvSpPr/>
            <p:nvPr/>
          </p:nvSpPr>
          <p:spPr>
            <a:xfrm>
              <a:off x="272795" y="1382865"/>
              <a:ext cx="6090285" cy="629920"/>
            </a:xfrm>
            <a:custGeom>
              <a:avLst/>
              <a:gdLst/>
              <a:ahLst/>
              <a:cxnLst/>
              <a:rect l="l" t="t" r="r" b="b"/>
              <a:pathLst>
                <a:path w="6090285" h="629919">
                  <a:moveTo>
                    <a:pt x="6089904" y="0"/>
                  </a:moveTo>
                  <a:lnTo>
                    <a:pt x="0" y="0"/>
                  </a:lnTo>
                  <a:lnTo>
                    <a:pt x="0" y="629412"/>
                  </a:lnTo>
                  <a:lnTo>
                    <a:pt x="6089904" y="629412"/>
                  </a:lnTo>
                  <a:lnTo>
                    <a:pt x="6089904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2795" y="1368552"/>
              <a:ext cx="6090285" cy="629920"/>
            </a:xfrm>
            <a:custGeom>
              <a:avLst/>
              <a:gdLst/>
              <a:ahLst/>
              <a:cxnLst/>
              <a:rect l="l" t="t" r="r" b="b"/>
              <a:pathLst>
                <a:path w="6090285" h="629919">
                  <a:moveTo>
                    <a:pt x="0" y="629412"/>
                  </a:moveTo>
                  <a:lnTo>
                    <a:pt x="6089904" y="629412"/>
                  </a:lnTo>
                  <a:lnTo>
                    <a:pt x="6089904" y="0"/>
                  </a:lnTo>
                  <a:lnTo>
                    <a:pt x="0" y="0"/>
                  </a:lnTo>
                  <a:lnTo>
                    <a:pt x="0" y="629412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7595" y="999744"/>
              <a:ext cx="5078095" cy="737870"/>
            </a:xfrm>
            <a:custGeom>
              <a:avLst/>
              <a:gdLst/>
              <a:ahLst/>
              <a:cxnLst/>
              <a:rect l="l" t="t" r="r" b="b"/>
              <a:pathLst>
                <a:path w="5078095" h="737869">
                  <a:moveTo>
                    <a:pt x="4955032" y="0"/>
                  </a:moveTo>
                  <a:lnTo>
                    <a:pt x="122936" y="0"/>
                  </a:lnTo>
                  <a:lnTo>
                    <a:pt x="75084" y="9653"/>
                  </a:lnTo>
                  <a:lnTo>
                    <a:pt x="36007" y="35988"/>
                  </a:lnTo>
                  <a:lnTo>
                    <a:pt x="9661" y="75062"/>
                  </a:lnTo>
                  <a:lnTo>
                    <a:pt x="0" y="122935"/>
                  </a:lnTo>
                  <a:lnTo>
                    <a:pt x="0" y="614679"/>
                  </a:lnTo>
                  <a:lnTo>
                    <a:pt x="9661" y="662553"/>
                  </a:lnTo>
                  <a:lnTo>
                    <a:pt x="36007" y="701627"/>
                  </a:lnTo>
                  <a:lnTo>
                    <a:pt x="75084" y="727962"/>
                  </a:lnTo>
                  <a:lnTo>
                    <a:pt x="122936" y="737615"/>
                  </a:lnTo>
                  <a:lnTo>
                    <a:pt x="4955032" y="737615"/>
                  </a:lnTo>
                  <a:lnTo>
                    <a:pt x="5002905" y="727962"/>
                  </a:lnTo>
                  <a:lnTo>
                    <a:pt x="5041979" y="701627"/>
                  </a:lnTo>
                  <a:lnTo>
                    <a:pt x="5068314" y="662553"/>
                  </a:lnTo>
                  <a:lnTo>
                    <a:pt x="5077968" y="614679"/>
                  </a:lnTo>
                  <a:lnTo>
                    <a:pt x="5077968" y="122935"/>
                  </a:lnTo>
                  <a:lnTo>
                    <a:pt x="5068314" y="75062"/>
                  </a:lnTo>
                  <a:lnTo>
                    <a:pt x="5041979" y="35988"/>
                  </a:lnTo>
                  <a:lnTo>
                    <a:pt x="5002905" y="9653"/>
                  </a:lnTo>
                  <a:lnTo>
                    <a:pt x="4955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7595" y="999744"/>
              <a:ext cx="5078095" cy="737870"/>
            </a:xfrm>
            <a:custGeom>
              <a:avLst/>
              <a:gdLst/>
              <a:ahLst/>
              <a:cxnLst/>
              <a:rect l="l" t="t" r="r" b="b"/>
              <a:pathLst>
                <a:path w="5078095" h="737869">
                  <a:moveTo>
                    <a:pt x="0" y="122935"/>
                  </a:moveTo>
                  <a:lnTo>
                    <a:pt x="9661" y="75062"/>
                  </a:lnTo>
                  <a:lnTo>
                    <a:pt x="36007" y="35988"/>
                  </a:lnTo>
                  <a:lnTo>
                    <a:pt x="75084" y="9653"/>
                  </a:lnTo>
                  <a:lnTo>
                    <a:pt x="122936" y="0"/>
                  </a:lnTo>
                  <a:lnTo>
                    <a:pt x="4955032" y="0"/>
                  </a:lnTo>
                  <a:lnTo>
                    <a:pt x="5002905" y="9653"/>
                  </a:lnTo>
                  <a:lnTo>
                    <a:pt x="5041979" y="35988"/>
                  </a:lnTo>
                  <a:lnTo>
                    <a:pt x="5068314" y="75062"/>
                  </a:lnTo>
                  <a:lnTo>
                    <a:pt x="5077968" y="122935"/>
                  </a:lnTo>
                  <a:lnTo>
                    <a:pt x="5077968" y="614679"/>
                  </a:lnTo>
                  <a:lnTo>
                    <a:pt x="5068314" y="662553"/>
                  </a:lnTo>
                  <a:lnTo>
                    <a:pt x="5041979" y="701627"/>
                  </a:lnTo>
                  <a:lnTo>
                    <a:pt x="5002905" y="727962"/>
                  </a:lnTo>
                  <a:lnTo>
                    <a:pt x="4955032" y="737615"/>
                  </a:lnTo>
                  <a:lnTo>
                    <a:pt x="122936" y="737615"/>
                  </a:lnTo>
                  <a:lnTo>
                    <a:pt x="75084" y="727962"/>
                  </a:lnTo>
                  <a:lnTo>
                    <a:pt x="36007" y="701627"/>
                  </a:lnTo>
                  <a:lnTo>
                    <a:pt x="9661" y="662553"/>
                  </a:lnTo>
                  <a:lnTo>
                    <a:pt x="0" y="614679"/>
                  </a:lnTo>
                  <a:lnTo>
                    <a:pt x="0" y="122935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74986" y="945253"/>
            <a:ext cx="9016240" cy="650178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270"/>
              </a:spcBef>
            </a:pPr>
            <a:r>
              <a:rPr spc="-5" dirty="0">
                <a:latin typeface="Calibri"/>
                <a:cs typeface="Calibri"/>
              </a:rPr>
              <a:t>Объем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отгруженных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товаров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собственного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производства, </a:t>
            </a:r>
            <a:r>
              <a:rPr spc="-30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выполненных</a:t>
            </a:r>
            <a:r>
              <a:rPr spc="4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работ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и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услуг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собственными</a:t>
            </a:r>
            <a:r>
              <a:rPr spc="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силами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(без</a:t>
            </a:r>
            <a:r>
              <a:rPr spc="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СМП)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spc="-5" dirty="0">
                <a:cs typeface="Calibri"/>
              </a:rPr>
              <a:t>за 2023</a:t>
            </a:r>
            <a:r>
              <a:rPr lang="ru-RU" spc="-15" dirty="0">
                <a:cs typeface="Calibri"/>
              </a:rPr>
              <a:t> </a:t>
            </a:r>
            <a:r>
              <a:rPr lang="ru-RU" spc="-20" dirty="0">
                <a:cs typeface="Calibri"/>
              </a:rPr>
              <a:t>год</a:t>
            </a:r>
            <a:r>
              <a:rPr lang="ru-RU" spc="-15" dirty="0">
                <a:cs typeface="Calibri"/>
              </a:rPr>
              <a:t> </a:t>
            </a:r>
            <a:r>
              <a:rPr lang="ru-RU" dirty="0">
                <a:cs typeface="Calibri"/>
              </a:rPr>
              <a:t>–</a:t>
            </a:r>
            <a:r>
              <a:rPr lang="ru-RU" spc="-5" dirty="0">
                <a:cs typeface="Calibri"/>
              </a:rPr>
              <a:t> 432,9</a:t>
            </a:r>
            <a:r>
              <a:rPr lang="ru-RU" spc="-10" dirty="0">
                <a:cs typeface="Calibri"/>
              </a:rPr>
              <a:t> </a:t>
            </a:r>
            <a:r>
              <a:rPr lang="ru-RU" dirty="0">
                <a:cs typeface="Calibri"/>
              </a:rPr>
              <a:t>млн.</a:t>
            </a:r>
            <a:r>
              <a:rPr lang="ru-RU" spc="-20" dirty="0">
                <a:cs typeface="Calibri"/>
              </a:rPr>
              <a:t> </a:t>
            </a:r>
            <a:r>
              <a:rPr lang="ru-RU" spc="-10" dirty="0">
                <a:cs typeface="Calibri"/>
              </a:rPr>
              <a:t>рублей, или</a:t>
            </a:r>
            <a:r>
              <a:rPr lang="en-US" spc="-10" dirty="0">
                <a:cs typeface="Calibri"/>
              </a:rPr>
              <a:t> 104,0</a:t>
            </a:r>
            <a:r>
              <a:rPr lang="ru-RU" spc="-10" dirty="0">
                <a:cs typeface="Calibri"/>
              </a:rPr>
              <a:t>% к 2022 году</a:t>
            </a:r>
            <a:endParaRPr lang="ru-RU" dirty="0">
              <a:cs typeface="Calibri"/>
            </a:endParaRPr>
          </a:p>
          <a:p>
            <a:pPr marL="12700" marR="5080">
              <a:lnSpc>
                <a:spcPts val="1540"/>
              </a:lnSpc>
              <a:spcBef>
                <a:spcPts val="270"/>
              </a:spcBef>
            </a:pPr>
            <a:endParaRPr sz="14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5149" y="1816226"/>
            <a:ext cx="11021007" cy="773431"/>
            <a:chOff x="266445" y="2136394"/>
            <a:chExt cx="6102985" cy="1003300"/>
          </a:xfrm>
        </p:grpSpPr>
        <p:sp>
          <p:nvSpPr>
            <p:cNvPr id="11" name="object 11"/>
            <p:cNvSpPr/>
            <p:nvPr/>
          </p:nvSpPr>
          <p:spPr>
            <a:xfrm>
              <a:off x="272795" y="2502408"/>
              <a:ext cx="6090285" cy="631190"/>
            </a:xfrm>
            <a:custGeom>
              <a:avLst/>
              <a:gdLst/>
              <a:ahLst/>
              <a:cxnLst/>
              <a:rect l="l" t="t" r="r" b="b"/>
              <a:pathLst>
                <a:path w="6090285" h="631189">
                  <a:moveTo>
                    <a:pt x="6089904" y="0"/>
                  </a:moveTo>
                  <a:lnTo>
                    <a:pt x="0" y="0"/>
                  </a:lnTo>
                  <a:lnTo>
                    <a:pt x="0" y="630936"/>
                  </a:lnTo>
                  <a:lnTo>
                    <a:pt x="6089904" y="630936"/>
                  </a:lnTo>
                  <a:lnTo>
                    <a:pt x="6089904" y="0"/>
                  </a:lnTo>
                  <a:close/>
                </a:path>
              </a:pathLst>
            </a:custGeom>
            <a:solidFill>
              <a:srgbClr val="D4E2C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2795" y="2502408"/>
              <a:ext cx="6090285" cy="631190"/>
            </a:xfrm>
            <a:custGeom>
              <a:avLst/>
              <a:gdLst/>
              <a:ahLst/>
              <a:cxnLst/>
              <a:rect l="l" t="t" r="r" b="b"/>
              <a:pathLst>
                <a:path w="6090285" h="631189">
                  <a:moveTo>
                    <a:pt x="0" y="630936"/>
                  </a:moveTo>
                  <a:lnTo>
                    <a:pt x="6089904" y="630936"/>
                  </a:lnTo>
                  <a:lnTo>
                    <a:pt x="6089904" y="0"/>
                  </a:lnTo>
                  <a:lnTo>
                    <a:pt x="0" y="0"/>
                  </a:lnTo>
                  <a:lnTo>
                    <a:pt x="0" y="630936"/>
                  </a:lnTo>
                  <a:close/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0831" y="2142744"/>
              <a:ext cx="5062855" cy="737870"/>
            </a:xfrm>
            <a:custGeom>
              <a:avLst/>
              <a:gdLst/>
              <a:ahLst/>
              <a:cxnLst/>
              <a:rect l="l" t="t" r="r" b="b"/>
              <a:pathLst>
                <a:path w="5062855" h="737869">
                  <a:moveTo>
                    <a:pt x="4939792" y="0"/>
                  </a:moveTo>
                  <a:lnTo>
                    <a:pt x="122936" y="0"/>
                  </a:lnTo>
                  <a:lnTo>
                    <a:pt x="75084" y="9653"/>
                  </a:lnTo>
                  <a:lnTo>
                    <a:pt x="36007" y="35988"/>
                  </a:lnTo>
                  <a:lnTo>
                    <a:pt x="9661" y="75062"/>
                  </a:lnTo>
                  <a:lnTo>
                    <a:pt x="0" y="122935"/>
                  </a:lnTo>
                  <a:lnTo>
                    <a:pt x="0" y="614679"/>
                  </a:lnTo>
                  <a:lnTo>
                    <a:pt x="9661" y="662553"/>
                  </a:lnTo>
                  <a:lnTo>
                    <a:pt x="36007" y="701627"/>
                  </a:lnTo>
                  <a:lnTo>
                    <a:pt x="75084" y="727962"/>
                  </a:lnTo>
                  <a:lnTo>
                    <a:pt x="122936" y="737615"/>
                  </a:lnTo>
                  <a:lnTo>
                    <a:pt x="4939792" y="737615"/>
                  </a:lnTo>
                  <a:lnTo>
                    <a:pt x="4987665" y="727962"/>
                  </a:lnTo>
                  <a:lnTo>
                    <a:pt x="5026739" y="701627"/>
                  </a:lnTo>
                  <a:lnTo>
                    <a:pt x="5053074" y="662553"/>
                  </a:lnTo>
                  <a:lnTo>
                    <a:pt x="5062728" y="614679"/>
                  </a:lnTo>
                  <a:lnTo>
                    <a:pt x="5062728" y="122935"/>
                  </a:lnTo>
                  <a:lnTo>
                    <a:pt x="5053074" y="75062"/>
                  </a:lnTo>
                  <a:lnTo>
                    <a:pt x="5026739" y="35988"/>
                  </a:lnTo>
                  <a:lnTo>
                    <a:pt x="4987665" y="9653"/>
                  </a:lnTo>
                  <a:lnTo>
                    <a:pt x="49397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0831" y="2142744"/>
              <a:ext cx="5062855" cy="737870"/>
            </a:xfrm>
            <a:custGeom>
              <a:avLst/>
              <a:gdLst/>
              <a:ahLst/>
              <a:cxnLst/>
              <a:rect l="l" t="t" r="r" b="b"/>
              <a:pathLst>
                <a:path w="5062855" h="737869">
                  <a:moveTo>
                    <a:pt x="0" y="122935"/>
                  </a:moveTo>
                  <a:lnTo>
                    <a:pt x="9661" y="75062"/>
                  </a:lnTo>
                  <a:lnTo>
                    <a:pt x="36007" y="35988"/>
                  </a:lnTo>
                  <a:lnTo>
                    <a:pt x="75084" y="9653"/>
                  </a:lnTo>
                  <a:lnTo>
                    <a:pt x="122936" y="0"/>
                  </a:lnTo>
                  <a:lnTo>
                    <a:pt x="4939792" y="0"/>
                  </a:lnTo>
                  <a:lnTo>
                    <a:pt x="4987665" y="9653"/>
                  </a:lnTo>
                  <a:lnTo>
                    <a:pt x="5026739" y="35988"/>
                  </a:lnTo>
                  <a:lnTo>
                    <a:pt x="5053074" y="75062"/>
                  </a:lnTo>
                  <a:lnTo>
                    <a:pt x="5062728" y="122935"/>
                  </a:lnTo>
                  <a:lnTo>
                    <a:pt x="5062728" y="614679"/>
                  </a:lnTo>
                  <a:lnTo>
                    <a:pt x="5053074" y="662553"/>
                  </a:lnTo>
                  <a:lnTo>
                    <a:pt x="5026739" y="701627"/>
                  </a:lnTo>
                  <a:lnTo>
                    <a:pt x="4987665" y="727962"/>
                  </a:lnTo>
                  <a:lnTo>
                    <a:pt x="4939792" y="737615"/>
                  </a:lnTo>
                  <a:lnTo>
                    <a:pt x="122936" y="737615"/>
                  </a:lnTo>
                  <a:lnTo>
                    <a:pt x="75084" y="727962"/>
                  </a:lnTo>
                  <a:lnTo>
                    <a:pt x="36007" y="701627"/>
                  </a:lnTo>
                  <a:lnTo>
                    <a:pt x="9661" y="662553"/>
                  </a:lnTo>
                  <a:lnTo>
                    <a:pt x="0" y="614679"/>
                  </a:lnTo>
                  <a:lnTo>
                    <a:pt x="0" y="122935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74986" y="1921598"/>
            <a:ext cx="8626214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pc="-5" dirty="0">
                <a:cs typeface="Calibri"/>
              </a:rPr>
              <a:t>Объем инвестиций в основной капитал – </a:t>
            </a:r>
            <a:r>
              <a:rPr lang="en-US" spc="-5" dirty="0">
                <a:cs typeface="Calibri"/>
              </a:rPr>
              <a:t>110,9</a:t>
            </a:r>
            <a:r>
              <a:rPr lang="ru-RU" spc="-5" dirty="0">
                <a:cs typeface="Calibri"/>
              </a:rPr>
              <a:t> млн. рублей, или </a:t>
            </a:r>
            <a:r>
              <a:rPr lang="en-US" spc="-5" dirty="0">
                <a:cs typeface="Calibri"/>
              </a:rPr>
              <a:t>147,9</a:t>
            </a:r>
            <a:r>
              <a:rPr lang="ru-RU" spc="-5" dirty="0">
                <a:cs typeface="Calibri"/>
              </a:rPr>
              <a:t>% к 2022 году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7800" y="2566718"/>
            <a:ext cx="35814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latin typeface="Calibri"/>
                <a:cs typeface="Calibri"/>
              </a:rPr>
              <a:t>Оборот организаций за 2023 год –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latin typeface="Calibri"/>
                <a:cs typeface="Calibri"/>
              </a:rPr>
              <a:t>1 218,7 млн. руб.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162800" y="2584957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Обрабатывающие производства за 2023 год – 392 543,00 тыс. руб.</a:t>
            </a:r>
            <a:endParaRPr lang="ru-RU" sz="1200" b="1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876579445"/>
              </p:ext>
            </p:extLst>
          </p:nvPr>
        </p:nvGraphicFramePr>
        <p:xfrm>
          <a:off x="7162800" y="3231288"/>
          <a:ext cx="4512437" cy="362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016347135"/>
              </p:ext>
            </p:extLst>
          </p:nvPr>
        </p:nvGraphicFramePr>
        <p:xfrm>
          <a:off x="0" y="2955195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3505200" cy="625475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Ресурсная база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0721" y="4046328"/>
            <a:ext cx="5303838" cy="614189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6303266" y="2060598"/>
            <a:ext cx="5279594" cy="1725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13399"/>
            <a:ext cx="3334801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110" y="4036319"/>
            <a:ext cx="5303980" cy="609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073" y="1376806"/>
            <a:ext cx="5303980" cy="609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21" y="1368434"/>
            <a:ext cx="5303980" cy="6096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19400" y="1488594"/>
            <a:ext cx="1013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КЛИМАТ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75962" y="1488594"/>
            <a:ext cx="367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МЕСТОРОЖДЕНИЯ И ПРОЯВЛЕНИЯ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1605" y="4165325"/>
            <a:ext cx="1702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ЛЕСА И ПОЧВЫ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77861" y="4137116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ЗЕМЛИ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84" y="2070265"/>
            <a:ext cx="5274943" cy="1726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89" y="4778129"/>
            <a:ext cx="5279594" cy="17253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02" y="4778129"/>
            <a:ext cx="5279594" cy="17253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399" y="5869697"/>
            <a:ext cx="359695" cy="3596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398" y="5296677"/>
            <a:ext cx="359695" cy="3596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B9599F-A6C1-27A0-BD58-5D616436E239}"/>
              </a:ext>
            </a:extLst>
          </p:cNvPr>
          <p:cNvSpPr txBox="1"/>
          <p:nvPr/>
        </p:nvSpPr>
        <p:spPr>
          <a:xfrm>
            <a:off x="6671865" y="4892613"/>
            <a:ext cx="36119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общая площадь </a:t>
            </a:r>
            <a:r>
              <a:rPr lang="en-US" sz="1400" b="1" dirty="0">
                <a:latin typeface="Ubuntu" panose="020B0504030602030204" pitchFamily="34" charset="0"/>
                <a:cs typeface="Arial" panose="020B0604020202020204" pitchFamily="34" charset="0"/>
              </a:rPr>
              <a:t>168,428</a:t>
            </a:r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 тыс. га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5229092"/>
            <a:ext cx="359695" cy="3596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8" y="5902141"/>
            <a:ext cx="359695" cy="359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0913" y="5116829"/>
            <a:ext cx="359695" cy="359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F699A0D-49BB-62A4-1D4A-38F667E4CC9F}"/>
              </a:ext>
            </a:extLst>
          </p:cNvPr>
          <p:cNvSpPr txBox="1"/>
          <p:nvPr/>
        </p:nvSpPr>
        <p:spPr>
          <a:xfrm>
            <a:off x="1082522" y="4847119"/>
            <a:ext cx="36119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общий запас 9,2 млн. м3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1D41A0-37B3-240E-3649-2F978730D618}"/>
              </a:ext>
            </a:extLst>
          </p:cNvPr>
          <p:cNvSpPr txBox="1"/>
          <p:nvPr/>
        </p:nvSpPr>
        <p:spPr>
          <a:xfrm>
            <a:off x="1081930" y="2144615"/>
            <a:ext cx="34749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умеренно-континентальный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E71C95-C4D8-3E8A-9DE9-594C740FF9E5}"/>
              </a:ext>
            </a:extLst>
          </p:cNvPr>
          <p:cNvSpPr txBox="1"/>
          <p:nvPr/>
        </p:nvSpPr>
        <p:spPr>
          <a:xfrm>
            <a:off x="7207765" y="5307574"/>
            <a:ext cx="24841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en-US" sz="1400" dirty="0">
                <a:latin typeface="Ubuntu" panose="020B0504030602030204" pitchFamily="34" charset="0"/>
                <a:cs typeface="Arial" panose="020B0604020202020204" pitchFamily="34" charset="0"/>
              </a:rPr>
              <a:t>78,927</a:t>
            </a:r>
            <a:r>
              <a:rPr lang="ru-RU" sz="1400" dirty="0">
                <a:latin typeface="Ubuntu" panose="020B0504030602030204" pitchFamily="34" charset="0"/>
                <a:cs typeface="Arial" panose="020B0604020202020204" pitchFamily="34" charset="0"/>
              </a:rPr>
              <a:t> тыс. га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F3FC69-A9E9-CB92-1D40-F319360F688A}"/>
              </a:ext>
            </a:extLst>
          </p:cNvPr>
          <p:cNvSpPr txBox="1"/>
          <p:nvPr/>
        </p:nvSpPr>
        <p:spPr>
          <a:xfrm>
            <a:off x="7228453" y="5835776"/>
            <a:ext cx="21685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земли промышленности </a:t>
            </a:r>
          </a:p>
          <a:p>
            <a:r>
              <a:rPr lang="en-US" sz="1400" dirty="0">
                <a:latin typeface="Ubuntu" panose="020B0504030602030204" pitchFamily="34" charset="0"/>
                <a:cs typeface="Arial" panose="020B0604020202020204" pitchFamily="34" charset="0"/>
              </a:rPr>
              <a:t>0,619</a:t>
            </a:r>
            <a:r>
              <a:rPr lang="ru-RU" sz="1400" dirty="0">
                <a:latin typeface="Ubuntu" panose="020B0504030602030204" pitchFamily="34" charset="0"/>
                <a:cs typeface="Arial" panose="020B0604020202020204" pitchFamily="34" charset="0"/>
              </a:rPr>
              <a:t> тыс. га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B6C305-FAF7-FEA7-179D-53A2C4AA161D}"/>
              </a:ext>
            </a:extLst>
          </p:cNvPr>
          <p:cNvSpPr txBox="1"/>
          <p:nvPr/>
        </p:nvSpPr>
        <p:spPr>
          <a:xfrm>
            <a:off x="1463000" y="5189402"/>
            <a:ext cx="22352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1400" dirty="0">
                <a:latin typeface="Ubuntu" panose="020B0504030602030204" pitchFamily="34" charset="0"/>
                <a:cs typeface="Arial" panose="020B0604020202020204" pitchFamily="34" charset="0"/>
              </a:rPr>
              <a:t>1,9 млн. м3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744D99-048E-735E-EF25-2089928A1534}"/>
              </a:ext>
            </a:extLst>
          </p:cNvPr>
          <p:cNvSpPr txBox="1"/>
          <p:nvPr/>
        </p:nvSpPr>
        <p:spPr>
          <a:xfrm>
            <a:off x="1463000" y="5920535"/>
            <a:ext cx="16612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1400">
                <a:latin typeface="Ubuntu" panose="020B0504030602030204" pitchFamily="34" charset="0"/>
                <a:cs typeface="Arial" panose="020B0604020202020204" pitchFamily="34" charset="0"/>
              </a:rPr>
              <a:t> 3,4 млн</a:t>
            </a:r>
            <a:r>
              <a:rPr lang="ru-RU" sz="1400" dirty="0">
                <a:latin typeface="Ubuntu" panose="020B0504030602030204" pitchFamily="34" charset="0"/>
                <a:cs typeface="Arial" panose="020B0604020202020204" pitchFamily="34" charset="0"/>
              </a:rPr>
              <a:t>. м3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054FF8-A73D-FC10-2931-075190FC9E94}"/>
              </a:ext>
            </a:extLst>
          </p:cNvPr>
          <p:cNvSpPr txBox="1"/>
          <p:nvPr/>
        </p:nvSpPr>
        <p:spPr>
          <a:xfrm>
            <a:off x="3542925" y="5169049"/>
            <a:ext cx="6905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почвы</a:t>
            </a:r>
            <a:endParaRPr lang="en-US" sz="1400" b="1" dirty="0"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021A43-CF4D-98ED-8A65-75A26BF5A561}"/>
              </a:ext>
            </a:extLst>
          </p:cNvPr>
          <p:cNvSpPr txBox="1"/>
          <p:nvPr/>
        </p:nvSpPr>
        <p:spPr>
          <a:xfrm>
            <a:off x="2930607" y="5565135"/>
            <a:ext cx="296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значительно распространены </a:t>
            </a:r>
            <a:r>
              <a:rPr lang="ru-RU" sz="1100" b="1" kern="1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дерново-подзолистые</a:t>
            </a:r>
            <a:r>
              <a:rPr lang="ru-RU" sz="1100" b="1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почвы </a:t>
            </a:r>
            <a:r>
              <a:rPr lang="ru-RU" sz="11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подходят для </a:t>
            </a:r>
            <a:r>
              <a:rPr lang="ru-RU" sz="1100" kern="1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сельскохозяйственных нужд,</a:t>
            </a:r>
            <a:r>
              <a:rPr lang="ru-RU" sz="1100" kern="100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лесопосадки и выращивания картофеля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599" y="2477671"/>
            <a:ext cx="359695" cy="35969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909" y="3157397"/>
            <a:ext cx="359695" cy="3596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5E6304F-E12D-0239-C02A-075933034FD1}"/>
              </a:ext>
            </a:extLst>
          </p:cNvPr>
          <p:cNvSpPr txBox="1"/>
          <p:nvPr/>
        </p:nvSpPr>
        <p:spPr>
          <a:xfrm>
            <a:off x="1413558" y="2417907"/>
            <a:ext cx="34749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в январе -14℃, в июле + 23℃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87FD4F-3A0C-2568-F3BA-F6DE785F5113}"/>
              </a:ext>
            </a:extLst>
          </p:cNvPr>
          <p:cNvSpPr txBox="1"/>
          <p:nvPr/>
        </p:nvSpPr>
        <p:spPr>
          <a:xfrm>
            <a:off x="1411548" y="3110303"/>
            <a:ext cx="29539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9 дней в месяц идёт дождь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83A12B-8253-51FD-A3BA-3FBF586ED8A2}"/>
              </a:ext>
            </a:extLst>
          </p:cNvPr>
          <p:cNvSpPr txBox="1"/>
          <p:nvPr/>
        </p:nvSpPr>
        <p:spPr>
          <a:xfrm>
            <a:off x="9119921" y="2252337"/>
            <a:ext cx="23278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20" dirty="0">
                <a:latin typeface="Ubuntu" panose="020B0504030602030204" pitchFamily="34" charset="0"/>
                <a:cs typeface="Arial" panose="020B0604020202020204" pitchFamily="34" charset="0"/>
              </a:rPr>
              <a:t>месторождение кирпичного суглинка и торфа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75004" y="2259696"/>
            <a:ext cx="444917" cy="4449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1263" y="2252337"/>
            <a:ext cx="403768" cy="4037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2997924-3264-827B-3C84-3F483EC7FF4F}"/>
              </a:ext>
            </a:extLst>
          </p:cNvPr>
          <p:cNvSpPr txBox="1"/>
          <p:nvPr/>
        </p:nvSpPr>
        <p:spPr>
          <a:xfrm>
            <a:off x="7116180" y="2310184"/>
            <a:ext cx="151767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Ubuntu" panose="020B0504030602030204" pitchFamily="34" charset="0"/>
                <a:cs typeface="Arial" panose="020B0604020202020204" pitchFamily="34" charset="0"/>
              </a:rPr>
              <a:t>запасы строительных песков </a:t>
            </a:r>
            <a:endParaRPr lang="ru-RU" sz="1400" dirty="0"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8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516" y="234188"/>
            <a:ext cx="5056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" dirty="0">
                <a:latin typeface="Calibri Light"/>
                <a:cs typeface="Calibri Light"/>
              </a:rPr>
              <a:t>Транспортная</a:t>
            </a:r>
            <a:r>
              <a:rPr sz="3600" b="0" spc="-120" dirty="0">
                <a:latin typeface="Calibri Light"/>
                <a:cs typeface="Calibri Light"/>
              </a:rPr>
              <a:t> </a:t>
            </a:r>
            <a:r>
              <a:rPr sz="3600" b="0" spc="-30" dirty="0">
                <a:latin typeface="Calibri Light"/>
                <a:cs typeface="Calibri Light"/>
              </a:rPr>
              <a:t>доступность</a:t>
            </a:r>
            <a:endParaRPr sz="3600">
              <a:latin typeface="Calibri Light"/>
              <a:cs typeface="Calibri Ligh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887099"/>
              </p:ext>
            </p:extLst>
          </p:nvPr>
        </p:nvGraphicFramePr>
        <p:xfrm>
          <a:off x="1039495" y="1064260"/>
          <a:ext cx="5056505" cy="2083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3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85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12700">
                      <a:solidFill>
                        <a:srgbClr val="538235"/>
                      </a:solidFill>
                      <a:prstDash val="solid"/>
                    </a:lnR>
                    <a:lnT w="12700">
                      <a:solidFill>
                        <a:srgbClr val="538235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B w="6350">
                      <a:solidFill>
                        <a:srgbClr val="53823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1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B w="12700">
                      <a:solidFill>
                        <a:srgbClr val="5382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538235"/>
                      </a:solidFill>
                      <a:prstDash val="solid"/>
                    </a:lnL>
                    <a:lnR w="12700">
                      <a:solidFill>
                        <a:srgbClr val="538235"/>
                      </a:solidFill>
                      <a:prstDash val="solid"/>
                    </a:lnR>
                    <a:lnT w="6350">
                      <a:solidFill>
                        <a:srgbClr val="538235"/>
                      </a:solidFill>
                      <a:prstDash val="solid"/>
                    </a:lnT>
                    <a:lnB w="12700">
                      <a:solidFill>
                        <a:srgbClr val="5382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650" dirty="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ts val="2065"/>
                        </a:lnSpc>
                        <a:spcAft>
                          <a:spcPts val="600"/>
                        </a:spcAf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 err="1">
                          <a:latin typeface="Calibri"/>
                          <a:cs typeface="Calibri"/>
                        </a:rPr>
                        <a:t>до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ЖД</a:t>
                      </a:r>
                      <a:r>
                        <a:rPr lang="ru-RU"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 err="1">
                          <a:latin typeface="Calibri"/>
                          <a:cs typeface="Calibri"/>
                        </a:rPr>
                        <a:t>вокзала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:</a:t>
                      </a:r>
                    </a:p>
                    <a:p>
                      <a:pPr marL="50800" algn="ctr">
                        <a:lnSpc>
                          <a:spcPts val="1310"/>
                        </a:lnSpc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Йошкар-Ола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800" spc="0" dirty="0">
                          <a:latin typeface="Calibri"/>
                          <a:cs typeface="Calibri"/>
                        </a:rPr>
                        <a:t>129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км</a:t>
                      </a:r>
                    </a:p>
                  </a:txBody>
                  <a:tcPr marL="0" marR="0" marT="3175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T w="6350">
                      <a:solidFill>
                        <a:srgbClr val="538235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538235"/>
                      </a:solidFill>
                      <a:prstDash val="solid"/>
                    </a:lnR>
                    <a:lnT w="12700">
                      <a:solidFill>
                        <a:srgbClr val="538235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885314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Киров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ru-RU" sz="1800" dirty="0">
                          <a:latin typeface="Calibri"/>
                          <a:cs typeface="Calibri"/>
                        </a:rPr>
                        <a:t>59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км</a:t>
                      </a:r>
                    </a:p>
                  </a:txBody>
                  <a:tcPr marL="0" marR="0" marT="59690" marB="0">
                    <a:lnL w="635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T w="12700" cap="flat" cmpd="sng" algn="ctr">
                      <a:solidFill>
                        <a:srgbClr val="53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53823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49" y="942723"/>
            <a:ext cx="2668524" cy="1892810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21763"/>
              </p:ext>
            </p:extLst>
          </p:nvPr>
        </p:nvGraphicFramePr>
        <p:xfrm>
          <a:off x="682498" y="4125214"/>
          <a:ext cx="6400165" cy="2459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9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6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06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12700">
                      <a:solidFill>
                        <a:srgbClr val="538235"/>
                      </a:solidFill>
                      <a:prstDash val="solid"/>
                    </a:lnR>
                    <a:lnT w="12700">
                      <a:solidFill>
                        <a:srgbClr val="538235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B w="6350">
                      <a:solidFill>
                        <a:srgbClr val="53823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B w="12700">
                      <a:solidFill>
                        <a:srgbClr val="5382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538235"/>
                      </a:solidFill>
                      <a:prstDash val="solid"/>
                    </a:lnL>
                    <a:lnR w="12700">
                      <a:solidFill>
                        <a:srgbClr val="538235"/>
                      </a:solidFill>
                      <a:prstDash val="solid"/>
                    </a:lnR>
                    <a:lnT w="6350">
                      <a:solidFill>
                        <a:srgbClr val="538235"/>
                      </a:solidFill>
                      <a:prstDash val="solid"/>
                    </a:lnT>
                    <a:lnB w="12700">
                      <a:solidFill>
                        <a:srgbClr val="5382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1390015" marR="367665" indent="-850900">
                        <a:lnSpc>
                          <a:spcPts val="197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до крупных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городов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РФ: </a:t>
                      </a:r>
                      <a:r>
                        <a:rPr sz="1800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Москва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–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800" spc="0" dirty="0">
                          <a:latin typeface="Calibri"/>
                          <a:cs typeface="Calibri"/>
                        </a:rPr>
                        <a:t>736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км</a:t>
                      </a: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T w="6350">
                      <a:solidFill>
                        <a:srgbClr val="538235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9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538235"/>
                      </a:solidFill>
                      <a:prstDash val="solid"/>
                    </a:lnR>
                    <a:lnT w="12700">
                      <a:solidFill>
                        <a:srgbClr val="538235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139825" algn="ctr">
                        <a:lnSpc>
                          <a:spcPts val="1175"/>
                        </a:lnSpc>
                        <a:spcAft>
                          <a:spcPts val="600"/>
                        </a:spcAft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Киров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ru-RU" sz="1800" dirty="0">
                          <a:latin typeface="Calibri"/>
                          <a:cs typeface="Calibri"/>
                        </a:rPr>
                        <a:t>63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 err="1">
                          <a:latin typeface="Calibri"/>
                          <a:cs typeface="Calibri"/>
                        </a:rPr>
                        <a:t>км</a:t>
                      </a:r>
                      <a:endParaRPr lang="ru-RU" sz="1800" dirty="0">
                        <a:latin typeface="Calibri"/>
                        <a:cs typeface="Calibri"/>
                      </a:endParaRPr>
                    </a:p>
                    <a:p>
                      <a:pPr marL="1139825" algn="ctr">
                        <a:lnSpc>
                          <a:spcPts val="1175"/>
                        </a:lnSpc>
                      </a:pPr>
                      <a:r>
                        <a:rPr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г. Йошкар-Ола –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132</a:t>
                      </a:r>
                      <a:r>
                        <a:rPr sz="1800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км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2185670" marR="1036319" algn="ctr">
                        <a:lnSpc>
                          <a:spcPts val="1980"/>
                        </a:lnSpc>
                        <a:spcBef>
                          <a:spcPts val="125"/>
                        </a:spcBef>
                      </a:pPr>
                      <a:r>
                        <a:rPr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 г. Казань – 2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8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6 км</a:t>
                      </a:r>
                    </a:p>
                    <a:p>
                      <a:pPr marL="1141730" algn="ctr">
                        <a:lnSpc>
                          <a:spcPts val="1945"/>
                        </a:lnSpc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Нижний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Новгород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ru-RU" sz="18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км</a:t>
                      </a:r>
                    </a:p>
                  </a:txBody>
                  <a:tcPr marL="0" marR="0" marT="0" marB="0">
                    <a:lnL w="635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T w="12700" cap="flat" cmpd="sng" algn="ctr">
                      <a:solidFill>
                        <a:srgbClr val="53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53823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349" y="3869182"/>
            <a:ext cx="2668525" cy="2046095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729548"/>
              </p:ext>
            </p:extLst>
          </p:nvPr>
        </p:nvGraphicFramePr>
        <p:xfrm>
          <a:off x="6765440" y="2389632"/>
          <a:ext cx="5293995" cy="2078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0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6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12700">
                      <a:solidFill>
                        <a:srgbClr val="538235"/>
                      </a:solidFill>
                      <a:prstDash val="solid"/>
                    </a:lnR>
                    <a:lnT w="12700">
                      <a:solidFill>
                        <a:srgbClr val="538235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B w="6350">
                      <a:solidFill>
                        <a:srgbClr val="53823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B w="12700">
                      <a:solidFill>
                        <a:srgbClr val="5382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538235"/>
                      </a:solidFill>
                      <a:prstDash val="solid"/>
                    </a:lnL>
                    <a:lnR w="12700">
                      <a:solidFill>
                        <a:srgbClr val="538235"/>
                      </a:solidFill>
                      <a:prstDash val="solid"/>
                    </a:lnR>
                    <a:lnT w="6350">
                      <a:solidFill>
                        <a:srgbClr val="538235"/>
                      </a:solidFill>
                      <a:prstDash val="solid"/>
                    </a:lnT>
                    <a:lnB w="12700">
                      <a:solidFill>
                        <a:srgbClr val="5382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3384" marR="286385" indent="-182880">
                        <a:lnSpc>
                          <a:spcPts val="1970"/>
                        </a:lnSpc>
                        <a:spcBef>
                          <a:spcPts val="113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аэропорта: </a:t>
                      </a:r>
                      <a:r>
                        <a:rPr sz="1800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Йошкар-Ола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800" spc="0" dirty="0">
                          <a:latin typeface="Calibri"/>
                          <a:cs typeface="Calibri"/>
                        </a:rPr>
                        <a:t>132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км</a:t>
                      </a:r>
                    </a:p>
                  </a:txBody>
                  <a:tcPr marL="0" marR="0" marT="143510" marB="0">
                    <a:lnL w="1270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T w="6350">
                      <a:solidFill>
                        <a:srgbClr val="538235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3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538235"/>
                      </a:solidFill>
                      <a:prstDash val="solid"/>
                    </a:lnR>
                    <a:lnT w="12700">
                      <a:solidFill>
                        <a:srgbClr val="538235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865630">
                        <a:lnSpc>
                          <a:spcPts val="1889"/>
                        </a:lnSpc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Киров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ru-RU" sz="1800" dirty="0">
                          <a:latin typeface="Calibri"/>
                          <a:cs typeface="Calibri"/>
                        </a:rPr>
                        <a:t>65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км</a:t>
                      </a:r>
                    </a:p>
                    <a:p>
                      <a:pPr marL="1830705">
                        <a:lnSpc>
                          <a:spcPts val="2070"/>
                        </a:lnSpc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г.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Казань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ru-RU" sz="1800" dirty="0">
                          <a:latin typeface="Calibri"/>
                          <a:cs typeface="Calibri"/>
                        </a:rPr>
                        <a:t>86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км</a:t>
                      </a:r>
                    </a:p>
                  </a:txBody>
                  <a:tcPr marL="0" marR="0" marT="0" marB="0">
                    <a:lnL w="6350">
                      <a:solidFill>
                        <a:srgbClr val="538235"/>
                      </a:solidFill>
                      <a:prstDash val="solid"/>
                    </a:lnL>
                    <a:lnR w="6350">
                      <a:solidFill>
                        <a:srgbClr val="538235"/>
                      </a:solidFill>
                      <a:prstDash val="solid"/>
                    </a:lnR>
                    <a:lnT w="12700" cap="flat" cmpd="sng" algn="ctr">
                      <a:solidFill>
                        <a:srgbClr val="53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53823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>
                <a:latin typeface="Calibri"/>
                <a:cs typeface="Calibri"/>
              </a:rPr>
              <a:t>Кикнурский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1953668"/>
            <a:ext cx="3048655" cy="208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F396DA-972B-6749-40F8-E59CC2C88205}"/>
              </a:ext>
            </a:extLst>
          </p:cNvPr>
          <p:cNvSpPr txBox="1"/>
          <p:nvPr/>
        </p:nvSpPr>
        <p:spPr>
          <a:xfrm>
            <a:off x="3050275" y="3081951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деревянная часовня чудотворной иконы Владимирской Божией Матери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7B22A-8958-7BE7-B49E-84C9D117BBC4}"/>
              </a:ext>
            </a:extLst>
          </p:cNvPr>
          <p:cNvSpPr txBox="1"/>
          <p:nvPr/>
        </p:nvSpPr>
        <p:spPr>
          <a:xfrm>
            <a:off x="3050275" y="3081951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деревянная часовня чудотворной иконы Владимирской Божией Матери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089" y="192785"/>
            <a:ext cx="3078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5" dirty="0">
                <a:latin typeface="Calibri Light"/>
                <a:cs typeface="Calibri Light"/>
              </a:rPr>
              <a:t>И</a:t>
            </a:r>
            <a:r>
              <a:rPr sz="3600" b="0" spc="-35" dirty="0">
                <a:latin typeface="Calibri Light"/>
                <a:cs typeface="Calibri Light"/>
              </a:rPr>
              <a:t>нфр</a:t>
            </a:r>
            <a:r>
              <a:rPr sz="3600" b="0" spc="-40" dirty="0">
                <a:latin typeface="Calibri Light"/>
                <a:cs typeface="Calibri Light"/>
              </a:rPr>
              <a:t>а</a:t>
            </a:r>
            <a:r>
              <a:rPr sz="3600" b="0" spc="-30" dirty="0">
                <a:latin typeface="Calibri Light"/>
                <a:cs typeface="Calibri Light"/>
              </a:rPr>
              <a:t>с</a:t>
            </a:r>
            <a:r>
              <a:rPr sz="3600" b="0" spc="-25" dirty="0">
                <a:latin typeface="Calibri Light"/>
                <a:cs typeface="Calibri Light"/>
              </a:rPr>
              <a:t>т</a:t>
            </a:r>
            <a:r>
              <a:rPr sz="3600" b="0" spc="-35" dirty="0">
                <a:latin typeface="Calibri Light"/>
                <a:cs typeface="Calibri Light"/>
              </a:rPr>
              <a:t>р</a:t>
            </a:r>
            <a:r>
              <a:rPr sz="3600" b="0" spc="-30" dirty="0">
                <a:latin typeface="Calibri Light"/>
                <a:cs typeface="Calibri Light"/>
              </a:rPr>
              <a:t>ук</a:t>
            </a:r>
            <a:r>
              <a:rPr sz="3600" b="0" spc="-35" dirty="0">
                <a:latin typeface="Calibri Light"/>
                <a:cs typeface="Calibri Light"/>
              </a:rPr>
              <a:t>т</a:t>
            </a:r>
            <a:r>
              <a:rPr sz="3600" b="0" spc="-30" dirty="0">
                <a:latin typeface="Calibri Light"/>
                <a:cs typeface="Calibri Light"/>
              </a:rPr>
              <a:t>у</a:t>
            </a:r>
            <a:r>
              <a:rPr sz="3600" b="0" spc="-35" dirty="0">
                <a:latin typeface="Calibri Light"/>
                <a:cs typeface="Calibri Light"/>
              </a:rPr>
              <a:t>р</a:t>
            </a:r>
            <a:r>
              <a:rPr sz="3600" b="0" dirty="0">
                <a:latin typeface="Calibri Light"/>
                <a:cs typeface="Calibri Light"/>
              </a:rPr>
              <a:t>а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0160" y="2022934"/>
            <a:ext cx="3057525" cy="3648710"/>
          </a:xfrm>
          <a:custGeom>
            <a:avLst/>
            <a:gdLst/>
            <a:ahLst/>
            <a:cxnLst/>
            <a:rect l="l" t="t" r="r" b="b"/>
            <a:pathLst>
              <a:path w="3057525" h="3648710">
                <a:moveTo>
                  <a:pt x="2751454" y="0"/>
                </a:moveTo>
                <a:lnTo>
                  <a:pt x="305689" y="0"/>
                </a:lnTo>
                <a:lnTo>
                  <a:pt x="256115" y="4002"/>
                </a:lnTo>
                <a:lnTo>
                  <a:pt x="209084" y="15588"/>
                </a:lnTo>
                <a:lnTo>
                  <a:pt x="165226" y="34128"/>
                </a:lnTo>
                <a:lnTo>
                  <a:pt x="125172" y="58993"/>
                </a:lnTo>
                <a:lnTo>
                  <a:pt x="89550" y="89550"/>
                </a:lnTo>
                <a:lnTo>
                  <a:pt x="58993" y="125172"/>
                </a:lnTo>
                <a:lnTo>
                  <a:pt x="34128" y="165226"/>
                </a:lnTo>
                <a:lnTo>
                  <a:pt x="15588" y="209084"/>
                </a:lnTo>
                <a:lnTo>
                  <a:pt x="4002" y="256115"/>
                </a:lnTo>
                <a:lnTo>
                  <a:pt x="0" y="305688"/>
                </a:lnTo>
                <a:lnTo>
                  <a:pt x="0" y="3342766"/>
                </a:lnTo>
                <a:lnTo>
                  <a:pt x="4002" y="3392340"/>
                </a:lnTo>
                <a:lnTo>
                  <a:pt x="15588" y="3439371"/>
                </a:lnTo>
                <a:lnTo>
                  <a:pt x="34128" y="3483229"/>
                </a:lnTo>
                <a:lnTo>
                  <a:pt x="58993" y="3523283"/>
                </a:lnTo>
                <a:lnTo>
                  <a:pt x="89550" y="3558905"/>
                </a:lnTo>
                <a:lnTo>
                  <a:pt x="125172" y="3589462"/>
                </a:lnTo>
                <a:lnTo>
                  <a:pt x="165226" y="3614327"/>
                </a:lnTo>
                <a:lnTo>
                  <a:pt x="209084" y="3632867"/>
                </a:lnTo>
                <a:lnTo>
                  <a:pt x="256115" y="3644453"/>
                </a:lnTo>
                <a:lnTo>
                  <a:pt x="305689" y="3648455"/>
                </a:lnTo>
                <a:lnTo>
                  <a:pt x="2751454" y="3648455"/>
                </a:lnTo>
                <a:lnTo>
                  <a:pt x="2801028" y="3644453"/>
                </a:lnTo>
                <a:lnTo>
                  <a:pt x="2848059" y="3632867"/>
                </a:lnTo>
                <a:lnTo>
                  <a:pt x="2891917" y="3614327"/>
                </a:lnTo>
                <a:lnTo>
                  <a:pt x="2931971" y="3589462"/>
                </a:lnTo>
                <a:lnTo>
                  <a:pt x="2967593" y="3558905"/>
                </a:lnTo>
                <a:lnTo>
                  <a:pt x="2998150" y="3523283"/>
                </a:lnTo>
                <a:lnTo>
                  <a:pt x="3023015" y="3483229"/>
                </a:lnTo>
                <a:lnTo>
                  <a:pt x="3041555" y="3439371"/>
                </a:lnTo>
                <a:lnTo>
                  <a:pt x="3053141" y="3392340"/>
                </a:lnTo>
                <a:lnTo>
                  <a:pt x="3057143" y="3342766"/>
                </a:lnTo>
                <a:lnTo>
                  <a:pt x="3057143" y="305688"/>
                </a:lnTo>
                <a:lnTo>
                  <a:pt x="3053141" y="256115"/>
                </a:lnTo>
                <a:lnTo>
                  <a:pt x="3041555" y="209084"/>
                </a:lnTo>
                <a:lnTo>
                  <a:pt x="3023015" y="165226"/>
                </a:lnTo>
                <a:lnTo>
                  <a:pt x="2998150" y="125172"/>
                </a:lnTo>
                <a:lnTo>
                  <a:pt x="2967593" y="89550"/>
                </a:lnTo>
                <a:lnTo>
                  <a:pt x="2931971" y="58993"/>
                </a:lnTo>
                <a:lnTo>
                  <a:pt x="2891917" y="34128"/>
                </a:lnTo>
                <a:lnTo>
                  <a:pt x="2848059" y="15588"/>
                </a:lnTo>
                <a:lnTo>
                  <a:pt x="2801028" y="4002"/>
                </a:lnTo>
                <a:lnTo>
                  <a:pt x="2751454" y="0"/>
                </a:lnTo>
                <a:close/>
              </a:path>
            </a:pathLst>
          </a:custGeom>
          <a:solidFill>
            <a:srgbClr val="D4E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97100" y="2283333"/>
            <a:ext cx="1222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Социальная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71293" y="2996387"/>
          <a:ext cx="2441575" cy="1644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0134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400" spc="-1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Детские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сады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5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Школы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Больница,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ФАПы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5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Библиотеки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994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Объекты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спорта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581357" y="3038051"/>
            <a:ext cx="2423745" cy="1610784"/>
          </a:xfrm>
          <a:custGeom>
            <a:avLst/>
            <a:gdLst/>
            <a:ahLst/>
            <a:cxnLst/>
            <a:rect l="l" t="t" r="r" b="b"/>
            <a:pathLst>
              <a:path w="2446020" h="1621789">
                <a:moveTo>
                  <a:pt x="2446020" y="1362329"/>
                </a:moveTo>
                <a:lnTo>
                  <a:pt x="2443746" y="1351127"/>
                </a:lnTo>
                <a:lnTo>
                  <a:pt x="2437549" y="1341970"/>
                </a:lnTo>
                <a:lnTo>
                  <a:pt x="2428392" y="1335773"/>
                </a:lnTo>
                <a:lnTo>
                  <a:pt x="2417191" y="1333500"/>
                </a:lnTo>
                <a:lnTo>
                  <a:pt x="28829" y="1333500"/>
                </a:lnTo>
                <a:lnTo>
                  <a:pt x="17614" y="1335773"/>
                </a:lnTo>
                <a:lnTo>
                  <a:pt x="8458" y="1341970"/>
                </a:lnTo>
                <a:lnTo>
                  <a:pt x="2260" y="1351127"/>
                </a:lnTo>
                <a:lnTo>
                  <a:pt x="0" y="1362329"/>
                </a:lnTo>
                <a:lnTo>
                  <a:pt x="0" y="1592707"/>
                </a:lnTo>
                <a:lnTo>
                  <a:pt x="2260" y="1603921"/>
                </a:lnTo>
                <a:lnTo>
                  <a:pt x="8458" y="1613077"/>
                </a:lnTo>
                <a:lnTo>
                  <a:pt x="17614" y="1619275"/>
                </a:lnTo>
                <a:lnTo>
                  <a:pt x="28829" y="1621536"/>
                </a:lnTo>
                <a:lnTo>
                  <a:pt x="2417191" y="1621536"/>
                </a:lnTo>
                <a:lnTo>
                  <a:pt x="2428392" y="1619275"/>
                </a:lnTo>
                <a:lnTo>
                  <a:pt x="2437549" y="1613077"/>
                </a:lnTo>
                <a:lnTo>
                  <a:pt x="2443746" y="1603921"/>
                </a:lnTo>
                <a:lnTo>
                  <a:pt x="2446020" y="1592707"/>
                </a:lnTo>
                <a:lnTo>
                  <a:pt x="2446020" y="1362329"/>
                </a:lnTo>
                <a:close/>
              </a:path>
              <a:path w="2446020" h="1621789">
                <a:moveTo>
                  <a:pt x="2446020" y="1028700"/>
                </a:moveTo>
                <a:lnTo>
                  <a:pt x="2443734" y="1017435"/>
                </a:lnTo>
                <a:lnTo>
                  <a:pt x="2437536" y="1008227"/>
                </a:lnTo>
                <a:lnTo>
                  <a:pt x="2428329" y="1002030"/>
                </a:lnTo>
                <a:lnTo>
                  <a:pt x="2417064" y="999744"/>
                </a:lnTo>
                <a:lnTo>
                  <a:pt x="28956" y="999744"/>
                </a:lnTo>
                <a:lnTo>
                  <a:pt x="17678" y="1002030"/>
                </a:lnTo>
                <a:lnTo>
                  <a:pt x="8470" y="1008227"/>
                </a:lnTo>
                <a:lnTo>
                  <a:pt x="2273" y="1017435"/>
                </a:lnTo>
                <a:lnTo>
                  <a:pt x="0" y="1028700"/>
                </a:lnTo>
                <a:lnTo>
                  <a:pt x="0" y="1260348"/>
                </a:lnTo>
                <a:lnTo>
                  <a:pt x="2273" y="1271625"/>
                </a:lnTo>
                <a:lnTo>
                  <a:pt x="8470" y="1280833"/>
                </a:lnTo>
                <a:lnTo>
                  <a:pt x="17678" y="1287030"/>
                </a:lnTo>
                <a:lnTo>
                  <a:pt x="28956" y="1289304"/>
                </a:lnTo>
                <a:lnTo>
                  <a:pt x="2417064" y="1289304"/>
                </a:lnTo>
                <a:lnTo>
                  <a:pt x="2428329" y="1287030"/>
                </a:lnTo>
                <a:lnTo>
                  <a:pt x="2437536" y="1280833"/>
                </a:lnTo>
                <a:lnTo>
                  <a:pt x="2443734" y="1271625"/>
                </a:lnTo>
                <a:lnTo>
                  <a:pt x="2446020" y="1260348"/>
                </a:lnTo>
                <a:lnTo>
                  <a:pt x="2446020" y="1028700"/>
                </a:lnTo>
                <a:close/>
              </a:path>
              <a:path w="2446020" h="1621789">
                <a:moveTo>
                  <a:pt x="2446020" y="694944"/>
                </a:moveTo>
                <a:lnTo>
                  <a:pt x="2443734" y="683679"/>
                </a:lnTo>
                <a:lnTo>
                  <a:pt x="2437536" y="674471"/>
                </a:lnTo>
                <a:lnTo>
                  <a:pt x="2428329" y="668274"/>
                </a:lnTo>
                <a:lnTo>
                  <a:pt x="2417064" y="665988"/>
                </a:lnTo>
                <a:lnTo>
                  <a:pt x="28956" y="665988"/>
                </a:lnTo>
                <a:lnTo>
                  <a:pt x="17678" y="668274"/>
                </a:lnTo>
                <a:lnTo>
                  <a:pt x="8470" y="674471"/>
                </a:lnTo>
                <a:lnTo>
                  <a:pt x="2273" y="683679"/>
                </a:lnTo>
                <a:lnTo>
                  <a:pt x="0" y="694944"/>
                </a:lnTo>
                <a:lnTo>
                  <a:pt x="0" y="926592"/>
                </a:lnTo>
                <a:lnTo>
                  <a:pt x="2273" y="937869"/>
                </a:lnTo>
                <a:lnTo>
                  <a:pt x="8470" y="947077"/>
                </a:lnTo>
                <a:lnTo>
                  <a:pt x="17678" y="953274"/>
                </a:lnTo>
                <a:lnTo>
                  <a:pt x="28956" y="955548"/>
                </a:lnTo>
                <a:lnTo>
                  <a:pt x="2417064" y="955548"/>
                </a:lnTo>
                <a:lnTo>
                  <a:pt x="2428329" y="953274"/>
                </a:lnTo>
                <a:lnTo>
                  <a:pt x="2437536" y="947077"/>
                </a:lnTo>
                <a:lnTo>
                  <a:pt x="2443734" y="937869"/>
                </a:lnTo>
                <a:lnTo>
                  <a:pt x="2446020" y="926592"/>
                </a:lnTo>
                <a:lnTo>
                  <a:pt x="2446020" y="694944"/>
                </a:lnTo>
                <a:close/>
              </a:path>
              <a:path w="2446020" h="1621789">
                <a:moveTo>
                  <a:pt x="2446020" y="361188"/>
                </a:moveTo>
                <a:lnTo>
                  <a:pt x="2443734" y="349923"/>
                </a:lnTo>
                <a:lnTo>
                  <a:pt x="2437536" y="340715"/>
                </a:lnTo>
                <a:lnTo>
                  <a:pt x="2428329" y="334518"/>
                </a:lnTo>
                <a:lnTo>
                  <a:pt x="2417064" y="332232"/>
                </a:lnTo>
                <a:lnTo>
                  <a:pt x="28956" y="332232"/>
                </a:lnTo>
                <a:lnTo>
                  <a:pt x="17678" y="334518"/>
                </a:lnTo>
                <a:lnTo>
                  <a:pt x="8470" y="340715"/>
                </a:lnTo>
                <a:lnTo>
                  <a:pt x="2273" y="349923"/>
                </a:lnTo>
                <a:lnTo>
                  <a:pt x="0" y="361188"/>
                </a:lnTo>
                <a:lnTo>
                  <a:pt x="0" y="592836"/>
                </a:lnTo>
                <a:lnTo>
                  <a:pt x="2273" y="604113"/>
                </a:lnTo>
                <a:lnTo>
                  <a:pt x="8470" y="613321"/>
                </a:lnTo>
                <a:lnTo>
                  <a:pt x="17678" y="619518"/>
                </a:lnTo>
                <a:lnTo>
                  <a:pt x="28956" y="621792"/>
                </a:lnTo>
                <a:lnTo>
                  <a:pt x="2417064" y="621792"/>
                </a:lnTo>
                <a:lnTo>
                  <a:pt x="2428329" y="619518"/>
                </a:lnTo>
                <a:lnTo>
                  <a:pt x="2437536" y="613321"/>
                </a:lnTo>
                <a:lnTo>
                  <a:pt x="2443734" y="604113"/>
                </a:lnTo>
                <a:lnTo>
                  <a:pt x="2446020" y="592836"/>
                </a:lnTo>
                <a:lnTo>
                  <a:pt x="2446020" y="361188"/>
                </a:lnTo>
                <a:close/>
              </a:path>
              <a:path w="2446020" h="1621789">
                <a:moveTo>
                  <a:pt x="2446020" y="28829"/>
                </a:moveTo>
                <a:lnTo>
                  <a:pt x="2443746" y="17627"/>
                </a:lnTo>
                <a:lnTo>
                  <a:pt x="2437549" y="8470"/>
                </a:lnTo>
                <a:lnTo>
                  <a:pt x="2428392" y="2273"/>
                </a:lnTo>
                <a:lnTo>
                  <a:pt x="2417191" y="0"/>
                </a:lnTo>
                <a:lnTo>
                  <a:pt x="28829" y="0"/>
                </a:lnTo>
                <a:lnTo>
                  <a:pt x="17614" y="2273"/>
                </a:lnTo>
                <a:lnTo>
                  <a:pt x="8458" y="8470"/>
                </a:lnTo>
                <a:lnTo>
                  <a:pt x="2260" y="17627"/>
                </a:lnTo>
                <a:lnTo>
                  <a:pt x="0" y="28829"/>
                </a:lnTo>
                <a:lnTo>
                  <a:pt x="0" y="259207"/>
                </a:lnTo>
                <a:lnTo>
                  <a:pt x="2260" y="270421"/>
                </a:lnTo>
                <a:lnTo>
                  <a:pt x="8458" y="279577"/>
                </a:lnTo>
                <a:lnTo>
                  <a:pt x="17614" y="285775"/>
                </a:lnTo>
                <a:lnTo>
                  <a:pt x="28829" y="288036"/>
                </a:lnTo>
                <a:lnTo>
                  <a:pt x="2417191" y="288036"/>
                </a:lnTo>
                <a:lnTo>
                  <a:pt x="2428392" y="285775"/>
                </a:lnTo>
                <a:lnTo>
                  <a:pt x="2437549" y="279577"/>
                </a:lnTo>
                <a:lnTo>
                  <a:pt x="2443746" y="270421"/>
                </a:lnTo>
                <a:lnTo>
                  <a:pt x="2446020" y="259207"/>
                </a:lnTo>
                <a:lnTo>
                  <a:pt x="2446020" y="28829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</a:rPr>
              <a:t>Детский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</a:rPr>
              <a:t>сад</a:t>
            </a:r>
          </a:p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</a:rPr>
              <a:t>Школа</a:t>
            </a:r>
          </a:p>
          <a:p>
            <a:pPr algn="ctr">
              <a:spcAft>
                <a:spcPts val="1000"/>
              </a:spcAft>
            </a:pPr>
            <a:r>
              <a:rPr lang="ru-RU" sz="1400" dirty="0">
                <a:solidFill>
                  <a:schemeClr val="bg1"/>
                </a:solidFill>
              </a:rPr>
              <a:t>Больница, </a:t>
            </a:r>
            <a:r>
              <a:rPr lang="ru-RU" sz="1400" dirty="0" err="1">
                <a:solidFill>
                  <a:schemeClr val="bg1"/>
                </a:solidFill>
              </a:rPr>
              <a:t>ФАПы</a:t>
            </a:r>
            <a:endParaRPr lang="ru-RU" sz="1400" dirty="0">
              <a:solidFill>
                <a:schemeClr val="bg1"/>
              </a:solidFill>
            </a:endParaRPr>
          </a:p>
          <a:p>
            <a:pPr algn="ctr">
              <a:spcAft>
                <a:spcPts val="900"/>
              </a:spcAft>
            </a:pPr>
            <a:r>
              <a:rPr lang="ru-RU" sz="1400" dirty="0">
                <a:solidFill>
                  <a:schemeClr val="bg1"/>
                </a:solidFill>
              </a:rPr>
              <a:t>Библиотеки</a:t>
            </a:r>
          </a:p>
          <a:p>
            <a:pPr algn="ctr">
              <a:spcAft>
                <a:spcPts val="900"/>
              </a:spcAft>
            </a:pPr>
            <a:r>
              <a:rPr lang="ru-RU" sz="1400" dirty="0">
                <a:solidFill>
                  <a:schemeClr val="bg1"/>
                </a:solidFill>
              </a:rPr>
              <a:t>Объекты спорта</a:t>
            </a:r>
          </a:p>
          <a:p>
            <a:endParaRPr lang="ru-RU" dirty="0"/>
          </a:p>
        </p:txBody>
      </p:sp>
      <p:grpSp>
        <p:nvGrpSpPr>
          <p:cNvPr id="7" name="object 7"/>
          <p:cNvGrpSpPr/>
          <p:nvPr/>
        </p:nvGrpSpPr>
        <p:grpSpPr>
          <a:xfrm>
            <a:off x="1580133" y="4669282"/>
            <a:ext cx="2458720" cy="381635"/>
            <a:chOff x="1580133" y="4669282"/>
            <a:chExt cx="2458720" cy="381635"/>
          </a:xfrm>
        </p:grpSpPr>
        <p:sp>
          <p:nvSpPr>
            <p:cNvPr id="8" name="object 8"/>
            <p:cNvSpPr/>
            <p:nvPr/>
          </p:nvSpPr>
          <p:spPr>
            <a:xfrm>
              <a:off x="1586483" y="4675632"/>
              <a:ext cx="2446020" cy="368935"/>
            </a:xfrm>
            <a:custGeom>
              <a:avLst/>
              <a:gdLst/>
              <a:ahLst/>
              <a:cxnLst/>
              <a:rect l="l" t="t" r="r" b="b"/>
              <a:pathLst>
                <a:path w="2446020" h="368935">
                  <a:moveTo>
                    <a:pt x="2409190" y="0"/>
                  </a:moveTo>
                  <a:lnTo>
                    <a:pt x="36829" y="0"/>
                  </a:lnTo>
                  <a:lnTo>
                    <a:pt x="22502" y="2897"/>
                  </a:lnTo>
                  <a:lnTo>
                    <a:pt x="10795" y="10795"/>
                  </a:lnTo>
                  <a:lnTo>
                    <a:pt x="2897" y="22502"/>
                  </a:lnTo>
                  <a:lnTo>
                    <a:pt x="0" y="36830"/>
                  </a:lnTo>
                  <a:lnTo>
                    <a:pt x="0" y="331978"/>
                  </a:lnTo>
                  <a:lnTo>
                    <a:pt x="2897" y="346305"/>
                  </a:lnTo>
                  <a:lnTo>
                    <a:pt x="10794" y="358013"/>
                  </a:lnTo>
                  <a:lnTo>
                    <a:pt x="22502" y="365910"/>
                  </a:lnTo>
                  <a:lnTo>
                    <a:pt x="36829" y="368808"/>
                  </a:lnTo>
                  <a:lnTo>
                    <a:pt x="2409190" y="368808"/>
                  </a:lnTo>
                  <a:lnTo>
                    <a:pt x="2423517" y="365910"/>
                  </a:lnTo>
                  <a:lnTo>
                    <a:pt x="2435225" y="358013"/>
                  </a:lnTo>
                  <a:lnTo>
                    <a:pt x="2443122" y="346305"/>
                  </a:lnTo>
                  <a:lnTo>
                    <a:pt x="2446019" y="331978"/>
                  </a:lnTo>
                  <a:lnTo>
                    <a:pt x="2446019" y="36830"/>
                  </a:lnTo>
                  <a:lnTo>
                    <a:pt x="2443122" y="22502"/>
                  </a:lnTo>
                  <a:lnTo>
                    <a:pt x="2435225" y="10795"/>
                  </a:lnTo>
                  <a:lnTo>
                    <a:pt x="2423517" y="2897"/>
                  </a:lnTo>
                  <a:lnTo>
                    <a:pt x="240919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6483" y="4675632"/>
              <a:ext cx="2446020" cy="368935"/>
            </a:xfrm>
            <a:custGeom>
              <a:avLst/>
              <a:gdLst/>
              <a:ahLst/>
              <a:cxnLst/>
              <a:rect l="l" t="t" r="r" b="b"/>
              <a:pathLst>
                <a:path w="2446020" h="368935">
                  <a:moveTo>
                    <a:pt x="0" y="36830"/>
                  </a:moveTo>
                  <a:lnTo>
                    <a:pt x="2897" y="22502"/>
                  </a:lnTo>
                  <a:lnTo>
                    <a:pt x="10795" y="10795"/>
                  </a:lnTo>
                  <a:lnTo>
                    <a:pt x="22502" y="2897"/>
                  </a:lnTo>
                  <a:lnTo>
                    <a:pt x="36829" y="0"/>
                  </a:lnTo>
                  <a:lnTo>
                    <a:pt x="2409190" y="0"/>
                  </a:lnTo>
                  <a:lnTo>
                    <a:pt x="2423517" y="2897"/>
                  </a:lnTo>
                  <a:lnTo>
                    <a:pt x="2435225" y="10795"/>
                  </a:lnTo>
                  <a:lnTo>
                    <a:pt x="2443122" y="22502"/>
                  </a:lnTo>
                  <a:lnTo>
                    <a:pt x="2446019" y="36830"/>
                  </a:lnTo>
                  <a:lnTo>
                    <a:pt x="2446019" y="331978"/>
                  </a:lnTo>
                  <a:lnTo>
                    <a:pt x="2443122" y="346305"/>
                  </a:lnTo>
                  <a:lnTo>
                    <a:pt x="2435225" y="358013"/>
                  </a:lnTo>
                  <a:lnTo>
                    <a:pt x="2423517" y="365910"/>
                  </a:lnTo>
                  <a:lnTo>
                    <a:pt x="2409190" y="368808"/>
                  </a:lnTo>
                  <a:lnTo>
                    <a:pt x="36829" y="368808"/>
                  </a:lnTo>
                  <a:lnTo>
                    <a:pt x="22502" y="365910"/>
                  </a:lnTo>
                  <a:lnTo>
                    <a:pt x="10794" y="358013"/>
                  </a:lnTo>
                  <a:lnTo>
                    <a:pt x="2897" y="346305"/>
                  </a:lnTo>
                  <a:lnTo>
                    <a:pt x="0" y="331978"/>
                  </a:lnTo>
                  <a:lnTo>
                    <a:pt x="0" y="3683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56664" y="4622038"/>
            <a:ext cx="210312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559435" marR="5080" indent="-547370">
              <a:lnSpc>
                <a:spcPts val="1540"/>
              </a:lnSpc>
              <a:spcBef>
                <a:spcPts val="27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Учреждения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культуры,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доп. </a:t>
            </a: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80133" y="5082285"/>
            <a:ext cx="2458720" cy="302260"/>
            <a:chOff x="1580133" y="5082285"/>
            <a:chExt cx="2458720" cy="302260"/>
          </a:xfrm>
        </p:grpSpPr>
        <p:sp>
          <p:nvSpPr>
            <p:cNvPr id="12" name="object 12"/>
            <p:cNvSpPr/>
            <p:nvPr/>
          </p:nvSpPr>
          <p:spPr>
            <a:xfrm>
              <a:off x="1586483" y="5088635"/>
              <a:ext cx="2446020" cy="289560"/>
            </a:xfrm>
            <a:custGeom>
              <a:avLst/>
              <a:gdLst/>
              <a:ahLst/>
              <a:cxnLst/>
              <a:rect l="l" t="t" r="r" b="b"/>
              <a:pathLst>
                <a:path w="2446020" h="289560">
                  <a:moveTo>
                    <a:pt x="2417064" y="0"/>
                  </a:moveTo>
                  <a:lnTo>
                    <a:pt x="28956" y="0"/>
                  </a:lnTo>
                  <a:lnTo>
                    <a:pt x="17680" y="2274"/>
                  </a:lnTo>
                  <a:lnTo>
                    <a:pt x="8477" y="8477"/>
                  </a:lnTo>
                  <a:lnTo>
                    <a:pt x="2274" y="17680"/>
                  </a:lnTo>
                  <a:lnTo>
                    <a:pt x="0" y="28956"/>
                  </a:lnTo>
                  <a:lnTo>
                    <a:pt x="0" y="260603"/>
                  </a:lnTo>
                  <a:lnTo>
                    <a:pt x="2274" y="271879"/>
                  </a:lnTo>
                  <a:lnTo>
                    <a:pt x="8477" y="281082"/>
                  </a:lnTo>
                  <a:lnTo>
                    <a:pt x="17680" y="287285"/>
                  </a:lnTo>
                  <a:lnTo>
                    <a:pt x="28956" y="289559"/>
                  </a:lnTo>
                  <a:lnTo>
                    <a:pt x="2417064" y="289559"/>
                  </a:lnTo>
                  <a:lnTo>
                    <a:pt x="2428339" y="287285"/>
                  </a:lnTo>
                  <a:lnTo>
                    <a:pt x="2437542" y="281082"/>
                  </a:lnTo>
                  <a:lnTo>
                    <a:pt x="2443745" y="271879"/>
                  </a:lnTo>
                  <a:lnTo>
                    <a:pt x="2446019" y="260603"/>
                  </a:lnTo>
                  <a:lnTo>
                    <a:pt x="2446019" y="28956"/>
                  </a:lnTo>
                  <a:lnTo>
                    <a:pt x="2443745" y="17680"/>
                  </a:lnTo>
                  <a:lnTo>
                    <a:pt x="2437542" y="8477"/>
                  </a:lnTo>
                  <a:lnTo>
                    <a:pt x="2428339" y="2274"/>
                  </a:lnTo>
                  <a:lnTo>
                    <a:pt x="2417064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86483" y="5088635"/>
              <a:ext cx="2446020" cy="289560"/>
            </a:xfrm>
            <a:custGeom>
              <a:avLst/>
              <a:gdLst/>
              <a:ahLst/>
              <a:cxnLst/>
              <a:rect l="l" t="t" r="r" b="b"/>
              <a:pathLst>
                <a:path w="2446020" h="289560">
                  <a:moveTo>
                    <a:pt x="0" y="28956"/>
                  </a:moveTo>
                  <a:lnTo>
                    <a:pt x="2274" y="17680"/>
                  </a:lnTo>
                  <a:lnTo>
                    <a:pt x="8477" y="8477"/>
                  </a:lnTo>
                  <a:lnTo>
                    <a:pt x="17680" y="2274"/>
                  </a:lnTo>
                  <a:lnTo>
                    <a:pt x="28956" y="0"/>
                  </a:lnTo>
                  <a:lnTo>
                    <a:pt x="2417064" y="0"/>
                  </a:lnTo>
                  <a:lnTo>
                    <a:pt x="2428339" y="2274"/>
                  </a:lnTo>
                  <a:lnTo>
                    <a:pt x="2437542" y="8477"/>
                  </a:lnTo>
                  <a:lnTo>
                    <a:pt x="2443745" y="17680"/>
                  </a:lnTo>
                  <a:lnTo>
                    <a:pt x="2446019" y="28956"/>
                  </a:lnTo>
                  <a:lnTo>
                    <a:pt x="2446019" y="260603"/>
                  </a:lnTo>
                  <a:lnTo>
                    <a:pt x="2443745" y="271879"/>
                  </a:lnTo>
                  <a:lnTo>
                    <a:pt x="2437542" y="281082"/>
                  </a:lnTo>
                  <a:lnTo>
                    <a:pt x="2428339" y="287285"/>
                  </a:lnTo>
                  <a:lnTo>
                    <a:pt x="2417064" y="289559"/>
                  </a:lnTo>
                  <a:lnTo>
                    <a:pt x="28956" y="289559"/>
                  </a:lnTo>
                  <a:lnTo>
                    <a:pt x="17680" y="287285"/>
                  </a:lnTo>
                  <a:lnTo>
                    <a:pt x="8477" y="281082"/>
                  </a:lnTo>
                  <a:lnTo>
                    <a:pt x="2274" y="271879"/>
                  </a:lnTo>
                  <a:lnTo>
                    <a:pt x="0" y="260603"/>
                  </a:lnTo>
                  <a:lnTo>
                    <a:pt x="0" y="289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601674" y="5093589"/>
            <a:ext cx="24085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4995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Соц.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поддержка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67045" y="2014752"/>
            <a:ext cx="3057525" cy="3648710"/>
          </a:xfrm>
          <a:custGeom>
            <a:avLst/>
            <a:gdLst/>
            <a:ahLst/>
            <a:cxnLst/>
            <a:rect l="l" t="t" r="r" b="b"/>
            <a:pathLst>
              <a:path w="3057525" h="3648710">
                <a:moveTo>
                  <a:pt x="2751454" y="0"/>
                </a:moveTo>
                <a:lnTo>
                  <a:pt x="305688" y="0"/>
                </a:lnTo>
                <a:lnTo>
                  <a:pt x="256115" y="4002"/>
                </a:lnTo>
                <a:lnTo>
                  <a:pt x="209084" y="15588"/>
                </a:lnTo>
                <a:lnTo>
                  <a:pt x="165226" y="34128"/>
                </a:lnTo>
                <a:lnTo>
                  <a:pt x="125172" y="58993"/>
                </a:lnTo>
                <a:lnTo>
                  <a:pt x="89550" y="89550"/>
                </a:lnTo>
                <a:lnTo>
                  <a:pt x="58993" y="125172"/>
                </a:lnTo>
                <a:lnTo>
                  <a:pt x="34128" y="165226"/>
                </a:lnTo>
                <a:lnTo>
                  <a:pt x="15588" y="209084"/>
                </a:lnTo>
                <a:lnTo>
                  <a:pt x="4002" y="256115"/>
                </a:lnTo>
                <a:lnTo>
                  <a:pt x="0" y="305688"/>
                </a:lnTo>
                <a:lnTo>
                  <a:pt x="0" y="3342766"/>
                </a:lnTo>
                <a:lnTo>
                  <a:pt x="4002" y="3392340"/>
                </a:lnTo>
                <a:lnTo>
                  <a:pt x="15588" y="3439371"/>
                </a:lnTo>
                <a:lnTo>
                  <a:pt x="34128" y="3483229"/>
                </a:lnTo>
                <a:lnTo>
                  <a:pt x="58993" y="3523283"/>
                </a:lnTo>
                <a:lnTo>
                  <a:pt x="89550" y="3558905"/>
                </a:lnTo>
                <a:lnTo>
                  <a:pt x="125172" y="3589462"/>
                </a:lnTo>
                <a:lnTo>
                  <a:pt x="165226" y="3614327"/>
                </a:lnTo>
                <a:lnTo>
                  <a:pt x="209084" y="3632867"/>
                </a:lnTo>
                <a:lnTo>
                  <a:pt x="256115" y="3644453"/>
                </a:lnTo>
                <a:lnTo>
                  <a:pt x="305688" y="3648455"/>
                </a:lnTo>
                <a:lnTo>
                  <a:pt x="2751454" y="3648455"/>
                </a:lnTo>
                <a:lnTo>
                  <a:pt x="2801028" y="3644453"/>
                </a:lnTo>
                <a:lnTo>
                  <a:pt x="2848059" y="3632867"/>
                </a:lnTo>
                <a:lnTo>
                  <a:pt x="2891917" y="3614327"/>
                </a:lnTo>
                <a:lnTo>
                  <a:pt x="2931971" y="3589462"/>
                </a:lnTo>
                <a:lnTo>
                  <a:pt x="2967593" y="3558905"/>
                </a:lnTo>
                <a:lnTo>
                  <a:pt x="2998150" y="3523283"/>
                </a:lnTo>
                <a:lnTo>
                  <a:pt x="3023015" y="3483229"/>
                </a:lnTo>
                <a:lnTo>
                  <a:pt x="3041555" y="3439371"/>
                </a:lnTo>
                <a:lnTo>
                  <a:pt x="3053141" y="3392340"/>
                </a:lnTo>
                <a:lnTo>
                  <a:pt x="3057144" y="3342766"/>
                </a:lnTo>
                <a:lnTo>
                  <a:pt x="3057144" y="305688"/>
                </a:lnTo>
                <a:lnTo>
                  <a:pt x="3053141" y="256115"/>
                </a:lnTo>
                <a:lnTo>
                  <a:pt x="3041555" y="209084"/>
                </a:lnTo>
                <a:lnTo>
                  <a:pt x="3023015" y="165226"/>
                </a:lnTo>
                <a:lnTo>
                  <a:pt x="2998150" y="125172"/>
                </a:lnTo>
                <a:lnTo>
                  <a:pt x="2967593" y="89550"/>
                </a:lnTo>
                <a:lnTo>
                  <a:pt x="2931971" y="58993"/>
                </a:lnTo>
                <a:lnTo>
                  <a:pt x="2891917" y="34128"/>
                </a:lnTo>
                <a:lnTo>
                  <a:pt x="2848059" y="15588"/>
                </a:lnTo>
                <a:lnTo>
                  <a:pt x="2801028" y="4002"/>
                </a:lnTo>
                <a:lnTo>
                  <a:pt x="2751454" y="0"/>
                </a:lnTo>
                <a:close/>
              </a:path>
            </a:pathLst>
          </a:custGeom>
          <a:solidFill>
            <a:srgbClr val="D4E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46521" y="2283333"/>
            <a:ext cx="1296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Инженерная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865878" y="3000501"/>
            <a:ext cx="2460625" cy="544830"/>
            <a:chOff x="4865878" y="3000501"/>
            <a:chExt cx="2460625" cy="544830"/>
          </a:xfrm>
        </p:grpSpPr>
        <p:sp>
          <p:nvSpPr>
            <p:cNvPr id="18" name="object 18"/>
            <p:cNvSpPr/>
            <p:nvPr/>
          </p:nvSpPr>
          <p:spPr>
            <a:xfrm>
              <a:off x="4872228" y="3006851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2394330" y="0"/>
                  </a:moveTo>
                  <a:lnTo>
                    <a:pt x="53212" y="0"/>
                  </a:lnTo>
                  <a:lnTo>
                    <a:pt x="32521" y="4189"/>
                  </a:lnTo>
                  <a:lnTo>
                    <a:pt x="15605" y="15605"/>
                  </a:lnTo>
                  <a:lnTo>
                    <a:pt x="4189" y="32521"/>
                  </a:lnTo>
                  <a:lnTo>
                    <a:pt x="0" y="53212"/>
                  </a:lnTo>
                  <a:lnTo>
                    <a:pt x="0" y="478663"/>
                  </a:lnTo>
                  <a:lnTo>
                    <a:pt x="4189" y="499354"/>
                  </a:lnTo>
                  <a:lnTo>
                    <a:pt x="15605" y="516270"/>
                  </a:lnTo>
                  <a:lnTo>
                    <a:pt x="32521" y="527686"/>
                  </a:lnTo>
                  <a:lnTo>
                    <a:pt x="53212" y="531876"/>
                  </a:lnTo>
                  <a:lnTo>
                    <a:pt x="2394330" y="531876"/>
                  </a:lnTo>
                  <a:lnTo>
                    <a:pt x="2415022" y="527686"/>
                  </a:lnTo>
                  <a:lnTo>
                    <a:pt x="2431938" y="516270"/>
                  </a:lnTo>
                  <a:lnTo>
                    <a:pt x="2443354" y="499354"/>
                  </a:lnTo>
                  <a:lnTo>
                    <a:pt x="2447544" y="478663"/>
                  </a:lnTo>
                  <a:lnTo>
                    <a:pt x="2447544" y="53212"/>
                  </a:lnTo>
                  <a:lnTo>
                    <a:pt x="2443354" y="32521"/>
                  </a:lnTo>
                  <a:lnTo>
                    <a:pt x="2431938" y="15605"/>
                  </a:lnTo>
                  <a:lnTo>
                    <a:pt x="2415022" y="4189"/>
                  </a:lnTo>
                  <a:lnTo>
                    <a:pt x="239433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72228" y="3006851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0" y="53212"/>
                  </a:moveTo>
                  <a:lnTo>
                    <a:pt x="4189" y="32521"/>
                  </a:lnTo>
                  <a:lnTo>
                    <a:pt x="15605" y="15605"/>
                  </a:lnTo>
                  <a:lnTo>
                    <a:pt x="32521" y="4189"/>
                  </a:lnTo>
                  <a:lnTo>
                    <a:pt x="53212" y="0"/>
                  </a:lnTo>
                  <a:lnTo>
                    <a:pt x="2394330" y="0"/>
                  </a:lnTo>
                  <a:lnTo>
                    <a:pt x="2415022" y="4189"/>
                  </a:lnTo>
                  <a:lnTo>
                    <a:pt x="2431938" y="15605"/>
                  </a:lnTo>
                  <a:lnTo>
                    <a:pt x="2443354" y="32521"/>
                  </a:lnTo>
                  <a:lnTo>
                    <a:pt x="2447544" y="53212"/>
                  </a:lnTo>
                  <a:lnTo>
                    <a:pt x="2447544" y="478663"/>
                  </a:lnTo>
                  <a:lnTo>
                    <a:pt x="2443354" y="499354"/>
                  </a:lnTo>
                  <a:lnTo>
                    <a:pt x="2431938" y="516270"/>
                  </a:lnTo>
                  <a:lnTo>
                    <a:pt x="2415022" y="527686"/>
                  </a:lnTo>
                  <a:lnTo>
                    <a:pt x="2394330" y="531876"/>
                  </a:lnTo>
                  <a:lnTo>
                    <a:pt x="53212" y="531876"/>
                  </a:lnTo>
                  <a:lnTo>
                    <a:pt x="32521" y="527686"/>
                  </a:lnTo>
                  <a:lnTo>
                    <a:pt x="15605" y="516270"/>
                  </a:lnTo>
                  <a:lnTo>
                    <a:pt x="4189" y="499354"/>
                  </a:lnTo>
                  <a:lnTo>
                    <a:pt x="0" y="478663"/>
                  </a:lnTo>
                  <a:lnTo>
                    <a:pt x="0" y="5321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886380" y="3132582"/>
            <a:ext cx="24193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168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Энергосети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865878" y="3613150"/>
            <a:ext cx="2460625" cy="544830"/>
            <a:chOff x="4865878" y="3613150"/>
            <a:chExt cx="2460625" cy="544830"/>
          </a:xfrm>
        </p:grpSpPr>
        <p:sp>
          <p:nvSpPr>
            <p:cNvPr id="22" name="object 22"/>
            <p:cNvSpPr/>
            <p:nvPr/>
          </p:nvSpPr>
          <p:spPr>
            <a:xfrm>
              <a:off x="4872228" y="3619500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2394330" y="0"/>
                  </a:moveTo>
                  <a:lnTo>
                    <a:pt x="53212" y="0"/>
                  </a:lnTo>
                  <a:lnTo>
                    <a:pt x="32521" y="4189"/>
                  </a:lnTo>
                  <a:lnTo>
                    <a:pt x="15605" y="15605"/>
                  </a:lnTo>
                  <a:lnTo>
                    <a:pt x="4189" y="32521"/>
                  </a:lnTo>
                  <a:lnTo>
                    <a:pt x="0" y="53212"/>
                  </a:lnTo>
                  <a:lnTo>
                    <a:pt x="0" y="478663"/>
                  </a:lnTo>
                  <a:lnTo>
                    <a:pt x="4189" y="499354"/>
                  </a:lnTo>
                  <a:lnTo>
                    <a:pt x="15605" y="516270"/>
                  </a:lnTo>
                  <a:lnTo>
                    <a:pt x="32521" y="527686"/>
                  </a:lnTo>
                  <a:lnTo>
                    <a:pt x="53212" y="531876"/>
                  </a:lnTo>
                  <a:lnTo>
                    <a:pt x="2394330" y="531876"/>
                  </a:lnTo>
                  <a:lnTo>
                    <a:pt x="2415022" y="527686"/>
                  </a:lnTo>
                  <a:lnTo>
                    <a:pt x="2431938" y="516270"/>
                  </a:lnTo>
                  <a:lnTo>
                    <a:pt x="2443354" y="499354"/>
                  </a:lnTo>
                  <a:lnTo>
                    <a:pt x="2447544" y="478663"/>
                  </a:lnTo>
                  <a:lnTo>
                    <a:pt x="2447544" y="53212"/>
                  </a:lnTo>
                  <a:lnTo>
                    <a:pt x="2443354" y="32521"/>
                  </a:lnTo>
                  <a:lnTo>
                    <a:pt x="2431938" y="15605"/>
                  </a:lnTo>
                  <a:lnTo>
                    <a:pt x="2415022" y="4189"/>
                  </a:lnTo>
                  <a:lnTo>
                    <a:pt x="239433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72228" y="3619500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0" y="53212"/>
                  </a:moveTo>
                  <a:lnTo>
                    <a:pt x="4189" y="32521"/>
                  </a:lnTo>
                  <a:lnTo>
                    <a:pt x="15605" y="15605"/>
                  </a:lnTo>
                  <a:lnTo>
                    <a:pt x="32521" y="4189"/>
                  </a:lnTo>
                  <a:lnTo>
                    <a:pt x="53212" y="0"/>
                  </a:lnTo>
                  <a:lnTo>
                    <a:pt x="2394330" y="0"/>
                  </a:lnTo>
                  <a:lnTo>
                    <a:pt x="2415022" y="4189"/>
                  </a:lnTo>
                  <a:lnTo>
                    <a:pt x="2431938" y="15605"/>
                  </a:lnTo>
                  <a:lnTo>
                    <a:pt x="2443354" y="32521"/>
                  </a:lnTo>
                  <a:lnTo>
                    <a:pt x="2447544" y="53212"/>
                  </a:lnTo>
                  <a:lnTo>
                    <a:pt x="2447544" y="478663"/>
                  </a:lnTo>
                  <a:lnTo>
                    <a:pt x="2443354" y="499354"/>
                  </a:lnTo>
                  <a:lnTo>
                    <a:pt x="2431938" y="516270"/>
                  </a:lnTo>
                  <a:lnTo>
                    <a:pt x="2415022" y="527686"/>
                  </a:lnTo>
                  <a:lnTo>
                    <a:pt x="2394330" y="531876"/>
                  </a:lnTo>
                  <a:lnTo>
                    <a:pt x="53212" y="531876"/>
                  </a:lnTo>
                  <a:lnTo>
                    <a:pt x="32521" y="527686"/>
                  </a:lnTo>
                  <a:lnTo>
                    <a:pt x="15605" y="516270"/>
                  </a:lnTo>
                  <a:lnTo>
                    <a:pt x="4189" y="499354"/>
                  </a:lnTo>
                  <a:lnTo>
                    <a:pt x="0" y="478663"/>
                  </a:lnTo>
                  <a:lnTo>
                    <a:pt x="0" y="5321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886380" y="3746119"/>
            <a:ext cx="2419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0075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Водоснабжение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865878" y="4227321"/>
            <a:ext cx="2460625" cy="544830"/>
            <a:chOff x="4865878" y="4227321"/>
            <a:chExt cx="2460625" cy="544830"/>
          </a:xfrm>
        </p:grpSpPr>
        <p:sp>
          <p:nvSpPr>
            <p:cNvPr id="26" name="object 26"/>
            <p:cNvSpPr/>
            <p:nvPr/>
          </p:nvSpPr>
          <p:spPr>
            <a:xfrm>
              <a:off x="4872228" y="4233671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2394330" y="0"/>
                  </a:moveTo>
                  <a:lnTo>
                    <a:pt x="53212" y="0"/>
                  </a:lnTo>
                  <a:lnTo>
                    <a:pt x="32521" y="4189"/>
                  </a:lnTo>
                  <a:lnTo>
                    <a:pt x="15605" y="15605"/>
                  </a:lnTo>
                  <a:lnTo>
                    <a:pt x="4189" y="32521"/>
                  </a:lnTo>
                  <a:lnTo>
                    <a:pt x="0" y="53212"/>
                  </a:lnTo>
                  <a:lnTo>
                    <a:pt x="0" y="478663"/>
                  </a:lnTo>
                  <a:lnTo>
                    <a:pt x="4189" y="499354"/>
                  </a:lnTo>
                  <a:lnTo>
                    <a:pt x="15605" y="516270"/>
                  </a:lnTo>
                  <a:lnTo>
                    <a:pt x="32521" y="527686"/>
                  </a:lnTo>
                  <a:lnTo>
                    <a:pt x="53212" y="531876"/>
                  </a:lnTo>
                  <a:lnTo>
                    <a:pt x="2394330" y="531876"/>
                  </a:lnTo>
                  <a:lnTo>
                    <a:pt x="2415022" y="527686"/>
                  </a:lnTo>
                  <a:lnTo>
                    <a:pt x="2431938" y="516270"/>
                  </a:lnTo>
                  <a:lnTo>
                    <a:pt x="2443354" y="499354"/>
                  </a:lnTo>
                  <a:lnTo>
                    <a:pt x="2447544" y="478663"/>
                  </a:lnTo>
                  <a:lnTo>
                    <a:pt x="2447544" y="53212"/>
                  </a:lnTo>
                  <a:lnTo>
                    <a:pt x="2443354" y="32521"/>
                  </a:lnTo>
                  <a:lnTo>
                    <a:pt x="2431938" y="15605"/>
                  </a:lnTo>
                  <a:lnTo>
                    <a:pt x="2415022" y="4189"/>
                  </a:lnTo>
                  <a:lnTo>
                    <a:pt x="239433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72228" y="4233671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0" y="53212"/>
                  </a:moveTo>
                  <a:lnTo>
                    <a:pt x="4189" y="32521"/>
                  </a:lnTo>
                  <a:lnTo>
                    <a:pt x="15605" y="15605"/>
                  </a:lnTo>
                  <a:lnTo>
                    <a:pt x="32521" y="4189"/>
                  </a:lnTo>
                  <a:lnTo>
                    <a:pt x="53212" y="0"/>
                  </a:lnTo>
                  <a:lnTo>
                    <a:pt x="2394330" y="0"/>
                  </a:lnTo>
                  <a:lnTo>
                    <a:pt x="2415022" y="4189"/>
                  </a:lnTo>
                  <a:lnTo>
                    <a:pt x="2431938" y="15605"/>
                  </a:lnTo>
                  <a:lnTo>
                    <a:pt x="2443354" y="32521"/>
                  </a:lnTo>
                  <a:lnTo>
                    <a:pt x="2447544" y="53212"/>
                  </a:lnTo>
                  <a:lnTo>
                    <a:pt x="2447544" y="478663"/>
                  </a:lnTo>
                  <a:lnTo>
                    <a:pt x="2443354" y="499354"/>
                  </a:lnTo>
                  <a:lnTo>
                    <a:pt x="2431938" y="516270"/>
                  </a:lnTo>
                  <a:lnTo>
                    <a:pt x="2415022" y="527686"/>
                  </a:lnTo>
                  <a:lnTo>
                    <a:pt x="2394330" y="531876"/>
                  </a:lnTo>
                  <a:lnTo>
                    <a:pt x="53212" y="531876"/>
                  </a:lnTo>
                  <a:lnTo>
                    <a:pt x="32521" y="527686"/>
                  </a:lnTo>
                  <a:lnTo>
                    <a:pt x="15605" y="516270"/>
                  </a:lnTo>
                  <a:lnTo>
                    <a:pt x="4189" y="499354"/>
                  </a:lnTo>
                  <a:lnTo>
                    <a:pt x="0" y="478663"/>
                  </a:lnTo>
                  <a:lnTo>
                    <a:pt x="0" y="5321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886380" y="4359655"/>
            <a:ext cx="2419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0395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Водоотведение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865878" y="4839970"/>
            <a:ext cx="2460625" cy="544830"/>
            <a:chOff x="4865878" y="4839970"/>
            <a:chExt cx="2460625" cy="544830"/>
          </a:xfrm>
        </p:grpSpPr>
        <p:sp>
          <p:nvSpPr>
            <p:cNvPr id="30" name="object 30"/>
            <p:cNvSpPr/>
            <p:nvPr/>
          </p:nvSpPr>
          <p:spPr>
            <a:xfrm>
              <a:off x="4872228" y="4846320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2394330" y="0"/>
                  </a:moveTo>
                  <a:lnTo>
                    <a:pt x="53212" y="0"/>
                  </a:lnTo>
                  <a:lnTo>
                    <a:pt x="32521" y="4189"/>
                  </a:lnTo>
                  <a:lnTo>
                    <a:pt x="15605" y="15605"/>
                  </a:lnTo>
                  <a:lnTo>
                    <a:pt x="4189" y="32521"/>
                  </a:lnTo>
                  <a:lnTo>
                    <a:pt x="0" y="53212"/>
                  </a:lnTo>
                  <a:lnTo>
                    <a:pt x="0" y="478662"/>
                  </a:lnTo>
                  <a:lnTo>
                    <a:pt x="4189" y="499354"/>
                  </a:lnTo>
                  <a:lnTo>
                    <a:pt x="15605" y="516270"/>
                  </a:lnTo>
                  <a:lnTo>
                    <a:pt x="32521" y="527686"/>
                  </a:lnTo>
                  <a:lnTo>
                    <a:pt x="53212" y="531875"/>
                  </a:lnTo>
                  <a:lnTo>
                    <a:pt x="2394330" y="531875"/>
                  </a:lnTo>
                  <a:lnTo>
                    <a:pt x="2415022" y="527686"/>
                  </a:lnTo>
                  <a:lnTo>
                    <a:pt x="2431938" y="516270"/>
                  </a:lnTo>
                  <a:lnTo>
                    <a:pt x="2443354" y="499354"/>
                  </a:lnTo>
                  <a:lnTo>
                    <a:pt x="2447544" y="478662"/>
                  </a:lnTo>
                  <a:lnTo>
                    <a:pt x="2447544" y="53212"/>
                  </a:lnTo>
                  <a:lnTo>
                    <a:pt x="2443354" y="32521"/>
                  </a:lnTo>
                  <a:lnTo>
                    <a:pt x="2431938" y="15605"/>
                  </a:lnTo>
                  <a:lnTo>
                    <a:pt x="2415022" y="4189"/>
                  </a:lnTo>
                  <a:lnTo>
                    <a:pt x="239433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872228" y="4846320"/>
              <a:ext cx="2447925" cy="532130"/>
            </a:xfrm>
            <a:custGeom>
              <a:avLst/>
              <a:gdLst/>
              <a:ahLst/>
              <a:cxnLst/>
              <a:rect l="l" t="t" r="r" b="b"/>
              <a:pathLst>
                <a:path w="2447925" h="532129">
                  <a:moveTo>
                    <a:pt x="0" y="53212"/>
                  </a:moveTo>
                  <a:lnTo>
                    <a:pt x="4189" y="32521"/>
                  </a:lnTo>
                  <a:lnTo>
                    <a:pt x="15605" y="15605"/>
                  </a:lnTo>
                  <a:lnTo>
                    <a:pt x="32521" y="4189"/>
                  </a:lnTo>
                  <a:lnTo>
                    <a:pt x="53212" y="0"/>
                  </a:lnTo>
                  <a:lnTo>
                    <a:pt x="2394330" y="0"/>
                  </a:lnTo>
                  <a:lnTo>
                    <a:pt x="2415022" y="4189"/>
                  </a:lnTo>
                  <a:lnTo>
                    <a:pt x="2431938" y="15605"/>
                  </a:lnTo>
                  <a:lnTo>
                    <a:pt x="2443354" y="32521"/>
                  </a:lnTo>
                  <a:lnTo>
                    <a:pt x="2447544" y="53212"/>
                  </a:lnTo>
                  <a:lnTo>
                    <a:pt x="2447544" y="478662"/>
                  </a:lnTo>
                  <a:lnTo>
                    <a:pt x="2443354" y="499354"/>
                  </a:lnTo>
                  <a:lnTo>
                    <a:pt x="2431938" y="516270"/>
                  </a:lnTo>
                  <a:lnTo>
                    <a:pt x="2415022" y="527686"/>
                  </a:lnTo>
                  <a:lnTo>
                    <a:pt x="2394330" y="531875"/>
                  </a:lnTo>
                  <a:lnTo>
                    <a:pt x="53212" y="531875"/>
                  </a:lnTo>
                  <a:lnTo>
                    <a:pt x="32521" y="527686"/>
                  </a:lnTo>
                  <a:lnTo>
                    <a:pt x="15605" y="516270"/>
                  </a:lnTo>
                  <a:lnTo>
                    <a:pt x="4189" y="499354"/>
                  </a:lnTo>
                  <a:lnTo>
                    <a:pt x="0" y="478662"/>
                  </a:lnTo>
                  <a:lnTo>
                    <a:pt x="0" y="5321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86380" y="4973192"/>
            <a:ext cx="2419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Теплоснабжение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841620" y="1969934"/>
            <a:ext cx="3057525" cy="3648710"/>
          </a:xfrm>
          <a:custGeom>
            <a:avLst/>
            <a:gdLst/>
            <a:ahLst/>
            <a:cxnLst/>
            <a:rect l="l" t="t" r="r" b="b"/>
            <a:pathLst>
              <a:path w="3057525" h="3648710">
                <a:moveTo>
                  <a:pt x="2751454" y="0"/>
                </a:moveTo>
                <a:lnTo>
                  <a:pt x="305688" y="0"/>
                </a:lnTo>
                <a:lnTo>
                  <a:pt x="256115" y="4002"/>
                </a:lnTo>
                <a:lnTo>
                  <a:pt x="209084" y="15588"/>
                </a:lnTo>
                <a:lnTo>
                  <a:pt x="165226" y="34128"/>
                </a:lnTo>
                <a:lnTo>
                  <a:pt x="125172" y="58993"/>
                </a:lnTo>
                <a:lnTo>
                  <a:pt x="89550" y="89550"/>
                </a:lnTo>
                <a:lnTo>
                  <a:pt x="58993" y="125172"/>
                </a:lnTo>
                <a:lnTo>
                  <a:pt x="34128" y="165226"/>
                </a:lnTo>
                <a:lnTo>
                  <a:pt x="15588" y="209084"/>
                </a:lnTo>
                <a:lnTo>
                  <a:pt x="4002" y="256115"/>
                </a:lnTo>
                <a:lnTo>
                  <a:pt x="0" y="305688"/>
                </a:lnTo>
                <a:lnTo>
                  <a:pt x="0" y="3342766"/>
                </a:lnTo>
                <a:lnTo>
                  <a:pt x="4002" y="3392340"/>
                </a:lnTo>
                <a:lnTo>
                  <a:pt x="15588" y="3439371"/>
                </a:lnTo>
                <a:lnTo>
                  <a:pt x="34128" y="3483229"/>
                </a:lnTo>
                <a:lnTo>
                  <a:pt x="58993" y="3523283"/>
                </a:lnTo>
                <a:lnTo>
                  <a:pt x="89550" y="3558905"/>
                </a:lnTo>
                <a:lnTo>
                  <a:pt x="125172" y="3589462"/>
                </a:lnTo>
                <a:lnTo>
                  <a:pt x="165226" y="3614327"/>
                </a:lnTo>
                <a:lnTo>
                  <a:pt x="209084" y="3632867"/>
                </a:lnTo>
                <a:lnTo>
                  <a:pt x="256115" y="3644453"/>
                </a:lnTo>
                <a:lnTo>
                  <a:pt x="305688" y="3648455"/>
                </a:lnTo>
                <a:lnTo>
                  <a:pt x="2751454" y="3648455"/>
                </a:lnTo>
                <a:lnTo>
                  <a:pt x="2801028" y="3644453"/>
                </a:lnTo>
                <a:lnTo>
                  <a:pt x="2848059" y="3632867"/>
                </a:lnTo>
                <a:lnTo>
                  <a:pt x="2891917" y="3614327"/>
                </a:lnTo>
                <a:lnTo>
                  <a:pt x="2931971" y="3589462"/>
                </a:lnTo>
                <a:lnTo>
                  <a:pt x="2967593" y="3558905"/>
                </a:lnTo>
                <a:lnTo>
                  <a:pt x="2998150" y="3523283"/>
                </a:lnTo>
                <a:lnTo>
                  <a:pt x="3023015" y="3483229"/>
                </a:lnTo>
                <a:lnTo>
                  <a:pt x="3041555" y="3439371"/>
                </a:lnTo>
                <a:lnTo>
                  <a:pt x="3053141" y="3392340"/>
                </a:lnTo>
                <a:lnTo>
                  <a:pt x="3057144" y="3342766"/>
                </a:lnTo>
                <a:lnTo>
                  <a:pt x="3057144" y="305688"/>
                </a:lnTo>
                <a:lnTo>
                  <a:pt x="3053141" y="256115"/>
                </a:lnTo>
                <a:lnTo>
                  <a:pt x="3041555" y="209084"/>
                </a:lnTo>
                <a:lnTo>
                  <a:pt x="3023015" y="165226"/>
                </a:lnTo>
                <a:lnTo>
                  <a:pt x="2998150" y="125172"/>
                </a:lnTo>
                <a:lnTo>
                  <a:pt x="2967593" y="89550"/>
                </a:lnTo>
                <a:lnTo>
                  <a:pt x="2931971" y="58993"/>
                </a:lnTo>
                <a:lnTo>
                  <a:pt x="2891917" y="34128"/>
                </a:lnTo>
                <a:lnTo>
                  <a:pt x="2848059" y="15588"/>
                </a:lnTo>
                <a:lnTo>
                  <a:pt x="2801028" y="4002"/>
                </a:lnTo>
                <a:lnTo>
                  <a:pt x="2751454" y="0"/>
                </a:lnTo>
                <a:close/>
              </a:path>
            </a:pathLst>
          </a:custGeom>
          <a:solidFill>
            <a:srgbClr val="D4E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467470" y="2283333"/>
            <a:ext cx="1830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Информационная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153145" y="3000501"/>
            <a:ext cx="2458720" cy="434975"/>
            <a:chOff x="8153145" y="3000501"/>
            <a:chExt cx="2458720" cy="434975"/>
          </a:xfrm>
        </p:grpSpPr>
        <p:sp>
          <p:nvSpPr>
            <p:cNvPr id="36" name="object 36"/>
            <p:cNvSpPr/>
            <p:nvPr/>
          </p:nvSpPr>
          <p:spPr>
            <a:xfrm>
              <a:off x="8159495" y="3006851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2403855" y="0"/>
                  </a:moveTo>
                  <a:lnTo>
                    <a:pt x="42163" y="0"/>
                  </a:lnTo>
                  <a:lnTo>
                    <a:pt x="25771" y="3319"/>
                  </a:lnTo>
                  <a:lnTo>
                    <a:pt x="12366" y="12366"/>
                  </a:lnTo>
                  <a:lnTo>
                    <a:pt x="3319" y="25771"/>
                  </a:lnTo>
                  <a:lnTo>
                    <a:pt x="0" y="42163"/>
                  </a:lnTo>
                  <a:lnTo>
                    <a:pt x="0" y="379984"/>
                  </a:lnTo>
                  <a:lnTo>
                    <a:pt x="3319" y="396376"/>
                  </a:lnTo>
                  <a:lnTo>
                    <a:pt x="12366" y="409781"/>
                  </a:lnTo>
                  <a:lnTo>
                    <a:pt x="25771" y="418828"/>
                  </a:lnTo>
                  <a:lnTo>
                    <a:pt x="42163" y="422148"/>
                  </a:lnTo>
                  <a:lnTo>
                    <a:pt x="2403855" y="422148"/>
                  </a:lnTo>
                  <a:lnTo>
                    <a:pt x="2420248" y="418828"/>
                  </a:lnTo>
                  <a:lnTo>
                    <a:pt x="2433653" y="409781"/>
                  </a:lnTo>
                  <a:lnTo>
                    <a:pt x="2442700" y="396376"/>
                  </a:lnTo>
                  <a:lnTo>
                    <a:pt x="2446020" y="379984"/>
                  </a:lnTo>
                  <a:lnTo>
                    <a:pt x="2446020" y="42163"/>
                  </a:lnTo>
                  <a:lnTo>
                    <a:pt x="2442700" y="25771"/>
                  </a:lnTo>
                  <a:lnTo>
                    <a:pt x="2433653" y="12366"/>
                  </a:lnTo>
                  <a:lnTo>
                    <a:pt x="2420248" y="3319"/>
                  </a:lnTo>
                  <a:lnTo>
                    <a:pt x="240385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59495" y="3006851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3" y="0"/>
                  </a:lnTo>
                  <a:lnTo>
                    <a:pt x="2403855" y="0"/>
                  </a:lnTo>
                  <a:lnTo>
                    <a:pt x="2420248" y="3319"/>
                  </a:lnTo>
                  <a:lnTo>
                    <a:pt x="2433653" y="12366"/>
                  </a:lnTo>
                  <a:lnTo>
                    <a:pt x="2442700" y="25771"/>
                  </a:lnTo>
                  <a:lnTo>
                    <a:pt x="2446020" y="42163"/>
                  </a:lnTo>
                  <a:lnTo>
                    <a:pt x="2446020" y="379984"/>
                  </a:lnTo>
                  <a:lnTo>
                    <a:pt x="2442700" y="396376"/>
                  </a:lnTo>
                  <a:lnTo>
                    <a:pt x="2433653" y="409781"/>
                  </a:lnTo>
                  <a:lnTo>
                    <a:pt x="2420248" y="418828"/>
                  </a:lnTo>
                  <a:lnTo>
                    <a:pt x="2403855" y="422148"/>
                  </a:lnTo>
                  <a:lnTo>
                    <a:pt x="42163" y="422148"/>
                  </a:lnTo>
                  <a:lnTo>
                    <a:pt x="25771" y="418828"/>
                  </a:lnTo>
                  <a:lnTo>
                    <a:pt x="12366" y="409781"/>
                  </a:lnTo>
                  <a:lnTo>
                    <a:pt x="3319" y="396376"/>
                  </a:lnTo>
                  <a:lnTo>
                    <a:pt x="0" y="379984"/>
                  </a:lnTo>
                  <a:lnTo>
                    <a:pt x="0" y="4216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172029" y="3078226"/>
            <a:ext cx="24212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881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Почтовая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связь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153145" y="3488182"/>
            <a:ext cx="2458720" cy="434975"/>
            <a:chOff x="8153145" y="3488182"/>
            <a:chExt cx="2458720" cy="434975"/>
          </a:xfrm>
        </p:grpSpPr>
        <p:sp>
          <p:nvSpPr>
            <p:cNvPr id="40" name="object 40"/>
            <p:cNvSpPr/>
            <p:nvPr/>
          </p:nvSpPr>
          <p:spPr>
            <a:xfrm>
              <a:off x="8159495" y="3494532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2403855" y="0"/>
                  </a:moveTo>
                  <a:lnTo>
                    <a:pt x="42163" y="0"/>
                  </a:lnTo>
                  <a:lnTo>
                    <a:pt x="25771" y="3319"/>
                  </a:lnTo>
                  <a:lnTo>
                    <a:pt x="12366" y="12366"/>
                  </a:lnTo>
                  <a:lnTo>
                    <a:pt x="3319" y="25771"/>
                  </a:lnTo>
                  <a:lnTo>
                    <a:pt x="0" y="42163"/>
                  </a:lnTo>
                  <a:lnTo>
                    <a:pt x="0" y="379983"/>
                  </a:lnTo>
                  <a:lnTo>
                    <a:pt x="3319" y="396376"/>
                  </a:lnTo>
                  <a:lnTo>
                    <a:pt x="12366" y="409781"/>
                  </a:lnTo>
                  <a:lnTo>
                    <a:pt x="25771" y="418828"/>
                  </a:lnTo>
                  <a:lnTo>
                    <a:pt x="42163" y="422147"/>
                  </a:lnTo>
                  <a:lnTo>
                    <a:pt x="2403855" y="422147"/>
                  </a:lnTo>
                  <a:lnTo>
                    <a:pt x="2420248" y="418828"/>
                  </a:lnTo>
                  <a:lnTo>
                    <a:pt x="2433653" y="409781"/>
                  </a:lnTo>
                  <a:lnTo>
                    <a:pt x="2442700" y="396376"/>
                  </a:lnTo>
                  <a:lnTo>
                    <a:pt x="2446020" y="379983"/>
                  </a:lnTo>
                  <a:lnTo>
                    <a:pt x="2446020" y="42163"/>
                  </a:lnTo>
                  <a:lnTo>
                    <a:pt x="2442700" y="25771"/>
                  </a:lnTo>
                  <a:lnTo>
                    <a:pt x="2433653" y="12366"/>
                  </a:lnTo>
                  <a:lnTo>
                    <a:pt x="2420248" y="3319"/>
                  </a:lnTo>
                  <a:lnTo>
                    <a:pt x="240385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59495" y="3494532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3" y="0"/>
                  </a:lnTo>
                  <a:lnTo>
                    <a:pt x="2403855" y="0"/>
                  </a:lnTo>
                  <a:lnTo>
                    <a:pt x="2420248" y="3319"/>
                  </a:lnTo>
                  <a:lnTo>
                    <a:pt x="2433653" y="12366"/>
                  </a:lnTo>
                  <a:lnTo>
                    <a:pt x="2442700" y="25771"/>
                  </a:lnTo>
                  <a:lnTo>
                    <a:pt x="2446020" y="42163"/>
                  </a:lnTo>
                  <a:lnTo>
                    <a:pt x="2446020" y="379983"/>
                  </a:lnTo>
                  <a:lnTo>
                    <a:pt x="2442700" y="396376"/>
                  </a:lnTo>
                  <a:lnTo>
                    <a:pt x="2433653" y="409781"/>
                  </a:lnTo>
                  <a:lnTo>
                    <a:pt x="2420248" y="418828"/>
                  </a:lnTo>
                  <a:lnTo>
                    <a:pt x="2403855" y="422147"/>
                  </a:lnTo>
                  <a:lnTo>
                    <a:pt x="42163" y="422147"/>
                  </a:lnTo>
                  <a:lnTo>
                    <a:pt x="25771" y="418828"/>
                  </a:lnTo>
                  <a:lnTo>
                    <a:pt x="12366" y="409781"/>
                  </a:lnTo>
                  <a:lnTo>
                    <a:pt x="3319" y="396376"/>
                  </a:lnTo>
                  <a:lnTo>
                    <a:pt x="0" y="379983"/>
                  </a:lnTo>
                  <a:lnTo>
                    <a:pt x="0" y="421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172029" y="3565652"/>
            <a:ext cx="24212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Проводная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телефонная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связь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153145" y="3975861"/>
            <a:ext cx="2458720" cy="434975"/>
            <a:chOff x="8153145" y="3975861"/>
            <a:chExt cx="2458720" cy="434975"/>
          </a:xfrm>
        </p:grpSpPr>
        <p:sp>
          <p:nvSpPr>
            <p:cNvPr id="44" name="object 44"/>
            <p:cNvSpPr/>
            <p:nvPr/>
          </p:nvSpPr>
          <p:spPr>
            <a:xfrm>
              <a:off x="8159495" y="3982211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2403855" y="0"/>
                  </a:moveTo>
                  <a:lnTo>
                    <a:pt x="42163" y="0"/>
                  </a:lnTo>
                  <a:lnTo>
                    <a:pt x="25771" y="3319"/>
                  </a:lnTo>
                  <a:lnTo>
                    <a:pt x="12366" y="12366"/>
                  </a:lnTo>
                  <a:lnTo>
                    <a:pt x="3319" y="25771"/>
                  </a:lnTo>
                  <a:lnTo>
                    <a:pt x="0" y="42163"/>
                  </a:lnTo>
                  <a:lnTo>
                    <a:pt x="0" y="379983"/>
                  </a:lnTo>
                  <a:lnTo>
                    <a:pt x="3319" y="396376"/>
                  </a:lnTo>
                  <a:lnTo>
                    <a:pt x="12366" y="409781"/>
                  </a:lnTo>
                  <a:lnTo>
                    <a:pt x="25771" y="418828"/>
                  </a:lnTo>
                  <a:lnTo>
                    <a:pt x="42163" y="422148"/>
                  </a:lnTo>
                  <a:lnTo>
                    <a:pt x="2403855" y="422148"/>
                  </a:lnTo>
                  <a:lnTo>
                    <a:pt x="2420248" y="418828"/>
                  </a:lnTo>
                  <a:lnTo>
                    <a:pt x="2433653" y="409781"/>
                  </a:lnTo>
                  <a:lnTo>
                    <a:pt x="2442700" y="396376"/>
                  </a:lnTo>
                  <a:lnTo>
                    <a:pt x="2446020" y="379983"/>
                  </a:lnTo>
                  <a:lnTo>
                    <a:pt x="2446020" y="42163"/>
                  </a:lnTo>
                  <a:lnTo>
                    <a:pt x="2442700" y="25771"/>
                  </a:lnTo>
                  <a:lnTo>
                    <a:pt x="2433653" y="12366"/>
                  </a:lnTo>
                  <a:lnTo>
                    <a:pt x="2420248" y="3319"/>
                  </a:lnTo>
                  <a:lnTo>
                    <a:pt x="240385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159495" y="3982211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3" y="0"/>
                  </a:lnTo>
                  <a:lnTo>
                    <a:pt x="2403855" y="0"/>
                  </a:lnTo>
                  <a:lnTo>
                    <a:pt x="2420248" y="3319"/>
                  </a:lnTo>
                  <a:lnTo>
                    <a:pt x="2433653" y="12366"/>
                  </a:lnTo>
                  <a:lnTo>
                    <a:pt x="2442700" y="25771"/>
                  </a:lnTo>
                  <a:lnTo>
                    <a:pt x="2446020" y="42163"/>
                  </a:lnTo>
                  <a:lnTo>
                    <a:pt x="2446020" y="379983"/>
                  </a:lnTo>
                  <a:lnTo>
                    <a:pt x="2442700" y="396376"/>
                  </a:lnTo>
                  <a:lnTo>
                    <a:pt x="2433653" y="409781"/>
                  </a:lnTo>
                  <a:lnTo>
                    <a:pt x="2420248" y="418828"/>
                  </a:lnTo>
                  <a:lnTo>
                    <a:pt x="2403855" y="422148"/>
                  </a:lnTo>
                  <a:lnTo>
                    <a:pt x="42163" y="422148"/>
                  </a:lnTo>
                  <a:lnTo>
                    <a:pt x="25771" y="418828"/>
                  </a:lnTo>
                  <a:lnTo>
                    <a:pt x="12366" y="409781"/>
                  </a:lnTo>
                  <a:lnTo>
                    <a:pt x="3319" y="396376"/>
                  </a:lnTo>
                  <a:lnTo>
                    <a:pt x="0" y="379983"/>
                  </a:lnTo>
                  <a:lnTo>
                    <a:pt x="0" y="4216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172029" y="4052696"/>
            <a:ext cx="24212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8975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Сотовая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связь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153145" y="4462017"/>
            <a:ext cx="2458720" cy="434975"/>
            <a:chOff x="8153145" y="4462017"/>
            <a:chExt cx="2458720" cy="434975"/>
          </a:xfrm>
        </p:grpSpPr>
        <p:sp>
          <p:nvSpPr>
            <p:cNvPr id="48" name="object 48"/>
            <p:cNvSpPr/>
            <p:nvPr/>
          </p:nvSpPr>
          <p:spPr>
            <a:xfrm>
              <a:off x="8159495" y="4468367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2403855" y="0"/>
                  </a:moveTo>
                  <a:lnTo>
                    <a:pt x="42163" y="0"/>
                  </a:lnTo>
                  <a:lnTo>
                    <a:pt x="25771" y="3319"/>
                  </a:lnTo>
                  <a:lnTo>
                    <a:pt x="12366" y="12366"/>
                  </a:lnTo>
                  <a:lnTo>
                    <a:pt x="3319" y="25771"/>
                  </a:lnTo>
                  <a:lnTo>
                    <a:pt x="0" y="42163"/>
                  </a:lnTo>
                  <a:lnTo>
                    <a:pt x="0" y="379983"/>
                  </a:lnTo>
                  <a:lnTo>
                    <a:pt x="3319" y="396376"/>
                  </a:lnTo>
                  <a:lnTo>
                    <a:pt x="12366" y="409781"/>
                  </a:lnTo>
                  <a:lnTo>
                    <a:pt x="25771" y="418828"/>
                  </a:lnTo>
                  <a:lnTo>
                    <a:pt x="42163" y="422147"/>
                  </a:lnTo>
                  <a:lnTo>
                    <a:pt x="2403855" y="422147"/>
                  </a:lnTo>
                  <a:lnTo>
                    <a:pt x="2420248" y="418828"/>
                  </a:lnTo>
                  <a:lnTo>
                    <a:pt x="2433653" y="409781"/>
                  </a:lnTo>
                  <a:lnTo>
                    <a:pt x="2442700" y="396376"/>
                  </a:lnTo>
                  <a:lnTo>
                    <a:pt x="2446020" y="379983"/>
                  </a:lnTo>
                  <a:lnTo>
                    <a:pt x="2446020" y="42163"/>
                  </a:lnTo>
                  <a:lnTo>
                    <a:pt x="2442700" y="25771"/>
                  </a:lnTo>
                  <a:lnTo>
                    <a:pt x="2433653" y="12366"/>
                  </a:lnTo>
                  <a:lnTo>
                    <a:pt x="2420248" y="3319"/>
                  </a:lnTo>
                  <a:lnTo>
                    <a:pt x="240385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159495" y="4468367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3" y="0"/>
                  </a:lnTo>
                  <a:lnTo>
                    <a:pt x="2403855" y="0"/>
                  </a:lnTo>
                  <a:lnTo>
                    <a:pt x="2420248" y="3319"/>
                  </a:lnTo>
                  <a:lnTo>
                    <a:pt x="2433653" y="12366"/>
                  </a:lnTo>
                  <a:lnTo>
                    <a:pt x="2442700" y="25771"/>
                  </a:lnTo>
                  <a:lnTo>
                    <a:pt x="2446020" y="42163"/>
                  </a:lnTo>
                  <a:lnTo>
                    <a:pt x="2446020" y="379983"/>
                  </a:lnTo>
                  <a:lnTo>
                    <a:pt x="2442700" y="396376"/>
                  </a:lnTo>
                  <a:lnTo>
                    <a:pt x="2433653" y="409781"/>
                  </a:lnTo>
                  <a:lnTo>
                    <a:pt x="2420248" y="418828"/>
                  </a:lnTo>
                  <a:lnTo>
                    <a:pt x="2403855" y="422147"/>
                  </a:lnTo>
                  <a:lnTo>
                    <a:pt x="42163" y="422147"/>
                  </a:lnTo>
                  <a:lnTo>
                    <a:pt x="25771" y="418828"/>
                  </a:lnTo>
                  <a:lnTo>
                    <a:pt x="12366" y="409781"/>
                  </a:lnTo>
                  <a:lnTo>
                    <a:pt x="3319" y="396376"/>
                  </a:lnTo>
                  <a:lnTo>
                    <a:pt x="0" y="379983"/>
                  </a:lnTo>
                  <a:lnTo>
                    <a:pt x="0" y="4216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8172029" y="4540122"/>
            <a:ext cx="24212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Интернет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8153145" y="4949697"/>
            <a:ext cx="2458720" cy="434975"/>
            <a:chOff x="8153145" y="4949697"/>
            <a:chExt cx="2458720" cy="434975"/>
          </a:xfrm>
        </p:grpSpPr>
        <p:sp>
          <p:nvSpPr>
            <p:cNvPr id="52" name="object 52"/>
            <p:cNvSpPr/>
            <p:nvPr/>
          </p:nvSpPr>
          <p:spPr>
            <a:xfrm>
              <a:off x="8159495" y="4956047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2403855" y="0"/>
                  </a:moveTo>
                  <a:lnTo>
                    <a:pt x="42163" y="0"/>
                  </a:lnTo>
                  <a:lnTo>
                    <a:pt x="25771" y="3319"/>
                  </a:lnTo>
                  <a:lnTo>
                    <a:pt x="12366" y="12366"/>
                  </a:lnTo>
                  <a:lnTo>
                    <a:pt x="3319" y="25771"/>
                  </a:lnTo>
                  <a:lnTo>
                    <a:pt x="0" y="42163"/>
                  </a:lnTo>
                  <a:lnTo>
                    <a:pt x="0" y="379983"/>
                  </a:lnTo>
                  <a:lnTo>
                    <a:pt x="3319" y="396376"/>
                  </a:lnTo>
                  <a:lnTo>
                    <a:pt x="12366" y="409781"/>
                  </a:lnTo>
                  <a:lnTo>
                    <a:pt x="25771" y="418828"/>
                  </a:lnTo>
                  <a:lnTo>
                    <a:pt x="42163" y="422147"/>
                  </a:lnTo>
                  <a:lnTo>
                    <a:pt x="2403855" y="422147"/>
                  </a:lnTo>
                  <a:lnTo>
                    <a:pt x="2420248" y="418828"/>
                  </a:lnTo>
                  <a:lnTo>
                    <a:pt x="2433653" y="409781"/>
                  </a:lnTo>
                  <a:lnTo>
                    <a:pt x="2442700" y="396376"/>
                  </a:lnTo>
                  <a:lnTo>
                    <a:pt x="2446020" y="379983"/>
                  </a:lnTo>
                  <a:lnTo>
                    <a:pt x="2446020" y="42163"/>
                  </a:lnTo>
                  <a:lnTo>
                    <a:pt x="2442700" y="25771"/>
                  </a:lnTo>
                  <a:lnTo>
                    <a:pt x="2433653" y="12366"/>
                  </a:lnTo>
                  <a:lnTo>
                    <a:pt x="2420248" y="3319"/>
                  </a:lnTo>
                  <a:lnTo>
                    <a:pt x="240385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159495" y="4956047"/>
              <a:ext cx="2446020" cy="422275"/>
            </a:xfrm>
            <a:custGeom>
              <a:avLst/>
              <a:gdLst/>
              <a:ahLst/>
              <a:cxnLst/>
              <a:rect l="l" t="t" r="r" b="b"/>
              <a:pathLst>
                <a:path w="2446020" h="422275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3" y="0"/>
                  </a:lnTo>
                  <a:lnTo>
                    <a:pt x="2403855" y="0"/>
                  </a:lnTo>
                  <a:lnTo>
                    <a:pt x="2420248" y="3319"/>
                  </a:lnTo>
                  <a:lnTo>
                    <a:pt x="2433653" y="12366"/>
                  </a:lnTo>
                  <a:lnTo>
                    <a:pt x="2442700" y="25771"/>
                  </a:lnTo>
                  <a:lnTo>
                    <a:pt x="2446020" y="42163"/>
                  </a:lnTo>
                  <a:lnTo>
                    <a:pt x="2446020" y="379983"/>
                  </a:lnTo>
                  <a:lnTo>
                    <a:pt x="2442700" y="396376"/>
                  </a:lnTo>
                  <a:lnTo>
                    <a:pt x="2433653" y="409781"/>
                  </a:lnTo>
                  <a:lnTo>
                    <a:pt x="2420248" y="418828"/>
                  </a:lnTo>
                  <a:lnTo>
                    <a:pt x="2403855" y="422147"/>
                  </a:lnTo>
                  <a:lnTo>
                    <a:pt x="42163" y="422147"/>
                  </a:lnTo>
                  <a:lnTo>
                    <a:pt x="25771" y="418828"/>
                  </a:lnTo>
                  <a:lnTo>
                    <a:pt x="12366" y="409781"/>
                  </a:lnTo>
                  <a:lnTo>
                    <a:pt x="3319" y="396376"/>
                  </a:lnTo>
                  <a:lnTo>
                    <a:pt x="0" y="379983"/>
                  </a:lnTo>
                  <a:lnTo>
                    <a:pt x="0" y="421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8172029" y="5027167"/>
            <a:ext cx="24212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СМИ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0" y="817449"/>
            <a:ext cx="12192000" cy="1115261"/>
            <a:chOff x="0" y="847344"/>
            <a:chExt cx="12192000" cy="906780"/>
          </a:xfrm>
        </p:grpSpPr>
        <p:sp>
          <p:nvSpPr>
            <p:cNvPr id="56" name="object 56"/>
            <p:cNvSpPr/>
            <p:nvPr/>
          </p:nvSpPr>
          <p:spPr>
            <a:xfrm>
              <a:off x="0" y="847344"/>
              <a:ext cx="12192000" cy="903754"/>
            </a:xfrm>
            <a:custGeom>
              <a:avLst/>
              <a:gdLst/>
              <a:ahLst/>
              <a:cxnLst/>
              <a:rect l="l" t="t" r="r" b="b"/>
              <a:pathLst>
                <a:path w="12192000" h="906780">
                  <a:moveTo>
                    <a:pt x="12192000" y="0"/>
                  </a:moveTo>
                  <a:lnTo>
                    <a:pt x="0" y="0"/>
                  </a:lnTo>
                  <a:lnTo>
                    <a:pt x="0" y="906779"/>
                  </a:lnTo>
                  <a:lnTo>
                    <a:pt x="12192000" y="90677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847344"/>
              <a:ext cx="12192000" cy="906780"/>
            </a:xfrm>
            <a:custGeom>
              <a:avLst/>
              <a:gdLst/>
              <a:ahLst/>
              <a:cxnLst/>
              <a:rect l="l" t="t" r="r" b="b"/>
              <a:pathLst>
                <a:path w="12192000" h="906780">
                  <a:moveTo>
                    <a:pt x="0" y="906779"/>
                  </a:moveTo>
                  <a:lnTo>
                    <a:pt x="12192000" y="90677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06779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-762000" y="5625210"/>
            <a:ext cx="12954000" cy="1070055"/>
            <a:chOff x="0" y="5783579"/>
            <a:chExt cx="12192000" cy="911352"/>
          </a:xfrm>
        </p:grpSpPr>
        <p:sp>
          <p:nvSpPr>
            <p:cNvPr id="63" name="object 63"/>
            <p:cNvSpPr/>
            <p:nvPr/>
          </p:nvSpPr>
          <p:spPr>
            <a:xfrm>
              <a:off x="717176" y="5799475"/>
              <a:ext cx="11474824" cy="892784"/>
            </a:xfrm>
            <a:custGeom>
              <a:avLst/>
              <a:gdLst/>
              <a:ahLst/>
              <a:cxnLst/>
              <a:rect l="l" t="t" r="r" b="b"/>
              <a:pathLst>
                <a:path w="12192000" h="906779">
                  <a:moveTo>
                    <a:pt x="12192000" y="0"/>
                  </a:moveTo>
                  <a:lnTo>
                    <a:pt x="0" y="0"/>
                  </a:lnTo>
                  <a:lnTo>
                    <a:pt x="0" y="906780"/>
                  </a:lnTo>
                  <a:lnTo>
                    <a:pt x="12192000" y="90678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0" y="5788151"/>
              <a:ext cx="12192000" cy="906780"/>
            </a:xfrm>
            <a:custGeom>
              <a:avLst/>
              <a:gdLst/>
              <a:ahLst/>
              <a:cxnLst/>
              <a:rect l="l" t="t" r="r" b="b"/>
              <a:pathLst>
                <a:path w="12192000" h="906779">
                  <a:moveTo>
                    <a:pt x="0" y="906780"/>
                  </a:moveTo>
                  <a:lnTo>
                    <a:pt x="12192000" y="90678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06780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7300" y="5783579"/>
              <a:ext cx="6344411" cy="909827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404" y="5632844"/>
            <a:ext cx="1241973" cy="106482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43" y="5640425"/>
            <a:ext cx="1403623" cy="1052717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3" y="811412"/>
            <a:ext cx="1496823" cy="1128557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26" y="819569"/>
            <a:ext cx="1847361" cy="111478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97" y="817162"/>
            <a:ext cx="1668082" cy="111182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10" y="814737"/>
            <a:ext cx="1534722" cy="1116161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32" y="813112"/>
            <a:ext cx="1368506" cy="1121498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66" y="5634813"/>
            <a:ext cx="1594771" cy="1063940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38" y="820905"/>
            <a:ext cx="2836557" cy="111166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8" y="5648448"/>
            <a:ext cx="1411996" cy="10578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00" y="262204"/>
            <a:ext cx="40411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5" dirty="0">
                <a:latin typeface="Calibri Light"/>
                <a:cs typeface="Calibri Light"/>
              </a:rPr>
              <a:t>К</a:t>
            </a:r>
            <a:r>
              <a:rPr sz="3600" b="0" spc="-30" dirty="0">
                <a:latin typeface="Calibri Light"/>
                <a:cs typeface="Calibri Light"/>
              </a:rPr>
              <a:t>а</a:t>
            </a:r>
            <a:r>
              <a:rPr sz="3600" b="0" spc="-35" dirty="0">
                <a:latin typeface="Calibri Light"/>
                <a:cs typeface="Calibri Light"/>
              </a:rPr>
              <a:t>др</a:t>
            </a:r>
            <a:r>
              <a:rPr sz="3600" b="0" spc="-45" dirty="0">
                <a:latin typeface="Calibri Light"/>
                <a:cs typeface="Calibri Light"/>
              </a:rPr>
              <a:t>о</a:t>
            </a:r>
            <a:r>
              <a:rPr sz="3600" b="0" spc="-30" dirty="0">
                <a:latin typeface="Calibri Light"/>
                <a:cs typeface="Calibri Light"/>
              </a:rPr>
              <a:t>в</a:t>
            </a:r>
            <a:r>
              <a:rPr sz="3600" b="0" spc="-40" dirty="0">
                <a:latin typeface="Calibri Light"/>
                <a:cs typeface="Calibri Light"/>
              </a:rPr>
              <a:t>ы</a:t>
            </a:r>
            <a:r>
              <a:rPr sz="3600" b="0" dirty="0">
                <a:latin typeface="Calibri Light"/>
                <a:cs typeface="Calibri Light"/>
              </a:rPr>
              <a:t>й</a:t>
            </a:r>
            <a:r>
              <a:rPr sz="3600" b="0" spc="-100" dirty="0">
                <a:latin typeface="Calibri Light"/>
                <a:cs typeface="Calibri Light"/>
              </a:rPr>
              <a:t> </a:t>
            </a:r>
            <a:r>
              <a:rPr sz="3600" b="0" spc="-30" dirty="0">
                <a:latin typeface="Calibri Light"/>
                <a:cs typeface="Calibri Light"/>
              </a:rPr>
              <a:t>п</a:t>
            </a:r>
            <a:r>
              <a:rPr sz="3600" b="0" spc="-20" dirty="0">
                <a:latin typeface="Calibri Light"/>
                <a:cs typeface="Calibri Light"/>
              </a:rPr>
              <a:t>о</a:t>
            </a:r>
            <a:r>
              <a:rPr sz="3600" b="0" spc="-25" dirty="0">
                <a:latin typeface="Calibri Light"/>
                <a:cs typeface="Calibri Light"/>
              </a:rPr>
              <a:t>т</a:t>
            </a:r>
            <a:r>
              <a:rPr sz="3600" b="0" spc="-30" dirty="0">
                <a:latin typeface="Calibri Light"/>
                <a:cs typeface="Calibri Light"/>
              </a:rPr>
              <a:t>е</a:t>
            </a:r>
            <a:r>
              <a:rPr sz="3600" b="0" spc="-50" dirty="0">
                <a:latin typeface="Calibri Light"/>
                <a:cs typeface="Calibri Light"/>
              </a:rPr>
              <a:t>н</a:t>
            </a:r>
            <a:r>
              <a:rPr sz="3600" b="0" spc="-40" dirty="0">
                <a:latin typeface="Calibri Light"/>
                <a:cs typeface="Calibri Light"/>
              </a:rPr>
              <a:t>ц</a:t>
            </a:r>
            <a:r>
              <a:rPr sz="3600" b="0" spc="-30" dirty="0">
                <a:latin typeface="Calibri Light"/>
                <a:cs typeface="Calibri Light"/>
              </a:rPr>
              <a:t>и</a:t>
            </a:r>
            <a:r>
              <a:rPr sz="3600" b="0" spc="-40" dirty="0">
                <a:latin typeface="Calibri Light"/>
                <a:cs typeface="Calibri Light"/>
              </a:rPr>
              <a:t>а</a:t>
            </a:r>
            <a:r>
              <a:rPr sz="3600" b="0" dirty="0">
                <a:latin typeface="Calibri Light"/>
                <a:cs typeface="Calibri Light"/>
              </a:rPr>
              <a:t>л</a:t>
            </a:r>
            <a:endParaRPr sz="360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5229" y="1230375"/>
            <a:ext cx="6271260" cy="3754120"/>
            <a:chOff x="235229" y="1230375"/>
            <a:chExt cx="6271260" cy="3754120"/>
          </a:xfrm>
        </p:grpSpPr>
        <p:sp>
          <p:nvSpPr>
            <p:cNvPr id="4" name="object 4"/>
            <p:cNvSpPr/>
            <p:nvPr/>
          </p:nvSpPr>
          <p:spPr>
            <a:xfrm>
              <a:off x="241579" y="1236725"/>
              <a:ext cx="790575" cy="3741420"/>
            </a:xfrm>
            <a:custGeom>
              <a:avLst/>
              <a:gdLst/>
              <a:ahLst/>
              <a:cxnLst/>
              <a:rect l="l" t="t" r="r" b="b"/>
              <a:pathLst>
                <a:path w="790575" h="3741420">
                  <a:moveTo>
                    <a:pt x="15265" y="0"/>
                  </a:moveTo>
                  <a:lnTo>
                    <a:pt x="48953" y="34290"/>
                  </a:lnTo>
                  <a:lnTo>
                    <a:pt x="81892" y="69036"/>
                  </a:lnTo>
                  <a:lnTo>
                    <a:pt x="114083" y="104226"/>
                  </a:lnTo>
                  <a:lnTo>
                    <a:pt x="145525" y="139851"/>
                  </a:lnTo>
                  <a:lnTo>
                    <a:pt x="176218" y="175900"/>
                  </a:lnTo>
                  <a:lnTo>
                    <a:pt x="206163" y="212363"/>
                  </a:lnTo>
                  <a:lnTo>
                    <a:pt x="235359" y="249229"/>
                  </a:lnTo>
                  <a:lnTo>
                    <a:pt x="263807" y="286490"/>
                  </a:lnTo>
                  <a:lnTo>
                    <a:pt x="291506" y="324134"/>
                  </a:lnTo>
                  <a:lnTo>
                    <a:pt x="318456" y="362150"/>
                  </a:lnTo>
                  <a:lnTo>
                    <a:pt x="344658" y="400530"/>
                  </a:lnTo>
                  <a:lnTo>
                    <a:pt x="370111" y="439263"/>
                  </a:lnTo>
                  <a:lnTo>
                    <a:pt x="394816" y="478338"/>
                  </a:lnTo>
                  <a:lnTo>
                    <a:pt x="418771" y="517745"/>
                  </a:lnTo>
                  <a:lnTo>
                    <a:pt x="441979" y="557474"/>
                  </a:lnTo>
                  <a:lnTo>
                    <a:pt x="464437" y="597515"/>
                  </a:lnTo>
                  <a:lnTo>
                    <a:pt x="486147" y="637858"/>
                  </a:lnTo>
                  <a:lnTo>
                    <a:pt x="507109" y="678492"/>
                  </a:lnTo>
                  <a:lnTo>
                    <a:pt x="527321" y="719407"/>
                  </a:lnTo>
                  <a:lnTo>
                    <a:pt x="546786" y="760593"/>
                  </a:lnTo>
                  <a:lnTo>
                    <a:pt x="565501" y="802040"/>
                  </a:lnTo>
                  <a:lnTo>
                    <a:pt x="583468" y="843737"/>
                  </a:lnTo>
                  <a:lnTo>
                    <a:pt x="600686" y="885675"/>
                  </a:lnTo>
                  <a:lnTo>
                    <a:pt x="617156" y="927842"/>
                  </a:lnTo>
                  <a:lnTo>
                    <a:pt x="632877" y="970229"/>
                  </a:lnTo>
                  <a:lnTo>
                    <a:pt x="647849" y="1012826"/>
                  </a:lnTo>
                  <a:lnTo>
                    <a:pt x="662073" y="1055623"/>
                  </a:lnTo>
                  <a:lnTo>
                    <a:pt x="675548" y="1098608"/>
                  </a:lnTo>
                  <a:lnTo>
                    <a:pt x="688275" y="1141772"/>
                  </a:lnTo>
                  <a:lnTo>
                    <a:pt x="700253" y="1185105"/>
                  </a:lnTo>
                  <a:lnTo>
                    <a:pt x="711482" y="1228596"/>
                  </a:lnTo>
                  <a:lnTo>
                    <a:pt x="721963" y="1272236"/>
                  </a:lnTo>
                  <a:lnTo>
                    <a:pt x="731695" y="1316014"/>
                  </a:lnTo>
                  <a:lnTo>
                    <a:pt x="740678" y="1359919"/>
                  </a:lnTo>
                  <a:lnTo>
                    <a:pt x="748913" y="1403942"/>
                  </a:lnTo>
                  <a:lnTo>
                    <a:pt x="756399" y="1448072"/>
                  </a:lnTo>
                  <a:lnTo>
                    <a:pt x="763137" y="1492300"/>
                  </a:lnTo>
                  <a:lnTo>
                    <a:pt x="769126" y="1536614"/>
                  </a:lnTo>
                  <a:lnTo>
                    <a:pt x="774366" y="1581005"/>
                  </a:lnTo>
                  <a:lnTo>
                    <a:pt x="778858" y="1625463"/>
                  </a:lnTo>
                  <a:lnTo>
                    <a:pt x="782601" y="1669976"/>
                  </a:lnTo>
                  <a:lnTo>
                    <a:pt x="785595" y="1714536"/>
                  </a:lnTo>
                  <a:lnTo>
                    <a:pt x="787841" y="1759131"/>
                  </a:lnTo>
                  <a:lnTo>
                    <a:pt x="789339" y="1803752"/>
                  </a:lnTo>
                  <a:lnTo>
                    <a:pt x="790087" y="1848389"/>
                  </a:lnTo>
                  <a:lnTo>
                    <a:pt x="790087" y="1893030"/>
                  </a:lnTo>
                  <a:lnTo>
                    <a:pt x="789339" y="1937667"/>
                  </a:lnTo>
                  <a:lnTo>
                    <a:pt x="787841" y="1982288"/>
                  </a:lnTo>
                  <a:lnTo>
                    <a:pt x="785595" y="2026883"/>
                  </a:lnTo>
                  <a:lnTo>
                    <a:pt x="782601" y="2071443"/>
                  </a:lnTo>
                  <a:lnTo>
                    <a:pt x="778858" y="2115956"/>
                  </a:lnTo>
                  <a:lnTo>
                    <a:pt x="774366" y="2160414"/>
                  </a:lnTo>
                  <a:lnTo>
                    <a:pt x="769126" y="2204805"/>
                  </a:lnTo>
                  <a:lnTo>
                    <a:pt x="763137" y="2249119"/>
                  </a:lnTo>
                  <a:lnTo>
                    <a:pt x="756399" y="2293347"/>
                  </a:lnTo>
                  <a:lnTo>
                    <a:pt x="748913" y="2337477"/>
                  </a:lnTo>
                  <a:lnTo>
                    <a:pt x="740678" y="2381500"/>
                  </a:lnTo>
                  <a:lnTo>
                    <a:pt x="731695" y="2425405"/>
                  </a:lnTo>
                  <a:lnTo>
                    <a:pt x="721963" y="2469183"/>
                  </a:lnTo>
                  <a:lnTo>
                    <a:pt x="711482" y="2512823"/>
                  </a:lnTo>
                  <a:lnTo>
                    <a:pt x="700253" y="2556314"/>
                  </a:lnTo>
                  <a:lnTo>
                    <a:pt x="688275" y="2599647"/>
                  </a:lnTo>
                  <a:lnTo>
                    <a:pt x="675548" y="2642811"/>
                  </a:lnTo>
                  <a:lnTo>
                    <a:pt x="662073" y="2685796"/>
                  </a:lnTo>
                  <a:lnTo>
                    <a:pt x="647849" y="2728593"/>
                  </a:lnTo>
                  <a:lnTo>
                    <a:pt x="632877" y="2771190"/>
                  </a:lnTo>
                  <a:lnTo>
                    <a:pt x="617156" y="2813577"/>
                  </a:lnTo>
                  <a:lnTo>
                    <a:pt x="600686" y="2855744"/>
                  </a:lnTo>
                  <a:lnTo>
                    <a:pt x="583468" y="2897682"/>
                  </a:lnTo>
                  <a:lnTo>
                    <a:pt x="565501" y="2939379"/>
                  </a:lnTo>
                  <a:lnTo>
                    <a:pt x="546786" y="2980826"/>
                  </a:lnTo>
                  <a:lnTo>
                    <a:pt x="527321" y="3022012"/>
                  </a:lnTo>
                  <a:lnTo>
                    <a:pt x="507109" y="3062927"/>
                  </a:lnTo>
                  <a:lnTo>
                    <a:pt x="486147" y="3103561"/>
                  </a:lnTo>
                  <a:lnTo>
                    <a:pt x="464437" y="3143904"/>
                  </a:lnTo>
                  <a:lnTo>
                    <a:pt x="441979" y="3183945"/>
                  </a:lnTo>
                  <a:lnTo>
                    <a:pt x="418771" y="3223674"/>
                  </a:lnTo>
                  <a:lnTo>
                    <a:pt x="394816" y="3263081"/>
                  </a:lnTo>
                  <a:lnTo>
                    <a:pt x="370111" y="3302156"/>
                  </a:lnTo>
                  <a:lnTo>
                    <a:pt x="344658" y="3340889"/>
                  </a:lnTo>
                  <a:lnTo>
                    <a:pt x="318456" y="3379269"/>
                  </a:lnTo>
                  <a:lnTo>
                    <a:pt x="291506" y="3417285"/>
                  </a:lnTo>
                  <a:lnTo>
                    <a:pt x="263807" y="3454929"/>
                  </a:lnTo>
                  <a:lnTo>
                    <a:pt x="235359" y="3492190"/>
                  </a:lnTo>
                  <a:lnTo>
                    <a:pt x="206163" y="3529056"/>
                  </a:lnTo>
                  <a:lnTo>
                    <a:pt x="176218" y="3565519"/>
                  </a:lnTo>
                  <a:lnTo>
                    <a:pt x="145525" y="3601568"/>
                  </a:lnTo>
                  <a:lnTo>
                    <a:pt x="114083" y="3637193"/>
                  </a:lnTo>
                  <a:lnTo>
                    <a:pt x="81892" y="3672383"/>
                  </a:lnTo>
                  <a:lnTo>
                    <a:pt x="48953" y="3707129"/>
                  </a:lnTo>
                  <a:lnTo>
                    <a:pt x="15265" y="3741420"/>
                  </a:lnTo>
                  <a:lnTo>
                    <a:pt x="0" y="3726179"/>
                  </a:lnTo>
                  <a:lnTo>
                    <a:pt x="33779" y="3691787"/>
                  </a:lnTo>
                  <a:lnTo>
                    <a:pt x="66800" y="3656933"/>
                  </a:lnTo>
                  <a:lnTo>
                    <a:pt x="99061" y="3621628"/>
                  </a:lnTo>
                  <a:lnTo>
                    <a:pt x="130564" y="3585883"/>
                  </a:lnTo>
                  <a:lnTo>
                    <a:pt x="161307" y="3549709"/>
                  </a:lnTo>
                  <a:lnTo>
                    <a:pt x="191291" y="3513115"/>
                  </a:lnTo>
                  <a:lnTo>
                    <a:pt x="220516" y="3476113"/>
                  </a:lnTo>
                  <a:lnTo>
                    <a:pt x="248982" y="3438713"/>
                  </a:lnTo>
                  <a:lnTo>
                    <a:pt x="276689" y="3400924"/>
                  </a:lnTo>
                  <a:lnTo>
                    <a:pt x="303637" y="3362759"/>
                  </a:lnTo>
                  <a:lnTo>
                    <a:pt x="329825" y="3324226"/>
                  </a:lnTo>
                  <a:lnTo>
                    <a:pt x="355255" y="3285338"/>
                  </a:lnTo>
                  <a:lnTo>
                    <a:pt x="379926" y="3246103"/>
                  </a:lnTo>
                  <a:lnTo>
                    <a:pt x="403837" y="3206533"/>
                  </a:lnTo>
                  <a:lnTo>
                    <a:pt x="426989" y="3166639"/>
                  </a:lnTo>
                  <a:lnTo>
                    <a:pt x="449383" y="3126430"/>
                  </a:lnTo>
                  <a:lnTo>
                    <a:pt x="471017" y="3085916"/>
                  </a:lnTo>
                  <a:lnTo>
                    <a:pt x="491892" y="3045110"/>
                  </a:lnTo>
                  <a:lnTo>
                    <a:pt x="512008" y="3004021"/>
                  </a:lnTo>
                  <a:lnTo>
                    <a:pt x="531365" y="2962659"/>
                  </a:lnTo>
                  <a:lnTo>
                    <a:pt x="549962" y="2921035"/>
                  </a:lnTo>
                  <a:lnTo>
                    <a:pt x="567801" y="2879159"/>
                  </a:lnTo>
                  <a:lnTo>
                    <a:pt x="584881" y="2837043"/>
                  </a:lnTo>
                  <a:lnTo>
                    <a:pt x="601201" y="2794696"/>
                  </a:lnTo>
                  <a:lnTo>
                    <a:pt x="616763" y="2752129"/>
                  </a:lnTo>
                  <a:lnTo>
                    <a:pt x="631565" y="2709352"/>
                  </a:lnTo>
                  <a:lnTo>
                    <a:pt x="645608" y="2666376"/>
                  </a:lnTo>
                  <a:lnTo>
                    <a:pt x="658892" y="2623212"/>
                  </a:lnTo>
                  <a:lnTo>
                    <a:pt x="671417" y="2579869"/>
                  </a:lnTo>
                  <a:lnTo>
                    <a:pt x="683183" y="2536359"/>
                  </a:lnTo>
                  <a:lnTo>
                    <a:pt x="694190" y="2492691"/>
                  </a:lnTo>
                  <a:lnTo>
                    <a:pt x="704438" y="2448877"/>
                  </a:lnTo>
                  <a:lnTo>
                    <a:pt x="713927" y="2404927"/>
                  </a:lnTo>
                  <a:lnTo>
                    <a:pt x="722656" y="2360851"/>
                  </a:lnTo>
                  <a:lnTo>
                    <a:pt x="730627" y="2316659"/>
                  </a:lnTo>
                  <a:lnTo>
                    <a:pt x="737838" y="2272363"/>
                  </a:lnTo>
                  <a:lnTo>
                    <a:pt x="744290" y="2227972"/>
                  </a:lnTo>
                  <a:lnTo>
                    <a:pt x="749983" y="2183498"/>
                  </a:lnTo>
                  <a:lnTo>
                    <a:pt x="754918" y="2138950"/>
                  </a:lnTo>
                  <a:lnTo>
                    <a:pt x="759093" y="2094339"/>
                  </a:lnTo>
                  <a:lnTo>
                    <a:pt x="762509" y="2049676"/>
                  </a:lnTo>
                  <a:lnTo>
                    <a:pt x="765165" y="2004971"/>
                  </a:lnTo>
                  <a:lnTo>
                    <a:pt x="767063" y="1960235"/>
                  </a:lnTo>
                  <a:lnTo>
                    <a:pt x="768202" y="1915477"/>
                  </a:lnTo>
                  <a:lnTo>
                    <a:pt x="768581" y="1870709"/>
                  </a:lnTo>
                  <a:lnTo>
                    <a:pt x="768202" y="1825942"/>
                  </a:lnTo>
                  <a:lnTo>
                    <a:pt x="767063" y="1781184"/>
                  </a:lnTo>
                  <a:lnTo>
                    <a:pt x="765165" y="1736448"/>
                  </a:lnTo>
                  <a:lnTo>
                    <a:pt x="762509" y="1691743"/>
                  </a:lnTo>
                  <a:lnTo>
                    <a:pt x="759093" y="1647080"/>
                  </a:lnTo>
                  <a:lnTo>
                    <a:pt x="754918" y="1602469"/>
                  </a:lnTo>
                  <a:lnTo>
                    <a:pt x="749983" y="1557921"/>
                  </a:lnTo>
                  <a:lnTo>
                    <a:pt x="744290" y="1513447"/>
                  </a:lnTo>
                  <a:lnTo>
                    <a:pt x="737838" y="1469056"/>
                  </a:lnTo>
                  <a:lnTo>
                    <a:pt x="730627" y="1424760"/>
                  </a:lnTo>
                  <a:lnTo>
                    <a:pt x="722656" y="1380568"/>
                  </a:lnTo>
                  <a:lnTo>
                    <a:pt x="713927" y="1336492"/>
                  </a:lnTo>
                  <a:lnTo>
                    <a:pt x="704438" y="1292542"/>
                  </a:lnTo>
                  <a:lnTo>
                    <a:pt x="694190" y="1248728"/>
                  </a:lnTo>
                  <a:lnTo>
                    <a:pt x="683183" y="1205060"/>
                  </a:lnTo>
                  <a:lnTo>
                    <a:pt x="671417" y="1161550"/>
                  </a:lnTo>
                  <a:lnTo>
                    <a:pt x="658892" y="1118207"/>
                  </a:lnTo>
                  <a:lnTo>
                    <a:pt x="645608" y="1075043"/>
                  </a:lnTo>
                  <a:lnTo>
                    <a:pt x="631565" y="1032067"/>
                  </a:lnTo>
                  <a:lnTo>
                    <a:pt x="616763" y="989290"/>
                  </a:lnTo>
                  <a:lnTo>
                    <a:pt x="601201" y="946723"/>
                  </a:lnTo>
                  <a:lnTo>
                    <a:pt x="584881" y="904376"/>
                  </a:lnTo>
                  <a:lnTo>
                    <a:pt x="567801" y="862260"/>
                  </a:lnTo>
                  <a:lnTo>
                    <a:pt x="549962" y="820384"/>
                  </a:lnTo>
                  <a:lnTo>
                    <a:pt x="531365" y="778760"/>
                  </a:lnTo>
                  <a:lnTo>
                    <a:pt x="512008" y="737398"/>
                  </a:lnTo>
                  <a:lnTo>
                    <a:pt x="491892" y="696309"/>
                  </a:lnTo>
                  <a:lnTo>
                    <a:pt x="471017" y="655503"/>
                  </a:lnTo>
                  <a:lnTo>
                    <a:pt x="449383" y="614989"/>
                  </a:lnTo>
                  <a:lnTo>
                    <a:pt x="426989" y="574780"/>
                  </a:lnTo>
                  <a:lnTo>
                    <a:pt x="403837" y="534886"/>
                  </a:lnTo>
                  <a:lnTo>
                    <a:pt x="379926" y="495316"/>
                  </a:lnTo>
                  <a:lnTo>
                    <a:pt x="355255" y="456081"/>
                  </a:lnTo>
                  <a:lnTo>
                    <a:pt x="329825" y="417193"/>
                  </a:lnTo>
                  <a:lnTo>
                    <a:pt x="303637" y="378660"/>
                  </a:lnTo>
                  <a:lnTo>
                    <a:pt x="276689" y="340495"/>
                  </a:lnTo>
                  <a:lnTo>
                    <a:pt x="248982" y="302706"/>
                  </a:lnTo>
                  <a:lnTo>
                    <a:pt x="220516" y="265306"/>
                  </a:lnTo>
                  <a:lnTo>
                    <a:pt x="191291" y="228304"/>
                  </a:lnTo>
                  <a:lnTo>
                    <a:pt x="161307" y="191710"/>
                  </a:lnTo>
                  <a:lnTo>
                    <a:pt x="130564" y="155536"/>
                  </a:lnTo>
                  <a:lnTo>
                    <a:pt x="99061" y="119791"/>
                  </a:lnTo>
                  <a:lnTo>
                    <a:pt x="66800" y="84486"/>
                  </a:lnTo>
                  <a:lnTo>
                    <a:pt x="33779" y="49632"/>
                  </a:lnTo>
                  <a:lnTo>
                    <a:pt x="0" y="15239"/>
                  </a:lnTo>
                  <a:lnTo>
                    <a:pt x="15265" y="0"/>
                  </a:lnTo>
                  <a:close/>
                </a:path>
              </a:pathLst>
            </a:custGeom>
            <a:ln w="12700">
              <a:solidFill>
                <a:srgbClr val="5788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6363" y="1444751"/>
              <a:ext cx="5873750" cy="603885"/>
            </a:xfrm>
            <a:custGeom>
              <a:avLst/>
              <a:gdLst/>
              <a:ahLst/>
              <a:cxnLst/>
              <a:rect l="l" t="t" r="r" b="b"/>
              <a:pathLst>
                <a:path w="5873750" h="603885">
                  <a:moveTo>
                    <a:pt x="5873496" y="0"/>
                  </a:moveTo>
                  <a:lnTo>
                    <a:pt x="0" y="0"/>
                  </a:lnTo>
                  <a:lnTo>
                    <a:pt x="0" y="603503"/>
                  </a:lnTo>
                  <a:lnTo>
                    <a:pt x="5873496" y="603503"/>
                  </a:lnTo>
                  <a:lnTo>
                    <a:pt x="5873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6363" y="1444751"/>
              <a:ext cx="5873750" cy="603885"/>
            </a:xfrm>
            <a:custGeom>
              <a:avLst/>
              <a:gdLst/>
              <a:ahLst/>
              <a:cxnLst/>
              <a:rect l="l" t="t" r="r" b="b"/>
              <a:pathLst>
                <a:path w="5873750" h="603885">
                  <a:moveTo>
                    <a:pt x="0" y="603503"/>
                  </a:moveTo>
                  <a:lnTo>
                    <a:pt x="5873496" y="603503"/>
                  </a:lnTo>
                  <a:lnTo>
                    <a:pt x="5873496" y="0"/>
                  </a:lnTo>
                  <a:lnTo>
                    <a:pt x="0" y="0"/>
                  </a:lnTo>
                  <a:lnTo>
                    <a:pt x="0" y="603503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94028" y="1589278"/>
            <a:ext cx="378277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 err="1">
                <a:latin typeface="Calibri"/>
                <a:cs typeface="Calibri"/>
              </a:rPr>
              <a:t>дошкольн</a:t>
            </a:r>
            <a:r>
              <a:rPr lang="ru-RU" sz="1600" b="1" spc="-15" dirty="0" err="1">
                <a:latin typeface="Calibri"/>
                <a:cs typeface="Calibri"/>
              </a:rPr>
              <a:t>ое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 err="1">
                <a:latin typeface="Calibri"/>
                <a:cs typeface="Calibri"/>
              </a:rPr>
              <a:t>учрежден</a:t>
            </a:r>
            <a:r>
              <a:rPr lang="ru-RU" sz="1600" b="1" spc="-10" dirty="0" err="1">
                <a:latin typeface="Calibri"/>
                <a:cs typeface="Calibri"/>
              </a:rPr>
              <a:t>ие</a:t>
            </a:r>
            <a:endParaRPr sz="1600" b="1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0161" y="1353058"/>
            <a:ext cx="6226175" cy="1610360"/>
            <a:chOff x="280161" y="1353058"/>
            <a:chExt cx="6226175" cy="1610360"/>
          </a:xfrm>
        </p:grpSpPr>
        <p:sp>
          <p:nvSpPr>
            <p:cNvPr id="9" name="object 9"/>
            <p:cNvSpPr/>
            <p:nvPr/>
          </p:nvSpPr>
          <p:spPr>
            <a:xfrm>
              <a:off x="286511" y="135940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1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3"/>
                  </a:lnTo>
                  <a:lnTo>
                    <a:pt x="425361" y="752960"/>
                  </a:lnTo>
                  <a:lnTo>
                    <a:pt x="471013" y="744364"/>
                  </a:lnTo>
                  <a:lnTo>
                    <a:pt x="514554" y="730469"/>
                  </a:lnTo>
                  <a:lnTo>
                    <a:pt x="555629" y="711631"/>
                  </a:lnTo>
                  <a:lnTo>
                    <a:pt x="593884" y="688201"/>
                  </a:lnTo>
                  <a:lnTo>
                    <a:pt x="628964" y="660535"/>
                  </a:lnTo>
                  <a:lnTo>
                    <a:pt x="660517" y="628985"/>
                  </a:lnTo>
                  <a:lnTo>
                    <a:pt x="688187" y="593906"/>
                  </a:lnTo>
                  <a:lnTo>
                    <a:pt x="711621" y="555651"/>
                  </a:lnTo>
                  <a:lnTo>
                    <a:pt x="730463" y="514575"/>
                  </a:lnTo>
                  <a:lnTo>
                    <a:pt x="744361" y="471030"/>
                  </a:lnTo>
                  <a:lnTo>
                    <a:pt x="752959" y="425371"/>
                  </a:lnTo>
                  <a:lnTo>
                    <a:pt x="755904" y="377951"/>
                  </a:lnTo>
                  <a:lnTo>
                    <a:pt x="752959" y="330532"/>
                  </a:lnTo>
                  <a:lnTo>
                    <a:pt x="744361" y="284873"/>
                  </a:lnTo>
                  <a:lnTo>
                    <a:pt x="730463" y="241328"/>
                  </a:lnTo>
                  <a:lnTo>
                    <a:pt x="711621" y="200252"/>
                  </a:lnTo>
                  <a:lnTo>
                    <a:pt x="688187" y="161997"/>
                  </a:lnTo>
                  <a:lnTo>
                    <a:pt x="660517" y="126918"/>
                  </a:lnTo>
                  <a:lnTo>
                    <a:pt x="628964" y="95368"/>
                  </a:lnTo>
                  <a:lnTo>
                    <a:pt x="593884" y="67702"/>
                  </a:lnTo>
                  <a:lnTo>
                    <a:pt x="555629" y="44272"/>
                  </a:lnTo>
                  <a:lnTo>
                    <a:pt x="514554" y="25434"/>
                  </a:lnTo>
                  <a:lnTo>
                    <a:pt x="471013" y="11539"/>
                  </a:lnTo>
                  <a:lnTo>
                    <a:pt x="42536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6511" y="135940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0" y="377951"/>
                  </a:moveTo>
                  <a:lnTo>
                    <a:pt x="2944" y="330532"/>
                  </a:lnTo>
                  <a:lnTo>
                    <a:pt x="11542" y="284873"/>
                  </a:lnTo>
                  <a:lnTo>
                    <a:pt x="25440" y="241328"/>
                  </a:lnTo>
                  <a:lnTo>
                    <a:pt x="44282" y="200252"/>
                  </a:lnTo>
                  <a:lnTo>
                    <a:pt x="67716" y="161997"/>
                  </a:lnTo>
                  <a:lnTo>
                    <a:pt x="95386" y="126918"/>
                  </a:lnTo>
                  <a:lnTo>
                    <a:pt x="126939" y="95368"/>
                  </a:lnTo>
                  <a:lnTo>
                    <a:pt x="162019" y="67702"/>
                  </a:lnTo>
                  <a:lnTo>
                    <a:pt x="200274" y="44272"/>
                  </a:lnTo>
                  <a:lnTo>
                    <a:pt x="241349" y="25434"/>
                  </a:lnTo>
                  <a:lnTo>
                    <a:pt x="284890" y="11539"/>
                  </a:lnTo>
                  <a:lnTo>
                    <a:pt x="330542" y="2943"/>
                  </a:lnTo>
                  <a:lnTo>
                    <a:pt x="377952" y="0"/>
                  </a:lnTo>
                  <a:lnTo>
                    <a:pt x="425361" y="2943"/>
                  </a:lnTo>
                  <a:lnTo>
                    <a:pt x="471013" y="11539"/>
                  </a:lnTo>
                  <a:lnTo>
                    <a:pt x="514554" y="25434"/>
                  </a:lnTo>
                  <a:lnTo>
                    <a:pt x="555629" y="44272"/>
                  </a:lnTo>
                  <a:lnTo>
                    <a:pt x="593884" y="67702"/>
                  </a:lnTo>
                  <a:lnTo>
                    <a:pt x="628964" y="95368"/>
                  </a:lnTo>
                  <a:lnTo>
                    <a:pt x="660517" y="126918"/>
                  </a:lnTo>
                  <a:lnTo>
                    <a:pt x="688187" y="161997"/>
                  </a:lnTo>
                  <a:lnTo>
                    <a:pt x="711621" y="200252"/>
                  </a:lnTo>
                  <a:lnTo>
                    <a:pt x="730463" y="241328"/>
                  </a:lnTo>
                  <a:lnTo>
                    <a:pt x="744361" y="284873"/>
                  </a:lnTo>
                  <a:lnTo>
                    <a:pt x="752959" y="330532"/>
                  </a:lnTo>
                  <a:lnTo>
                    <a:pt x="755904" y="377951"/>
                  </a:lnTo>
                  <a:lnTo>
                    <a:pt x="752959" y="425371"/>
                  </a:lnTo>
                  <a:lnTo>
                    <a:pt x="744361" y="471030"/>
                  </a:lnTo>
                  <a:lnTo>
                    <a:pt x="730463" y="514575"/>
                  </a:lnTo>
                  <a:lnTo>
                    <a:pt x="711621" y="555651"/>
                  </a:lnTo>
                  <a:lnTo>
                    <a:pt x="688187" y="593906"/>
                  </a:lnTo>
                  <a:lnTo>
                    <a:pt x="660517" y="628985"/>
                  </a:lnTo>
                  <a:lnTo>
                    <a:pt x="628964" y="660535"/>
                  </a:lnTo>
                  <a:lnTo>
                    <a:pt x="593884" y="688201"/>
                  </a:lnTo>
                  <a:lnTo>
                    <a:pt x="555629" y="711631"/>
                  </a:lnTo>
                  <a:lnTo>
                    <a:pt x="514554" y="730469"/>
                  </a:lnTo>
                  <a:lnTo>
                    <a:pt x="471013" y="744364"/>
                  </a:lnTo>
                  <a:lnTo>
                    <a:pt x="425361" y="752960"/>
                  </a:lnTo>
                  <a:lnTo>
                    <a:pt x="377952" y="755903"/>
                  </a:lnTo>
                  <a:lnTo>
                    <a:pt x="330542" y="752960"/>
                  </a:lnTo>
                  <a:lnTo>
                    <a:pt x="284890" y="744364"/>
                  </a:lnTo>
                  <a:lnTo>
                    <a:pt x="241349" y="730469"/>
                  </a:lnTo>
                  <a:lnTo>
                    <a:pt x="200274" y="711631"/>
                  </a:lnTo>
                  <a:lnTo>
                    <a:pt x="162019" y="688201"/>
                  </a:lnTo>
                  <a:lnTo>
                    <a:pt x="126939" y="660535"/>
                  </a:lnTo>
                  <a:lnTo>
                    <a:pt x="95386" y="628985"/>
                  </a:lnTo>
                  <a:lnTo>
                    <a:pt x="67716" y="593906"/>
                  </a:lnTo>
                  <a:lnTo>
                    <a:pt x="44282" y="555651"/>
                  </a:lnTo>
                  <a:lnTo>
                    <a:pt x="25440" y="514575"/>
                  </a:lnTo>
                  <a:lnTo>
                    <a:pt x="11542" y="471030"/>
                  </a:lnTo>
                  <a:lnTo>
                    <a:pt x="2944" y="425371"/>
                  </a:lnTo>
                  <a:lnTo>
                    <a:pt x="0" y="377951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3835" y="2351532"/>
              <a:ext cx="5526405" cy="605155"/>
            </a:xfrm>
            <a:custGeom>
              <a:avLst/>
              <a:gdLst/>
              <a:ahLst/>
              <a:cxnLst/>
              <a:rect l="l" t="t" r="r" b="b"/>
              <a:pathLst>
                <a:path w="5526405" h="605155">
                  <a:moveTo>
                    <a:pt x="5526024" y="0"/>
                  </a:moveTo>
                  <a:lnTo>
                    <a:pt x="0" y="0"/>
                  </a:lnTo>
                  <a:lnTo>
                    <a:pt x="0" y="605027"/>
                  </a:lnTo>
                  <a:lnTo>
                    <a:pt x="5526024" y="605027"/>
                  </a:lnTo>
                  <a:lnTo>
                    <a:pt x="5526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3835" y="2351532"/>
              <a:ext cx="5526405" cy="605155"/>
            </a:xfrm>
            <a:custGeom>
              <a:avLst/>
              <a:gdLst/>
              <a:ahLst/>
              <a:cxnLst/>
              <a:rect l="l" t="t" r="r" b="b"/>
              <a:pathLst>
                <a:path w="5526405" h="605155">
                  <a:moveTo>
                    <a:pt x="0" y="605027"/>
                  </a:moveTo>
                  <a:lnTo>
                    <a:pt x="5526024" y="605027"/>
                  </a:lnTo>
                  <a:lnTo>
                    <a:pt x="5526024" y="0"/>
                  </a:lnTo>
                  <a:lnTo>
                    <a:pt x="0" y="0"/>
                  </a:lnTo>
                  <a:lnTo>
                    <a:pt x="0" y="605027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40561" y="2496438"/>
            <a:ext cx="3810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общеобразовательных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организаций</a:t>
            </a:r>
            <a:endParaRPr sz="1600" b="1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89533" y="2268982"/>
            <a:ext cx="5916930" cy="1600835"/>
            <a:chOff x="589533" y="2268982"/>
            <a:chExt cx="5916930" cy="1600835"/>
          </a:xfrm>
        </p:grpSpPr>
        <p:sp>
          <p:nvSpPr>
            <p:cNvPr id="15" name="object 15"/>
            <p:cNvSpPr/>
            <p:nvPr/>
          </p:nvSpPr>
          <p:spPr>
            <a:xfrm>
              <a:off x="595883" y="2275332"/>
              <a:ext cx="754380" cy="756285"/>
            </a:xfrm>
            <a:custGeom>
              <a:avLst/>
              <a:gdLst/>
              <a:ahLst/>
              <a:cxnLst/>
              <a:rect l="l" t="t" r="r" b="b"/>
              <a:pathLst>
                <a:path w="754380" h="756285">
                  <a:moveTo>
                    <a:pt x="377190" y="0"/>
                  </a:moveTo>
                  <a:lnTo>
                    <a:pt x="329875" y="2943"/>
                  </a:lnTo>
                  <a:lnTo>
                    <a:pt x="284315" y="11539"/>
                  </a:lnTo>
                  <a:lnTo>
                    <a:pt x="240862" y="25434"/>
                  </a:lnTo>
                  <a:lnTo>
                    <a:pt x="199870" y="44272"/>
                  </a:lnTo>
                  <a:lnTo>
                    <a:pt x="161692" y="67702"/>
                  </a:lnTo>
                  <a:lnTo>
                    <a:pt x="126682" y="95368"/>
                  </a:lnTo>
                  <a:lnTo>
                    <a:pt x="95193" y="126918"/>
                  </a:lnTo>
                  <a:lnTo>
                    <a:pt x="67579" y="161997"/>
                  </a:lnTo>
                  <a:lnTo>
                    <a:pt x="44193" y="200252"/>
                  </a:lnTo>
                  <a:lnTo>
                    <a:pt x="25388" y="241328"/>
                  </a:lnTo>
                  <a:lnTo>
                    <a:pt x="11519" y="284873"/>
                  </a:lnTo>
                  <a:lnTo>
                    <a:pt x="2938" y="330532"/>
                  </a:lnTo>
                  <a:lnTo>
                    <a:pt x="0" y="377951"/>
                  </a:lnTo>
                  <a:lnTo>
                    <a:pt x="2938" y="425371"/>
                  </a:lnTo>
                  <a:lnTo>
                    <a:pt x="11519" y="471030"/>
                  </a:lnTo>
                  <a:lnTo>
                    <a:pt x="25388" y="514575"/>
                  </a:lnTo>
                  <a:lnTo>
                    <a:pt x="44193" y="555651"/>
                  </a:lnTo>
                  <a:lnTo>
                    <a:pt x="67579" y="593906"/>
                  </a:lnTo>
                  <a:lnTo>
                    <a:pt x="95193" y="628985"/>
                  </a:lnTo>
                  <a:lnTo>
                    <a:pt x="126682" y="660535"/>
                  </a:lnTo>
                  <a:lnTo>
                    <a:pt x="161692" y="688201"/>
                  </a:lnTo>
                  <a:lnTo>
                    <a:pt x="199870" y="711631"/>
                  </a:lnTo>
                  <a:lnTo>
                    <a:pt x="240862" y="730469"/>
                  </a:lnTo>
                  <a:lnTo>
                    <a:pt x="284315" y="744364"/>
                  </a:lnTo>
                  <a:lnTo>
                    <a:pt x="329875" y="752960"/>
                  </a:lnTo>
                  <a:lnTo>
                    <a:pt x="377190" y="755903"/>
                  </a:lnTo>
                  <a:lnTo>
                    <a:pt x="424504" y="752960"/>
                  </a:lnTo>
                  <a:lnTo>
                    <a:pt x="470064" y="744364"/>
                  </a:lnTo>
                  <a:lnTo>
                    <a:pt x="513517" y="730469"/>
                  </a:lnTo>
                  <a:lnTo>
                    <a:pt x="554509" y="711631"/>
                  </a:lnTo>
                  <a:lnTo>
                    <a:pt x="592687" y="688201"/>
                  </a:lnTo>
                  <a:lnTo>
                    <a:pt x="627697" y="660535"/>
                  </a:lnTo>
                  <a:lnTo>
                    <a:pt x="659186" y="628985"/>
                  </a:lnTo>
                  <a:lnTo>
                    <a:pt x="686800" y="593906"/>
                  </a:lnTo>
                  <a:lnTo>
                    <a:pt x="710186" y="555651"/>
                  </a:lnTo>
                  <a:lnTo>
                    <a:pt x="728991" y="514575"/>
                  </a:lnTo>
                  <a:lnTo>
                    <a:pt x="742860" y="471030"/>
                  </a:lnTo>
                  <a:lnTo>
                    <a:pt x="751441" y="425371"/>
                  </a:lnTo>
                  <a:lnTo>
                    <a:pt x="754379" y="377951"/>
                  </a:lnTo>
                  <a:lnTo>
                    <a:pt x="751441" y="330532"/>
                  </a:lnTo>
                  <a:lnTo>
                    <a:pt x="742860" y="284873"/>
                  </a:lnTo>
                  <a:lnTo>
                    <a:pt x="728991" y="241328"/>
                  </a:lnTo>
                  <a:lnTo>
                    <a:pt x="710186" y="200252"/>
                  </a:lnTo>
                  <a:lnTo>
                    <a:pt x="686800" y="161997"/>
                  </a:lnTo>
                  <a:lnTo>
                    <a:pt x="659186" y="126918"/>
                  </a:lnTo>
                  <a:lnTo>
                    <a:pt x="627697" y="95368"/>
                  </a:lnTo>
                  <a:lnTo>
                    <a:pt x="592687" y="67702"/>
                  </a:lnTo>
                  <a:lnTo>
                    <a:pt x="554509" y="44272"/>
                  </a:lnTo>
                  <a:lnTo>
                    <a:pt x="513517" y="25434"/>
                  </a:lnTo>
                  <a:lnTo>
                    <a:pt x="470064" y="11539"/>
                  </a:lnTo>
                  <a:lnTo>
                    <a:pt x="424504" y="2943"/>
                  </a:lnTo>
                  <a:lnTo>
                    <a:pt x="377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5883" y="2275332"/>
              <a:ext cx="754380" cy="756285"/>
            </a:xfrm>
            <a:custGeom>
              <a:avLst/>
              <a:gdLst/>
              <a:ahLst/>
              <a:cxnLst/>
              <a:rect l="l" t="t" r="r" b="b"/>
              <a:pathLst>
                <a:path w="754380" h="756285">
                  <a:moveTo>
                    <a:pt x="0" y="377951"/>
                  </a:moveTo>
                  <a:lnTo>
                    <a:pt x="2938" y="330532"/>
                  </a:lnTo>
                  <a:lnTo>
                    <a:pt x="11519" y="284873"/>
                  </a:lnTo>
                  <a:lnTo>
                    <a:pt x="25388" y="241328"/>
                  </a:lnTo>
                  <a:lnTo>
                    <a:pt x="44193" y="200252"/>
                  </a:lnTo>
                  <a:lnTo>
                    <a:pt x="67579" y="161997"/>
                  </a:lnTo>
                  <a:lnTo>
                    <a:pt x="95193" y="126918"/>
                  </a:lnTo>
                  <a:lnTo>
                    <a:pt x="126682" y="95368"/>
                  </a:lnTo>
                  <a:lnTo>
                    <a:pt x="161692" y="67702"/>
                  </a:lnTo>
                  <a:lnTo>
                    <a:pt x="199870" y="44272"/>
                  </a:lnTo>
                  <a:lnTo>
                    <a:pt x="240862" y="25434"/>
                  </a:lnTo>
                  <a:lnTo>
                    <a:pt x="284315" y="11539"/>
                  </a:lnTo>
                  <a:lnTo>
                    <a:pt x="329875" y="2943"/>
                  </a:lnTo>
                  <a:lnTo>
                    <a:pt x="377190" y="0"/>
                  </a:lnTo>
                  <a:lnTo>
                    <a:pt x="424504" y="2943"/>
                  </a:lnTo>
                  <a:lnTo>
                    <a:pt x="470064" y="11539"/>
                  </a:lnTo>
                  <a:lnTo>
                    <a:pt x="513517" y="25434"/>
                  </a:lnTo>
                  <a:lnTo>
                    <a:pt x="554509" y="44272"/>
                  </a:lnTo>
                  <a:lnTo>
                    <a:pt x="592687" y="67702"/>
                  </a:lnTo>
                  <a:lnTo>
                    <a:pt x="627697" y="95368"/>
                  </a:lnTo>
                  <a:lnTo>
                    <a:pt x="659186" y="126918"/>
                  </a:lnTo>
                  <a:lnTo>
                    <a:pt x="686800" y="161997"/>
                  </a:lnTo>
                  <a:lnTo>
                    <a:pt x="710186" y="200252"/>
                  </a:lnTo>
                  <a:lnTo>
                    <a:pt x="728991" y="241328"/>
                  </a:lnTo>
                  <a:lnTo>
                    <a:pt x="742860" y="284873"/>
                  </a:lnTo>
                  <a:lnTo>
                    <a:pt x="751441" y="330532"/>
                  </a:lnTo>
                  <a:lnTo>
                    <a:pt x="754379" y="377951"/>
                  </a:lnTo>
                  <a:lnTo>
                    <a:pt x="751441" y="425371"/>
                  </a:lnTo>
                  <a:lnTo>
                    <a:pt x="742860" y="471030"/>
                  </a:lnTo>
                  <a:lnTo>
                    <a:pt x="728991" y="514575"/>
                  </a:lnTo>
                  <a:lnTo>
                    <a:pt x="710186" y="555651"/>
                  </a:lnTo>
                  <a:lnTo>
                    <a:pt x="686800" y="593906"/>
                  </a:lnTo>
                  <a:lnTo>
                    <a:pt x="659186" y="628985"/>
                  </a:lnTo>
                  <a:lnTo>
                    <a:pt x="627697" y="660535"/>
                  </a:lnTo>
                  <a:lnTo>
                    <a:pt x="592687" y="688201"/>
                  </a:lnTo>
                  <a:lnTo>
                    <a:pt x="554509" y="711631"/>
                  </a:lnTo>
                  <a:lnTo>
                    <a:pt x="513517" y="730469"/>
                  </a:lnTo>
                  <a:lnTo>
                    <a:pt x="470064" y="744364"/>
                  </a:lnTo>
                  <a:lnTo>
                    <a:pt x="424504" y="752960"/>
                  </a:lnTo>
                  <a:lnTo>
                    <a:pt x="377190" y="755903"/>
                  </a:lnTo>
                  <a:lnTo>
                    <a:pt x="329875" y="752960"/>
                  </a:lnTo>
                  <a:lnTo>
                    <a:pt x="284315" y="744364"/>
                  </a:lnTo>
                  <a:lnTo>
                    <a:pt x="240862" y="730469"/>
                  </a:lnTo>
                  <a:lnTo>
                    <a:pt x="199870" y="711631"/>
                  </a:lnTo>
                  <a:lnTo>
                    <a:pt x="161692" y="688201"/>
                  </a:lnTo>
                  <a:lnTo>
                    <a:pt x="126682" y="660535"/>
                  </a:lnTo>
                  <a:lnTo>
                    <a:pt x="95193" y="628985"/>
                  </a:lnTo>
                  <a:lnTo>
                    <a:pt x="67579" y="593906"/>
                  </a:lnTo>
                  <a:lnTo>
                    <a:pt x="44193" y="555651"/>
                  </a:lnTo>
                  <a:lnTo>
                    <a:pt x="25388" y="514575"/>
                  </a:lnTo>
                  <a:lnTo>
                    <a:pt x="11519" y="471030"/>
                  </a:lnTo>
                  <a:lnTo>
                    <a:pt x="2938" y="425371"/>
                  </a:lnTo>
                  <a:lnTo>
                    <a:pt x="0" y="377951"/>
                  </a:lnTo>
                  <a:close/>
                </a:path>
              </a:pathLst>
            </a:custGeom>
            <a:ln w="1269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3835" y="3258312"/>
              <a:ext cx="5526405" cy="605155"/>
            </a:xfrm>
            <a:custGeom>
              <a:avLst/>
              <a:gdLst/>
              <a:ahLst/>
              <a:cxnLst/>
              <a:rect l="l" t="t" r="r" b="b"/>
              <a:pathLst>
                <a:path w="5526405" h="605154">
                  <a:moveTo>
                    <a:pt x="5526024" y="0"/>
                  </a:moveTo>
                  <a:lnTo>
                    <a:pt x="0" y="0"/>
                  </a:lnTo>
                  <a:lnTo>
                    <a:pt x="0" y="605027"/>
                  </a:lnTo>
                  <a:lnTo>
                    <a:pt x="5526024" y="605027"/>
                  </a:lnTo>
                  <a:lnTo>
                    <a:pt x="5526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3835" y="3258312"/>
              <a:ext cx="5526405" cy="605155"/>
            </a:xfrm>
            <a:custGeom>
              <a:avLst/>
              <a:gdLst/>
              <a:ahLst/>
              <a:cxnLst/>
              <a:rect l="l" t="t" r="r" b="b"/>
              <a:pathLst>
                <a:path w="5526405" h="605154">
                  <a:moveTo>
                    <a:pt x="0" y="605027"/>
                  </a:moveTo>
                  <a:lnTo>
                    <a:pt x="5526024" y="605027"/>
                  </a:lnTo>
                  <a:lnTo>
                    <a:pt x="5526024" y="0"/>
                  </a:lnTo>
                  <a:lnTo>
                    <a:pt x="0" y="0"/>
                  </a:lnTo>
                  <a:lnTo>
                    <a:pt x="0" y="605027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440560" y="3403472"/>
            <a:ext cx="435063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учреждения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дополнительного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образования</a:t>
            </a:r>
            <a:endParaRPr sz="1600" b="1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2648" y="3174492"/>
            <a:ext cx="756285" cy="756285"/>
            <a:chOff x="612648" y="3174492"/>
            <a:chExt cx="756285" cy="756285"/>
          </a:xfrm>
        </p:grpSpPr>
        <p:sp>
          <p:nvSpPr>
            <p:cNvPr id="21" name="object 21"/>
            <p:cNvSpPr/>
            <p:nvPr/>
          </p:nvSpPr>
          <p:spPr>
            <a:xfrm>
              <a:off x="612648" y="317449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2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4"/>
                  </a:lnTo>
                  <a:lnTo>
                    <a:pt x="425361" y="752960"/>
                  </a:lnTo>
                  <a:lnTo>
                    <a:pt x="471013" y="744364"/>
                  </a:lnTo>
                  <a:lnTo>
                    <a:pt x="514554" y="730469"/>
                  </a:lnTo>
                  <a:lnTo>
                    <a:pt x="555629" y="711631"/>
                  </a:lnTo>
                  <a:lnTo>
                    <a:pt x="593884" y="688201"/>
                  </a:lnTo>
                  <a:lnTo>
                    <a:pt x="628964" y="660535"/>
                  </a:lnTo>
                  <a:lnTo>
                    <a:pt x="660517" y="628985"/>
                  </a:lnTo>
                  <a:lnTo>
                    <a:pt x="688187" y="593906"/>
                  </a:lnTo>
                  <a:lnTo>
                    <a:pt x="711621" y="555651"/>
                  </a:lnTo>
                  <a:lnTo>
                    <a:pt x="730463" y="514575"/>
                  </a:lnTo>
                  <a:lnTo>
                    <a:pt x="744361" y="471030"/>
                  </a:lnTo>
                  <a:lnTo>
                    <a:pt x="752959" y="425371"/>
                  </a:lnTo>
                  <a:lnTo>
                    <a:pt x="755904" y="377952"/>
                  </a:lnTo>
                  <a:lnTo>
                    <a:pt x="752959" y="330532"/>
                  </a:lnTo>
                  <a:lnTo>
                    <a:pt x="744361" y="284873"/>
                  </a:lnTo>
                  <a:lnTo>
                    <a:pt x="730463" y="241328"/>
                  </a:lnTo>
                  <a:lnTo>
                    <a:pt x="711621" y="200252"/>
                  </a:lnTo>
                  <a:lnTo>
                    <a:pt x="688187" y="161997"/>
                  </a:lnTo>
                  <a:lnTo>
                    <a:pt x="660517" y="126918"/>
                  </a:lnTo>
                  <a:lnTo>
                    <a:pt x="628964" y="95368"/>
                  </a:lnTo>
                  <a:lnTo>
                    <a:pt x="593884" y="67702"/>
                  </a:lnTo>
                  <a:lnTo>
                    <a:pt x="555629" y="44272"/>
                  </a:lnTo>
                  <a:lnTo>
                    <a:pt x="514554" y="25434"/>
                  </a:lnTo>
                  <a:lnTo>
                    <a:pt x="471013" y="11539"/>
                  </a:lnTo>
                  <a:lnTo>
                    <a:pt x="42536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2648" y="317449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0" y="377952"/>
                  </a:moveTo>
                  <a:lnTo>
                    <a:pt x="2944" y="330532"/>
                  </a:lnTo>
                  <a:lnTo>
                    <a:pt x="11542" y="284873"/>
                  </a:lnTo>
                  <a:lnTo>
                    <a:pt x="25440" y="241328"/>
                  </a:lnTo>
                  <a:lnTo>
                    <a:pt x="44282" y="200252"/>
                  </a:lnTo>
                  <a:lnTo>
                    <a:pt x="67716" y="161997"/>
                  </a:lnTo>
                  <a:lnTo>
                    <a:pt x="95386" y="126918"/>
                  </a:lnTo>
                  <a:lnTo>
                    <a:pt x="126939" y="95368"/>
                  </a:lnTo>
                  <a:lnTo>
                    <a:pt x="162019" y="67702"/>
                  </a:lnTo>
                  <a:lnTo>
                    <a:pt x="200274" y="44272"/>
                  </a:lnTo>
                  <a:lnTo>
                    <a:pt x="241349" y="25434"/>
                  </a:lnTo>
                  <a:lnTo>
                    <a:pt x="284890" y="11539"/>
                  </a:lnTo>
                  <a:lnTo>
                    <a:pt x="330542" y="2943"/>
                  </a:lnTo>
                  <a:lnTo>
                    <a:pt x="377952" y="0"/>
                  </a:lnTo>
                  <a:lnTo>
                    <a:pt x="425361" y="2943"/>
                  </a:lnTo>
                  <a:lnTo>
                    <a:pt x="471013" y="11539"/>
                  </a:lnTo>
                  <a:lnTo>
                    <a:pt x="514554" y="25434"/>
                  </a:lnTo>
                  <a:lnTo>
                    <a:pt x="555629" y="44272"/>
                  </a:lnTo>
                  <a:lnTo>
                    <a:pt x="593884" y="67702"/>
                  </a:lnTo>
                  <a:lnTo>
                    <a:pt x="628964" y="95368"/>
                  </a:lnTo>
                  <a:lnTo>
                    <a:pt x="660517" y="126918"/>
                  </a:lnTo>
                  <a:lnTo>
                    <a:pt x="688187" y="161997"/>
                  </a:lnTo>
                  <a:lnTo>
                    <a:pt x="711621" y="200252"/>
                  </a:lnTo>
                  <a:lnTo>
                    <a:pt x="730463" y="241328"/>
                  </a:lnTo>
                  <a:lnTo>
                    <a:pt x="744361" y="284873"/>
                  </a:lnTo>
                  <a:lnTo>
                    <a:pt x="752959" y="330532"/>
                  </a:lnTo>
                  <a:lnTo>
                    <a:pt x="755904" y="377952"/>
                  </a:lnTo>
                  <a:lnTo>
                    <a:pt x="752959" y="425371"/>
                  </a:lnTo>
                  <a:lnTo>
                    <a:pt x="744361" y="471030"/>
                  </a:lnTo>
                  <a:lnTo>
                    <a:pt x="730463" y="514575"/>
                  </a:lnTo>
                  <a:lnTo>
                    <a:pt x="711621" y="555651"/>
                  </a:lnTo>
                  <a:lnTo>
                    <a:pt x="688187" y="593906"/>
                  </a:lnTo>
                  <a:lnTo>
                    <a:pt x="660517" y="628985"/>
                  </a:lnTo>
                  <a:lnTo>
                    <a:pt x="628964" y="660535"/>
                  </a:lnTo>
                  <a:lnTo>
                    <a:pt x="593884" y="688201"/>
                  </a:lnTo>
                  <a:lnTo>
                    <a:pt x="555629" y="711631"/>
                  </a:lnTo>
                  <a:lnTo>
                    <a:pt x="514554" y="730469"/>
                  </a:lnTo>
                  <a:lnTo>
                    <a:pt x="471013" y="744364"/>
                  </a:lnTo>
                  <a:lnTo>
                    <a:pt x="425361" y="752960"/>
                  </a:lnTo>
                  <a:lnTo>
                    <a:pt x="377952" y="755904"/>
                  </a:lnTo>
                  <a:lnTo>
                    <a:pt x="330542" y="752960"/>
                  </a:lnTo>
                  <a:lnTo>
                    <a:pt x="284890" y="744364"/>
                  </a:lnTo>
                  <a:lnTo>
                    <a:pt x="241349" y="730469"/>
                  </a:lnTo>
                  <a:lnTo>
                    <a:pt x="200274" y="711631"/>
                  </a:lnTo>
                  <a:lnTo>
                    <a:pt x="162019" y="688201"/>
                  </a:lnTo>
                  <a:lnTo>
                    <a:pt x="126939" y="660535"/>
                  </a:lnTo>
                  <a:lnTo>
                    <a:pt x="95386" y="628985"/>
                  </a:lnTo>
                  <a:lnTo>
                    <a:pt x="67716" y="593906"/>
                  </a:lnTo>
                  <a:lnTo>
                    <a:pt x="44282" y="555651"/>
                  </a:lnTo>
                  <a:lnTo>
                    <a:pt x="25440" y="514575"/>
                  </a:lnTo>
                  <a:lnTo>
                    <a:pt x="11542" y="471030"/>
                  </a:lnTo>
                  <a:lnTo>
                    <a:pt x="2944" y="425371"/>
                  </a:lnTo>
                  <a:lnTo>
                    <a:pt x="0" y="377952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93850" y="1557859"/>
            <a:ext cx="1416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7854" y="2497582"/>
            <a:ext cx="1416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2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7854" y="3393770"/>
            <a:ext cx="14160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392416" y="434721"/>
            <a:ext cx="3693795" cy="5175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01625" marR="5080" indent="-289560">
              <a:lnSpc>
                <a:spcPct val="101899"/>
              </a:lnSpc>
              <a:spcBef>
                <a:spcPts val="60"/>
              </a:spcBef>
            </a:pPr>
            <a:r>
              <a:rPr sz="1600" b="1" spc="-10" dirty="0">
                <a:latin typeface="Calibri"/>
                <a:cs typeface="Calibri"/>
              </a:rPr>
              <a:t>Распределение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численности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постоянного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населения по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возрастным группам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805389" y="4092795"/>
            <a:ext cx="5142764" cy="498630"/>
            <a:chOff x="6737604" y="3782567"/>
            <a:chExt cx="4954905" cy="311939"/>
          </a:xfrm>
        </p:grpSpPr>
        <p:sp>
          <p:nvSpPr>
            <p:cNvPr id="50" name="object 50"/>
            <p:cNvSpPr/>
            <p:nvPr/>
          </p:nvSpPr>
          <p:spPr>
            <a:xfrm>
              <a:off x="6737604" y="3782567"/>
              <a:ext cx="4954905" cy="308512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4879594" y="0"/>
                  </a:moveTo>
                  <a:lnTo>
                    <a:pt x="74929" y="0"/>
                  </a:lnTo>
                  <a:lnTo>
                    <a:pt x="45755" y="5885"/>
                  </a:lnTo>
                  <a:lnTo>
                    <a:pt x="21939" y="21939"/>
                  </a:lnTo>
                  <a:lnTo>
                    <a:pt x="5885" y="45755"/>
                  </a:lnTo>
                  <a:lnTo>
                    <a:pt x="0" y="74929"/>
                  </a:lnTo>
                  <a:lnTo>
                    <a:pt x="0" y="374649"/>
                  </a:lnTo>
                  <a:lnTo>
                    <a:pt x="5885" y="403824"/>
                  </a:lnTo>
                  <a:lnTo>
                    <a:pt x="21939" y="427640"/>
                  </a:lnTo>
                  <a:lnTo>
                    <a:pt x="45755" y="443694"/>
                  </a:lnTo>
                  <a:lnTo>
                    <a:pt x="74929" y="449579"/>
                  </a:lnTo>
                  <a:lnTo>
                    <a:pt x="4879594" y="449579"/>
                  </a:lnTo>
                  <a:lnTo>
                    <a:pt x="4908768" y="443694"/>
                  </a:lnTo>
                  <a:lnTo>
                    <a:pt x="4932584" y="427640"/>
                  </a:lnTo>
                  <a:lnTo>
                    <a:pt x="4948638" y="403824"/>
                  </a:lnTo>
                  <a:lnTo>
                    <a:pt x="4954524" y="374649"/>
                  </a:lnTo>
                  <a:lnTo>
                    <a:pt x="4954524" y="74929"/>
                  </a:lnTo>
                  <a:lnTo>
                    <a:pt x="4948638" y="45755"/>
                  </a:lnTo>
                  <a:lnTo>
                    <a:pt x="4932584" y="21939"/>
                  </a:lnTo>
                  <a:lnTo>
                    <a:pt x="4908768" y="5885"/>
                  </a:lnTo>
                  <a:lnTo>
                    <a:pt x="4879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737604" y="3782567"/>
              <a:ext cx="4954905" cy="311939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0" y="74929"/>
                  </a:moveTo>
                  <a:lnTo>
                    <a:pt x="5885" y="45755"/>
                  </a:lnTo>
                  <a:lnTo>
                    <a:pt x="21939" y="21939"/>
                  </a:lnTo>
                  <a:lnTo>
                    <a:pt x="45755" y="5885"/>
                  </a:lnTo>
                  <a:lnTo>
                    <a:pt x="74929" y="0"/>
                  </a:lnTo>
                  <a:lnTo>
                    <a:pt x="4879594" y="0"/>
                  </a:lnTo>
                  <a:lnTo>
                    <a:pt x="4908768" y="5885"/>
                  </a:lnTo>
                  <a:lnTo>
                    <a:pt x="4932584" y="21939"/>
                  </a:lnTo>
                  <a:lnTo>
                    <a:pt x="4948638" y="45755"/>
                  </a:lnTo>
                  <a:lnTo>
                    <a:pt x="4954524" y="74929"/>
                  </a:lnTo>
                  <a:lnTo>
                    <a:pt x="4954524" y="374649"/>
                  </a:lnTo>
                  <a:lnTo>
                    <a:pt x="4948638" y="403824"/>
                  </a:lnTo>
                  <a:lnTo>
                    <a:pt x="4932584" y="427640"/>
                  </a:lnTo>
                  <a:lnTo>
                    <a:pt x="4908768" y="443694"/>
                  </a:lnTo>
                  <a:lnTo>
                    <a:pt x="4879594" y="449579"/>
                  </a:lnTo>
                  <a:lnTo>
                    <a:pt x="74929" y="449579"/>
                  </a:lnTo>
                  <a:lnTo>
                    <a:pt x="45755" y="443694"/>
                  </a:lnTo>
                  <a:lnTo>
                    <a:pt x="21939" y="427640"/>
                  </a:lnTo>
                  <a:lnTo>
                    <a:pt x="5885" y="403824"/>
                  </a:lnTo>
                  <a:lnTo>
                    <a:pt x="0" y="374649"/>
                  </a:lnTo>
                  <a:lnTo>
                    <a:pt x="0" y="749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6801611" y="5037320"/>
            <a:ext cx="5150320" cy="462280"/>
            <a:chOff x="6731254" y="4722621"/>
            <a:chExt cx="4967605" cy="462280"/>
          </a:xfrm>
        </p:grpSpPr>
        <p:sp>
          <p:nvSpPr>
            <p:cNvPr id="53" name="object 53"/>
            <p:cNvSpPr/>
            <p:nvPr/>
          </p:nvSpPr>
          <p:spPr>
            <a:xfrm>
              <a:off x="6737604" y="4728971"/>
              <a:ext cx="4954905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4879594" y="0"/>
                  </a:moveTo>
                  <a:lnTo>
                    <a:pt x="74929" y="0"/>
                  </a:lnTo>
                  <a:lnTo>
                    <a:pt x="45755" y="5885"/>
                  </a:lnTo>
                  <a:lnTo>
                    <a:pt x="21939" y="21939"/>
                  </a:lnTo>
                  <a:lnTo>
                    <a:pt x="5885" y="45755"/>
                  </a:lnTo>
                  <a:lnTo>
                    <a:pt x="0" y="74929"/>
                  </a:lnTo>
                  <a:lnTo>
                    <a:pt x="0" y="374650"/>
                  </a:lnTo>
                  <a:lnTo>
                    <a:pt x="5885" y="403824"/>
                  </a:lnTo>
                  <a:lnTo>
                    <a:pt x="21939" y="427640"/>
                  </a:lnTo>
                  <a:lnTo>
                    <a:pt x="45755" y="443694"/>
                  </a:lnTo>
                  <a:lnTo>
                    <a:pt x="74929" y="449579"/>
                  </a:lnTo>
                  <a:lnTo>
                    <a:pt x="4879594" y="449579"/>
                  </a:lnTo>
                  <a:lnTo>
                    <a:pt x="4908768" y="443694"/>
                  </a:lnTo>
                  <a:lnTo>
                    <a:pt x="4932584" y="427640"/>
                  </a:lnTo>
                  <a:lnTo>
                    <a:pt x="4948638" y="403824"/>
                  </a:lnTo>
                  <a:lnTo>
                    <a:pt x="4954524" y="374650"/>
                  </a:lnTo>
                  <a:lnTo>
                    <a:pt x="4954524" y="74929"/>
                  </a:lnTo>
                  <a:lnTo>
                    <a:pt x="4948638" y="45755"/>
                  </a:lnTo>
                  <a:lnTo>
                    <a:pt x="4932584" y="21939"/>
                  </a:lnTo>
                  <a:lnTo>
                    <a:pt x="4908768" y="5885"/>
                  </a:lnTo>
                  <a:lnTo>
                    <a:pt x="4879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37604" y="4728971"/>
              <a:ext cx="4954905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0" y="74929"/>
                  </a:moveTo>
                  <a:lnTo>
                    <a:pt x="5885" y="45755"/>
                  </a:lnTo>
                  <a:lnTo>
                    <a:pt x="21939" y="21939"/>
                  </a:lnTo>
                  <a:lnTo>
                    <a:pt x="45755" y="5885"/>
                  </a:lnTo>
                  <a:lnTo>
                    <a:pt x="74929" y="0"/>
                  </a:lnTo>
                  <a:lnTo>
                    <a:pt x="4879594" y="0"/>
                  </a:lnTo>
                  <a:lnTo>
                    <a:pt x="4908768" y="5885"/>
                  </a:lnTo>
                  <a:lnTo>
                    <a:pt x="4932584" y="21939"/>
                  </a:lnTo>
                  <a:lnTo>
                    <a:pt x="4948638" y="45755"/>
                  </a:lnTo>
                  <a:lnTo>
                    <a:pt x="4954524" y="74929"/>
                  </a:lnTo>
                  <a:lnTo>
                    <a:pt x="4954524" y="374650"/>
                  </a:lnTo>
                  <a:lnTo>
                    <a:pt x="4948638" y="403824"/>
                  </a:lnTo>
                  <a:lnTo>
                    <a:pt x="4932584" y="427640"/>
                  </a:lnTo>
                  <a:lnTo>
                    <a:pt x="4908768" y="443694"/>
                  </a:lnTo>
                  <a:lnTo>
                    <a:pt x="4879594" y="449579"/>
                  </a:lnTo>
                  <a:lnTo>
                    <a:pt x="74929" y="449579"/>
                  </a:lnTo>
                  <a:lnTo>
                    <a:pt x="45755" y="443694"/>
                  </a:lnTo>
                  <a:lnTo>
                    <a:pt x="21939" y="427640"/>
                  </a:lnTo>
                  <a:lnTo>
                    <a:pt x="5885" y="403824"/>
                  </a:lnTo>
                  <a:lnTo>
                    <a:pt x="0" y="374650"/>
                  </a:lnTo>
                  <a:lnTo>
                    <a:pt x="0" y="749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6904251" y="4056886"/>
            <a:ext cx="5038291" cy="404597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lang="ru-RU" b="1" dirty="0">
                <a:latin typeface="Calibri"/>
                <a:cs typeface="Calibri"/>
              </a:rPr>
              <a:t>33 736,7</a:t>
            </a:r>
            <a:r>
              <a:rPr lang="ru-RU" b="1" spc="-30" dirty="0">
                <a:latin typeface="Calibri"/>
                <a:cs typeface="Calibri"/>
              </a:rPr>
              <a:t>0 тыс. </a:t>
            </a:r>
            <a:r>
              <a:rPr sz="1800" b="1" spc="-10" dirty="0" err="1">
                <a:latin typeface="Calibri"/>
                <a:cs typeface="Calibri"/>
              </a:rPr>
              <a:t>руб</a:t>
            </a:r>
            <a:r>
              <a:rPr lang="ru-RU" b="1" spc="-10" dirty="0">
                <a:latin typeface="Calibri"/>
                <a:cs typeface="Calibri"/>
              </a:rPr>
              <a:t>лей</a:t>
            </a:r>
            <a:r>
              <a:rPr lang="ru-RU" spc="-10" dirty="0">
                <a:cs typeface="Calibri"/>
              </a:rPr>
              <a:t>, </a:t>
            </a:r>
            <a:r>
              <a:rPr lang="ru-RU" b="1" spc="-10" dirty="0">
                <a:cs typeface="Calibri"/>
              </a:rPr>
              <a:t>или</a:t>
            </a:r>
            <a:r>
              <a:rPr lang="ru-RU" spc="-10" dirty="0">
                <a:cs typeface="Calibri"/>
              </a:rPr>
              <a:t> </a:t>
            </a:r>
            <a:r>
              <a:rPr lang="ru-RU" b="1" dirty="0"/>
              <a:t>112,4 % к 2022 году</a:t>
            </a:r>
            <a:endParaRPr sz="1800" b="1" dirty="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790282" y="5898399"/>
            <a:ext cx="5168535" cy="499127"/>
            <a:chOff x="6731254" y="5579109"/>
            <a:chExt cx="4967605" cy="462280"/>
          </a:xfrm>
        </p:grpSpPr>
        <p:sp>
          <p:nvSpPr>
            <p:cNvPr id="57" name="object 57"/>
            <p:cNvSpPr/>
            <p:nvPr/>
          </p:nvSpPr>
          <p:spPr>
            <a:xfrm>
              <a:off x="6737604" y="5585459"/>
              <a:ext cx="4954905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4879594" y="0"/>
                  </a:moveTo>
                  <a:lnTo>
                    <a:pt x="74929" y="0"/>
                  </a:lnTo>
                  <a:lnTo>
                    <a:pt x="45755" y="5889"/>
                  </a:lnTo>
                  <a:lnTo>
                    <a:pt x="21939" y="21948"/>
                  </a:lnTo>
                  <a:lnTo>
                    <a:pt x="5885" y="45766"/>
                  </a:lnTo>
                  <a:lnTo>
                    <a:pt x="0" y="74929"/>
                  </a:lnTo>
                  <a:lnTo>
                    <a:pt x="0" y="374649"/>
                  </a:lnTo>
                  <a:lnTo>
                    <a:pt x="5885" y="403813"/>
                  </a:lnTo>
                  <a:lnTo>
                    <a:pt x="21939" y="427631"/>
                  </a:lnTo>
                  <a:lnTo>
                    <a:pt x="45755" y="443690"/>
                  </a:lnTo>
                  <a:lnTo>
                    <a:pt x="74929" y="449579"/>
                  </a:lnTo>
                  <a:lnTo>
                    <a:pt x="4879594" y="449579"/>
                  </a:lnTo>
                  <a:lnTo>
                    <a:pt x="4908768" y="443690"/>
                  </a:lnTo>
                  <a:lnTo>
                    <a:pt x="4932584" y="427631"/>
                  </a:lnTo>
                  <a:lnTo>
                    <a:pt x="4948638" y="403813"/>
                  </a:lnTo>
                  <a:lnTo>
                    <a:pt x="4954524" y="374649"/>
                  </a:lnTo>
                  <a:lnTo>
                    <a:pt x="4954524" y="74929"/>
                  </a:lnTo>
                  <a:lnTo>
                    <a:pt x="4948638" y="45766"/>
                  </a:lnTo>
                  <a:lnTo>
                    <a:pt x="4932584" y="21948"/>
                  </a:lnTo>
                  <a:lnTo>
                    <a:pt x="4908768" y="5889"/>
                  </a:lnTo>
                  <a:lnTo>
                    <a:pt x="4879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737604" y="5585459"/>
              <a:ext cx="4954905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0" y="74929"/>
                  </a:moveTo>
                  <a:lnTo>
                    <a:pt x="5885" y="45766"/>
                  </a:lnTo>
                  <a:lnTo>
                    <a:pt x="21939" y="21948"/>
                  </a:lnTo>
                  <a:lnTo>
                    <a:pt x="45755" y="5889"/>
                  </a:lnTo>
                  <a:lnTo>
                    <a:pt x="74929" y="0"/>
                  </a:lnTo>
                  <a:lnTo>
                    <a:pt x="4879594" y="0"/>
                  </a:lnTo>
                  <a:lnTo>
                    <a:pt x="4908768" y="5889"/>
                  </a:lnTo>
                  <a:lnTo>
                    <a:pt x="4932584" y="21948"/>
                  </a:lnTo>
                  <a:lnTo>
                    <a:pt x="4948638" y="45766"/>
                  </a:lnTo>
                  <a:lnTo>
                    <a:pt x="4954524" y="74929"/>
                  </a:lnTo>
                  <a:lnTo>
                    <a:pt x="4954524" y="374649"/>
                  </a:lnTo>
                  <a:lnTo>
                    <a:pt x="4948638" y="403813"/>
                  </a:lnTo>
                  <a:lnTo>
                    <a:pt x="4932584" y="427631"/>
                  </a:lnTo>
                  <a:lnTo>
                    <a:pt x="4908768" y="443690"/>
                  </a:lnTo>
                  <a:lnTo>
                    <a:pt x="4879594" y="449579"/>
                  </a:lnTo>
                  <a:lnTo>
                    <a:pt x="74929" y="449579"/>
                  </a:lnTo>
                  <a:lnTo>
                    <a:pt x="45755" y="443690"/>
                  </a:lnTo>
                  <a:lnTo>
                    <a:pt x="21939" y="427631"/>
                  </a:lnTo>
                  <a:lnTo>
                    <a:pt x="5885" y="403813"/>
                  </a:lnTo>
                  <a:lnTo>
                    <a:pt x="0" y="374649"/>
                  </a:lnTo>
                  <a:lnTo>
                    <a:pt x="0" y="749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6920265" y="5846413"/>
            <a:ext cx="5059482" cy="393698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lang="ru-RU" b="1" dirty="0">
                <a:latin typeface="Calibri"/>
                <a:cs typeface="Calibri"/>
              </a:rPr>
              <a:t>54</a:t>
            </a:r>
            <a:r>
              <a:rPr lang="ru-RU" b="1" spc="-40" dirty="0">
                <a:latin typeface="Calibri"/>
                <a:cs typeface="Calibri"/>
              </a:rPr>
              <a:t> </a:t>
            </a:r>
            <a:r>
              <a:rPr sz="1800" b="1" spc="-5" dirty="0" err="1">
                <a:latin typeface="Calibri"/>
                <a:cs typeface="Calibri"/>
              </a:rPr>
              <a:t>человек</a:t>
            </a:r>
            <a:r>
              <a:rPr lang="ru-RU" sz="1800" b="1" spc="-5" dirty="0">
                <a:latin typeface="Calibri"/>
                <a:cs typeface="Calibri"/>
              </a:rPr>
              <a:t>а</a:t>
            </a:r>
            <a:r>
              <a:rPr lang="ru-RU" dirty="0">
                <a:latin typeface="Calibri"/>
                <a:cs typeface="Calibri"/>
              </a:rPr>
              <a:t> – </a:t>
            </a:r>
            <a:r>
              <a:rPr lang="ru-RU" b="1" dirty="0">
                <a:latin typeface="Calibri"/>
                <a:cs typeface="Calibri"/>
              </a:rPr>
              <a:t>или</a:t>
            </a:r>
            <a:r>
              <a:rPr lang="ru-RU" b="1" spc="-10" dirty="0">
                <a:latin typeface="Calibri"/>
                <a:cs typeface="Calibri"/>
              </a:rPr>
              <a:t> 78,26% к 2022 году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974963" y="0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72" name="Диаграмма 71"/>
          <p:cNvGraphicFramePr/>
          <p:nvPr/>
        </p:nvGraphicFramePr>
        <p:xfrm>
          <a:off x="6909307" y="964948"/>
          <a:ext cx="5466335" cy="314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6811996" y="5094692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1,97%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37" y="4035645"/>
            <a:ext cx="2462676" cy="14860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70" y="4978145"/>
            <a:ext cx="2191639" cy="1593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73" y="4093757"/>
            <a:ext cx="2155357" cy="14379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703173" y="4535723"/>
            <a:ext cx="5351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460" marR="5080" indent="-172720">
              <a:lnSpc>
                <a:spcPts val="1750"/>
              </a:lnSpc>
              <a:spcBef>
                <a:spcPts val="990"/>
              </a:spcBef>
              <a:buChar char="•"/>
              <a:tabLst>
                <a:tab pos="252095" algn="l"/>
              </a:tabLst>
            </a:pPr>
            <a:r>
              <a:rPr lang="ru-RU" sz="1600" spc="-10" dirty="0">
                <a:cs typeface="Calibri"/>
              </a:rPr>
              <a:t>средняя</a:t>
            </a:r>
            <a:r>
              <a:rPr lang="ru-RU" sz="1600" spc="15" dirty="0"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заработная</a:t>
            </a:r>
            <a:r>
              <a:rPr lang="ru-RU" sz="1600" spc="15" dirty="0"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плата</a:t>
            </a:r>
            <a:r>
              <a:rPr lang="ru-RU" sz="1600" spc="-10" dirty="0">
                <a:cs typeface="Calibri"/>
              </a:rPr>
              <a:t> работников</a:t>
            </a:r>
            <a:r>
              <a:rPr lang="ru-RU" sz="1600" spc="10" dirty="0">
                <a:cs typeface="Calibri"/>
              </a:rPr>
              <a:t> </a:t>
            </a:r>
            <a:r>
              <a:rPr lang="ru-RU" sz="1600" spc="-10" dirty="0">
                <a:cs typeface="Calibri"/>
              </a:rPr>
              <a:t>организаций </a:t>
            </a:r>
            <a:r>
              <a:rPr lang="ru-RU" sz="1600" spc="-345" dirty="0">
                <a:cs typeface="Calibri"/>
              </a:rPr>
              <a:t> </a:t>
            </a:r>
            <a:r>
              <a:rPr lang="ru-RU" sz="1600" spc="-10" dirty="0">
                <a:cs typeface="Calibri"/>
              </a:rPr>
              <a:t>округа</a:t>
            </a:r>
            <a:r>
              <a:rPr lang="ru-RU" sz="1600" spc="-5" dirty="0">
                <a:cs typeface="Calibri"/>
              </a:rPr>
              <a:t> </a:t>
            </a:r>
            <a:r>
              <a:rPr lang="ru-RU" sz="1600" spc="-10" dirty="0">
                <a:cs typeface="Calibri"/>
              </a:rPr>
              <a:t>(без</a:t>
            </a:r>
            <a:r>
              <a:rPr lang="ru-RU" sz="1600" spc="5" dirty="0"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СМП)</a:t>
            </a:r>
            <a:r>
              <a:rPr lang="ru-RU" sz="1600" dirty="0"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за </a:t>
            </a:r>
            <a:r>
              <a:rPr lang="ru-RU" sz="1600" spc="-10" dirty="0">
                <a:cs typeface="Calibri"/>
              </a:rPr>
              <a:t>2023 </a:t>
            </a:r>
            <a:r>
              <a:rPr lang="ru-RU" sz="1600" spc="-25" dirty="0"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30552" y="5482495"/>
            <a:ext cx="6096000" cy="3263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4490" marR="5080" indent="-285750">
              <a:lnSpc>
                <a:spcPts val="1750"/>
              </a:lnSpc>
              <a:spcBef>
                <a:spcPts val="990"/>
              </a:spcBef>
              <a:buFont typeface="Arial" panose="020B0604020202020204" pitchFamily="34" charset="0"/>
              <a:buChar char="•"/>
              <a:tabLst>
                <a:tab pos="252095" algn="l"/>
              </a:tabLst>
            </a:pPr>
            <a:r>
              <a:rPr lang="ru-RU" sz="1600" dirty="0"/>
              <a:t>уровень безработицы по округу на 01.01.2024</a:t>
            </a:r>
            <a:endParaRPr lang="ru-RU" sz="1600" dirty="0">
              <a:cs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38616" y="6434915"/>
            <a:ext cx="3950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10" dirty="0">
                <a:cs typeface="Calibri"/>
              </a:rPr>
              <a:t>численность</a:t>
            </a:r>
            <a:r>
              <a:rPr lang="ru-RU" sz="1600" spc="30" dirty="0"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безработных</a:t>
            </a:r>
            <a:r>
              <a:rPr lang="ru-RU" sz="1600" spc="20" dirty="0"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на</a:t>
            </a:r>
            <a:r>
              <a:rPr lang="ru-RU" sz="1600" spc="5" dirty="0">
                <a:cs typeface="Calibri"/>
              </a:rPr>
              <a:t> </a:t>
            </a:r>
            <a:r>
              <a:rPr lang="ru-RU" sz="1600" spc="-10" dirty="0">
                <a:cs typeface="Calibri"/>
              </a:rPr>
              <a:t>01.01.2024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774" y="134738"/>
            <a:ext cx="5867400" cy="854075"/>
          </a:xfrm>
        </p:spPr>
        <p:txBody>
          <a:bodyPr/>
          <a:lstStyle/>
          <a:p>
            <a:r>
              <a:rPr lang="ru-RU" sz="3600" dirty="0"/>
              <a:t>Социальная</a:t>
            </a:r>
            <a:r>
              <a:rPr lang="ru-RU" dirty="0"/>
              <a:t> </a:t>
            </a:r>
            <a:r>
              <a:rPr lang="ru-RU" sz="3600" dirty="0"/>
              <a:t>инфраструктура</a:t>
            </a:r>
          </a:p>
        </p:txBody>
      </p:sp>
      <p:sp>
        <p:nvSpPr>
          <p:cNvPr id="5" name="object 67"/>
          <p:cNvSpPr txBox="1"/>
          <p:nvPr/>
        </p:nvSpPr>
        <p:spPr>
          <a:xfrm>
            <a:off x="8763000" y="79682"/>
            <a:ext cx="31102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err="1">
                <a:latin typeface="Calibri"/>
                <a:cs typeface="Calibri"/>
              </a:rPr>
              <a:t>Кикну</a:t>
            </a:r>
            <a:r>
              <a:rPr sz="1600" b="1" spc="-10" dirty="0" err="1">
                <a:latin typeface="Calibri"/>
                <a:cs typeface="Calibri"/>
              </a:rPr>
              <a:t>рский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муниципальный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округ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6" name="object 56"/>
          <p:cNvGrpSpPr/>
          <p:nvPr/>
        </p:nvGrpSpPr>
        <p:grpSpPr>
          <a:xfrm>
            <a:off x="987177" y="2315553"/>
            <a:ext cx="6709001" cy="1015075"/>
            <a:chOff x="6737604" y="5585459"/>
            <a:chExt cx="4954905" cy="449580"/>
          </a:xfrm>
        </p:grpSpPr>
        <p:sp>
          <p:nvSpPr>
            <p:cNvPr id="7" name="object 57"/>
            <p:cNvSpPr/>
            <p:nvPr/>
          </p:nvSpPr>
          <p:spPr>
            <a:xfrm>
              <a:off x="6757294" y="5585459"/>
              <a:ext cx="4935214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4879594" y="0"/>
                  </a:moveTo>
                  <a:lnTo>
                    <a:pt x="74929" y="0"/>
                  </a:lnTo>
                  <a:lnTo>
                    <a:pt x="45755" y="5889"/>
                  </a:lnTo>
                  <a:lnTo>
                    <a:pt x="21939" y="21948"/>
                  </a:lnTo>
                  <a:lnTo>
                    <a:pt x="5885" y="45766"/>
                  </a:lnTo>
                  <a:lnTo>
                    <a:pt x="0" y="74929"/>
                  </a:lnTo>
                  <a:lnTo>
                    <a:pt x="0" y="374649"/>
                  </a:lnTo>
                  <a:lnTo>
                    <a:pt x="5885" y="403813"/>
                  </a:lnTo>
                  <a:lnTo>
                    <a:pt x="21939" y="427631"/>
                  </a:lnTo>
                  <a:lnTo>
                    <a:pt x="45755" y="443690"/>
                  </a:lnTo>
                  <a:lnTo>
                    <a:pt x="74929" y="449579"/>
                  </a:lnTo>
                  <a:lnTo>
                    <a:pt x="4879594" y="449579"/>
                  </a:lnTo>
                  <a:lnTo>
                    <a:pt x="4908768" y="443690"/>
                  </a:lnTo>
                  <a:lnTo>
                    <a:pt x="4932584" y="427631"/>
                  </a:lnTo>
                  <a:lnTo>
                    <a:pt x="4948638" y="403813"/>
                  </a:lnTo>
                  <a:lnTo>
                    <a:pt x="4954524" y="374649"/>
                  </a:lnTo>
                  <a:lnTo>
                    <a:pt x="4954524" y="74929"/>
                  </a:lnTo>
                  <a:lnTo>
                    <a:pt x="4948638" y="45766"/>
                  </a:lnTo>
                  <a:lnTo>
                    <a:pt x="4932584" y="21948"/>
                  </a:lnTo>
                  <a:lnTo>
                    <a:pt x="4908768" y="5889"/>
                  </a:lnTo>
                  <a:lnTo>
                    <a:pt x="4879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ru-RU" dirty="0"/>
            </a:p>
            <a:p>
              <a:r>
                <a:rPr lang="ru-RU" sz="2000" b="1" dirty="0"/>
                <a:t>Спорт - МКУ ДО «ДЮСШ им. А.Ф. </a:t>
              </a:r>
              <a:r>
                <a:rPr lang="ru-RU" sz="2000" b="1" dirty="0" err="1"/>
                <a:t>Оленёва</a:t>
              </a:r>
              <a:r>
                <a:rPr lang="ru-RU" sz="2000" b="1" dirty="0"/>
                <a:t>» пгт Кикнур</a:t>
              </a:r>
            </a:p>
            <a:p>
              <a:pPr algn="ctr"/>
              <a:endParaRPr sz="2200" b="1" dirty="0"/>
            </a:p>
          </p:txBody>
        </p:sp>
        <p:sp>
          <p:nvSpPr>
            <p:cNvPr id="8" name="object 58"/>
            <p:cNvSpPr/>
            <p:nvPr/>
          </p:nvSpPr>
          <p:spPr>
            <a:xfrm>
              <a:off x="6737604" y="5585459"/>
              <a:ext cx="4954905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0" y="74929"/>
                  </a:moveTo>
                  <a:lnTo>
                    <a:pt x="5885" y="45766"/>
                  </a:lnTo>
                  <a:lnTo>
                    <a:pt x="21939" y="21948"/>
                  </a:lnTo>
                  <a:lnTo>
                    <a:pt x="45755" y="5889"/>
                  </a:lnTo>
                  <a:lnTo>
                    <a:pt x="74929" y="0"/>
                  </a:lnTo>
                  <a:lnTo>
                    <a:pt x="4879594" y="0"/>
                  </a:lnTo>
                  <a:lnTo>
                    <a:pt x="4908768" y="5889"/>
                  </a:lnTo>
                  <a:lnTo>
                    <a:pt x="4932584" y="21948"/>
                  </a:lnTo>
                  <a:lnTo>
                    <a:pt x="4948638" y="45766"/>
                  </a:lnTo>
                  <a:lnTo>
                    <a:pt x="4954524" y="74929"/>
                  </a:lnTo>
                  <a:lnTo>
                    <a:pt x="4954524" y="374649"/>
                  </a:lnTo>
                  <a:lnTo>
                    <a:pt x="4948638" y="403813"/>
                  </a:lnTo>
                  <a:lnTo>
                    <a:pt x="4932584" y="427631"/>
                  </a:lnTo>
                  <a:lnTo>
                    <a:pt x="4908768" y="443690"/>
                  </a:lnTo>
                  <a:lnTo>
                    <a:pt x="4879594" y="449579"/>
                  </a:lnTo>
                  <a:lnTo>
                    <a:pt x="74929" y="449579"/>
                  </a:lnTo>
                  <a:lnTo>
                    <a:pt x="45755" y="443690"/>
                  </a:lnTo>
                  <a:lnTo>
                    <a:pt x="21939" y="427631"/>
                  </a:lnTo>
                  <a:lnTo>
                    <a:pt x="5885" y="403813"/>
                  </a:lnTo>
                  <a:lnTo>
                    <a:pt x="0" y="374649"/>
                  </a:lnTo>
                  <a:lnTo>
                    <a:pt x="0" y="749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6"/>
          <p:cNvGrpSpPr/>
          <p:nvPr/>
        </p:nvGrpSpPr>
        <p:grpSpPr>
          <a:xfrm>
            <a:off x="987200" y="1166222"/>
            <a:ext cx="6709001" cy="1017986"/>
            <a:chOff x="6737604" y="5585459"/>
            <a:chExt cx="4954905" cy="456000"/>
          </a:xfrm>
        </p:grpSpPr>
        <p:sp>
          <p:nvSpPr>
            <p:cNvPr id="10" name="object 57"/>
            <p:cNvSpPr/>
            <p:nvPr/>
          </p:nvSpPr>
          <p:spPr>
            <a:xfrm>
              <a:off x="6763397" y="5591879"/>
              <a:ext cx="4922762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4879594" y="0"/>
                  </a:moveTo>
                  <a:lnTo>
                    <a:pt x="74929" y="0"/>
                  </a:lnTo>
                  <a:lnTo>
                    <a:pt x="45755" y="5889"/>
                  </a:lnTo>
                  <a:lnTo>
                    <a:pt x="21939" y="21948"/>
                  </a:lnTo>
                  <a:lnTo>
                    <a:pt x="5885" y="45766"/>
                  </a:lnTo>
                  <a:lnTo>
                    <a:pt x="0" y="74929"/>
                  </a:lnTo>
                  <a:lnTo>
                    <a:pt x="0" y="374649"/>
                  </a:lnTo>
                  <a:lnTo>
                    <a:pt x="5885" y="403813"/>
                  </a:lnTo>
                  <a:lnTo>
                    <a:pt x="21939" y="427631"/>
                  </a:lnTo>
                  <a:lnTo>
                    <a:pt x="45755" y="443690"/>
                  </a:lnTo>
                  <a:lnTo>
                    <a:pt x="74929" y="449579"/>
                  </a:lnTo>
                  <a:lnTo>
                    <a:pt x="4879594" y="449579"/>
                  </a:lnTo>
                  <a:lnTo>
                    <a:pt x="4908768" y="443690"/>
                  </a:lnTo>
                  <a:lnTo>
                    <a:pt x="4932584" y="427631"/>
                  </a:lnTo>
                  <a:lnTo>
                    <a:pt x="4948638" y="403813"/>
                  </a:lnTo>
                  <a:lnTo>
                    <a:pt x="4954524" y="374649"/>
                  </a:lnTo>
                  <a:lnTo>
                    <a:pt x="4954524" y="74929"/>
                  </a:lnTo>
                  <a:lnTo>
                    <a:pt x="4948638" y="45766"/>
                  </a:lnTo>
                  <a:lnTo>
                    <a:pt x="4932584" y="21948"/>
                  </a:lnTo>
                  <a:lnTo>
                    <a:pt x="4908768" y="5889"/>
                  </a:lnTo>
                  <a:lnTo>
                    <a:pt x="4879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sz="2000" b="1" dirty="0"/>
                <a:t>Учреждение здравоохранения - КОГБУЗ Кикнурская центральная районная больница</a:t>
              </a:r>
            </a:p>
            <a:p>
              <a:pPr algn="ctr"/>
              <a:r>
                <a:rPr lang="ru-RU" sz="2000" b="1" dirty="0"/>
                <a:t> </a:t>
              </a:r>
              <a:endParaRPr sz="2000" b="1" dirty="0"/>
            </a:p>
          </p:txBody>
        </p:sp>
        <p:sp>
          <p:nvSpPr>
            <p:cNvPr id="11" name="object 58"/>
            <p:cNvSpPr/>
            <p:nvPr/>
          </p:nvSpPr>
          <p:spPr>
            <a:xfrm>
              <a:off x="6737604" y="5585459"/>
              <a:ext cx="4954905" cy="44958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0" y="74929"/>
                  </a:moveTo>
                  <a:lnTo>
                    <a:pt x="5885" y="45766"/>
                  </a:lnTo>
                  <a:lnTo>
                    <a:pt x="21939" y="21948"/>
                  </a:lnTo>
                  <a:lnTo>
                    <a:pt x="45755" y="5889"/>
                  </a:lnTo>
                  <a:lnTo>
                    <a:pt x="74929" y="0"/>
                  </a:lnTo>
                  <a:lnTo>
                    <a:pt x="4879594" y="0"/>
                  </a:lnTo>
                  <a:lnTo>
                    <a:pt x="4908768" y="5889"/>
                  </a:lnTo>
                  <a:lnTo>
                    <a:pt x="4932584" y="21948"/>
                  </a:lnTo>
                  <a:lnTo>
                    <a:pt x="4948638" y="45766"/>
                  </a:lnTo>
                  <a:lnTo>
                    <a:pt x="4954524" y="74929"/>
                  </a:lnTo>
                  <a:lnTo>
                    <a:pt x="4954524" y="374649"/>
                  </a:lnTo>
                  <a:lnTo>
                    <a:pt x="4948638" y="403813"/>
                  </a:lnTo>
                  <a:lnTo>
                    <a:pt x="4932584" y="427631"/>
                  </a:lnTo>
                  <a:lnTo>
                    <a:pt x="4908768" y="443690"/>
                  </a:lnTo>
                  <a:lnTo>
                    <a:pt x="4879594" y="449579"/>
                  </a:lnTo>
                  <a:lnTo>
                    <a:pt x="74929" y="449579"/>
                  </a:lnTo>
                  <a:lnTo>
                    <a:pt x="45755" y="443690"/>
                  </a:lnTo>
                  <a:lnTo>
                    <a:pt x="21939" y="427631"/>
                  </a:lnTo>
                  <a:lnTo>
                    <a:pt x="5885" y="403813"/>
                  </a:lnTo>
                  <a:lnTo>
                    <a:pt x="0" y="374649"/>
                  </a:lnTo>
                  <a:lnTo>
                    <a:pt x="0" y="749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56"/>
          <p:cNvGrpSpPr/>
          <p:nvPr/>
        </p:nvGrpSpPr>
        <p:grpSpPr>
          <a:xfrm>
            <a:off x="978600" y="3533825"/>
            <a:ext cx="6724397" cy="2160732"/>
            <a:chOff x="6737604" y="5585459"/>
            <a:chExt cx="4959936" cy="955990"/>
          </a:xfrm>
        </p:grpSpPr>
        <p:sp>
          <p:nvSpPr>
            <p:cNvPr id="13" name="object 57"/>
            <p:cNvSpPr/>
            <p:nvPr/>
          </p:nvSpPr>
          <p:spPr>
            <a:xfrm>
              <a:off x="6742636" y="5585459"/>
              <a:ext cx="4954904" cy="95599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4879594" y="0"/>
                  </a:moveTo>
                  <a:lnTo>
                    <a:pt x="74929" y="0"/>
                  </a:lnTo>
                  <a:lnTo>
                    <a:pt x="45755" y="5889"/>
                  </a:lnTo>
                  <a:lnTo>
                    <a:pt x="21939" y="21948"/>
                  </a:lnTo>
                  <a:lnTo>
                    <a:pt x="5885" y="45766"/>
                  </a:lnTo>
                  <a:lnTo>
                    <a:pt x="0" y="74929"/>
                  </a:lnTo>
                  <a:lnTo>
                    <a:pt x="0" y="374649"/>
                  </a:lnTo>
                  <a:lnTo>
                    <a:pt x="5885" y="403813"/>
                  </a:lnTo>
                  <a:lnTo>
                    <a:pt x="21939" y="427631"/>
                  </a:lnTo>
                  <a:lnTo>
                    <a:pt x="45755" y="443690"/>
                  </a:lnTo>
                  <a:lnTo>
                    <a:pt x="74929" y="449579"/>
                  </a:lnTo>
                  <a:lnTo>
                    <a:pt x="4879594" y="449579"/>
                  </a:lnTo>
                  <a:lnTo>
                    <a:pt x="4908768" y="443690"/>
                  </a:lnTo>
                  <a:lnTo>
                    <a:pt x="4932584" y="427631"/>
                  </a:lnTo>
                  <a:lnTo>
                    <a:pt x="4948638" y="403813"/>
                  </a:lnTo>
                  <a:lnTo>
                    <a:pt x="4954524" y="374649"/>
                  </a:lnTo>
                  <a:lnTo>
                    <a:pt x="4954524" y="74929"/>
                  </a:lnTo>
                  <a:lnTo>
                    <a:pt x="4948638" y="45766"/>
                  </a:lnTo>
                  <a:lnTo>
                    <a:pt x="4932584" y="21948"/>
                  </a:lnTo>
                  <a:lnTo>
                    <a:pt x="4908768" y="5889"/>
                  </a:lnTo>
                  <a:lnTo>
                    <a:pt x="4879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2200" b="1" dirty="0"/>
                <a:t>Культура и искусство:</a:t>
              </a:r>
            </a:p>
            <a:p>
              <a:r>
                <a:rPr lang="ru-RU" sz="2000" b="1" dirty="0"/>
                <a:t>Кикнурская централизованная клубная система </a:t>
              </a:r>
              <a:r>
                <a:rPr lang="ru-RU" sz="1600" b="1" dirty="0"/>
                <a:t>(7 филиалов);</a:t>
              </a:r>
            </a:p>
            <a:p>
              <a:r>
                <a:rPr lang="ru-RU" sz="2000" b="1" dirty="0"/>
                <a:t>Кикнурская централизованная библиотечная система </a:t>
              </a:r>
            </a:p>
            <a:p>
              <a:r>
                <a:rPr lang="ru-RU" sz="1600" b="1" dirty="0"/>
                <a:t>(10 филиалов);</a:t>
              </a:r>
            </a:p>
            <a:p>
              <a:r>
                <a:rPr lang="ru-RU" sz="2000" b="1" dirty="0"/>
                <a:t>Кикнурский краеведческий музей им. В.А. </a:t>
              </a:r>
              <a:r>
                <a:rPr lang="ru-RU" sz="2000" b="1" dirty="0" err="1"/>
                <a:t>Шарыгина</a:t>
              </a:r>
              <a:endParaRPr lang="ru-RU" sz="2000" b="1" dirty="0"/>
            </a:p>
            <a:p>
              <a:endParaRPr lang="ru-RU" sz="1600" b="1" dirty="0"/>
            </a:p>
            <a:p>
              <a:pPr algn="just"/>
              <a:endParaRPr lang="ru-RU" sz="1600" b="1" dirty="0"/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ru-RU" sz="1600" b="1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ru-RU" sz="1600" b="1" dirty="0"/>
            </a:p>
            <a:p>
              <a:pPr algn="ctr"/>
              <a:endParaRPr sz="2200" b="1" dirty="0"/>
            </a:p>
          </p:txBody>
        </p:sp>
        <p:sp>
          <p:nvSpPr>
            <p:cNvPr id="14" name="object 58"/>
            <p:cNvSpPr/>
            <p:nvPr/>
          </p:nvSpPr>
          <p:spPr>
            <a:xfrm>
              <a:off x="6737604" y="5585459"/>
              <a:ext cx="4954905" cy="955990"/>
            </a:xfrm>
            <a:custGeom>
              <a:avLst/>
              <a:gdLst/>
              <a:ahLst/>
              <a:cxnLst/>
              <a:rect l="l" t="t" r="r" b="b"/>
              <a:pathLst>
                <a:path w="4954905" h="449579">
                  <a:moveTo>
                    <a:pt x="0" y="74929"/>
                  </a:moveTo>
                  <a:lnTo>
                    <a:pt x="5885" y="45766"/>
                  </a:lnTo>
                  <a:lnTo>
                    <a:pt x="21939" y="21948"/>
                  </a:lnTo>
                  <a:lnTo>
                    <a:pt x="45755" y="5889"/>
                  </a:lnTo>
                  <a:lnTo>
                    <a:pt x="74929" y="0"/>
                  </a:lnTo>
                  <a:lnTo>
                    <a:pt x="4879594" y="0"/>
                  </a:lnTo>
                  <a:lnTo>
                    <a:pt x="4908768" y="5889"/>
                  </a:lnTo>
                  <a:lnTo>
                    <a:pt x="4932584" y="21948"/>
                  </a:lnTo>
                  <a:lnTo>
                    <a:pt x="4948638" y="45766"/>
                  </a:lnTo>
                  <a:lnTo>
                    <a:pt x="4954524" y="74929"/>
                  </a:lnTo>
                  <a:lnTo>
                    <a:pt x="4954524" y="374649"/>
                  </a:lnTo>
                  <a:lnTo>
                    <a:pt x="4948638" y="403813"/>
                  </a:lnTo>
                  <a:lnTo>
                    <a:pt x="4932584" y="427631"/>
                  </a:lnTo>
                  <a:lnTo>
                    <a:pt x="4908768" y="443690"/>
                  </a:lnTo>
                  <a:lnTo>
                    <a:pt x="4879594" y="449579"/>
                  </a:lnTo>
                  <a:lnTo>
                    <a:pt x="74929" y="449579"/>
                  </a:lnTo>
                  <a:lnTo>
                    <a:pt x="45755" y="443690"/>
                  </a:lnTo>
                  <a:lnTo>
                    <a:pt x="21939" y="427631"/>
                  </a:lnTo>
                  <a:lnTo>
                    <a:pt x="5885" y="403813"/>
                  </a:lnTo>
                  <a:lnTo>
                    <a:pt x="0" y="374649"/>
                  </a:lnTo>
                  <a:lnTo>
                    <a:pt x="0" y="74929"/>
                  </a:lnTo>
                  <a:close/>
                </a:path>
              </a:pathLst>
            </a:custGeom>
            <a:ln w="12700">
              <a:solidFill>
                <a:srgbClr val="649C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20"/>
          <p:cNvGrpSpPr/>
          <p:nvPr/>
        </p:nvGrpSpPr>
        <p:grpSpPr>
          <a:xfrm>
            <a:off x="176183" y="1330683"/>
            <a:ext cx="780637" cy="682924"/>
            <a:chOff x="825772" y="3391528"/>
            <a:chExt cx="777991" cy="756285"/>
          </a:xfrm>
        </p:grpSpPr>
        <p:sp>
          <p:nvSpPr>
            <p:cNvPr id="16" name="object 21"/>
            <p:cNvSpPr/>
            <p:nvPr/>
          </p:nvSpPr>
          <p:spPr>
            <a:xfrm>
              <a:off x="847478" y="3600280"/>
              <a:ext cx="756285" cy="531630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2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4"/>
                  </a:lnTo>
                  <a:lnTo>
                    <a:pt x="425361" y="752960"/>
                  </a:lnTo>
                  <a:lnTo>
                    <a:pt x="471013" y="744364"/>
                  </a:lnTo>
                  <a:lnTo>
                    <a:pt x="514554" y="730469"/>
                  </a:lnTo>
                  <a:lnTo>
                    <a:pt x="555629" y="711631"/>
                  </a:lnTo>
                  <a:lnTo>
                    <a:pt x="593884" y="688201"/>
                  </a:lnTo>
                  <a:lnTo>
                    <a:pt x="628964" y="660535"/>
                  </a:lnTo>
                  <a:lnTo>
                    <a:pt x="660517" y="628985"/>
                  </a:lnTo>
                  <a:lnTo>
                    <a:pt x="688187" y="593906"/>
                  </a:lnTo>
                  <a:lnTo>
                    <a:pt x="711621" y="555651"/>
                  </a:lnTo>
                  <a:lnTo>
                    <a:pt x="730463" y="514575"/>
                  </a:lnTo>
                  <a:lnTo>
                    <a:pt x="744361" y="471030"/>
                  </a:lnTo>
                  <a:lnTo>
                    <a:pt x="752959" y="425371"/>
                  </a:lnTo>
                  <a:lnTo>
                    <a:pt x="755904" y="377952"/>
                  </a:lnTo>
                  <a:lnTo>
                    <a:pt x="752959" y="330532"/>
                  </a:lnTo>
                  <a:lnTo>
                    <a:pt x="744361" y="284873"/>
                  </a:lnTo>
                  <a:lnTo>
                    <a:pt x="730463" y="241328"/>
                  </a:lnTo>
                  <a:lnTo>
                    <a:pt x="711621" y="200252"/>
                  </a:lnTo>
                  <a:lnTo>
                    <a:pt x="688187" y="161997"/>
                  </a:lnTo>
                  <a:lnTo>
                    <a:pt x="660517" y="126918"/>
                  </a:lnTo>
                  <a:lnTo>
                    <a:pt x="628964" y="95368"/>
                  </a:lnTo>
                  <a:lnTo>
                    <a:pt x="593884" y="67702"/>
                  </a:lnTo>
                  <a:lnTo>
                    <a:pt x="555629" y="44272"/>
                  </a:lnTo>
                  <a:lnTo>
                    <a:pt x="514554" y="25434"/>
                  </a:lnTo>
                  <a:lnTo>
                    <a:pt x="471013" y="11539"/>
                  </a:lnTo>
                  <a:lnTo>
                    <a:pt x="42536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2200" dirty="0"/>
                <a:t>1</a:t>
              </a:r>
              <a:endParaRPr sz="2200" dirty="0"/>
            </a:p>
          </p:txBody>
        </p:sp>
        <p:sp>
          <p:nvSpPr>
            <p:cNvPr id="17" name="object 22"/>
            <p:cNvSpPr/>
            <p:nvPr/>
          </p:nvSpPr>
          <p:spPr>
            <a:xfrm>
              <a:off x="825772" y="339152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0" y="377952"/>
                  </a:moveTo>
                  <a:lnTo>
                    <a:pt x="2944" y="330532"/>
                  </a:lnTo>
                  <a:lnTo>
                    <a:pt x="11542" y="284873"/>
                  </a:lnTo>
                  <a:lnTo>
                    <a:pt x="25440" y="241328"/>
                  </a:lnTo>
                  <a:lnTo>
                    <a:pt x="44282" y="200252"/>
                  </a:lnTo>
                  <a:lnTo>
                    <a:pt x="67716" y="161997"/>
                  </a:lnTo>
                  <a:lnTo>
                    <a:pt x="95386" y="126918"/>
                  </a:lnTo>
                  <a:lnTo>
                    <a:pt x="126939" y="95368"/>
                  </a:lnTo>
                  <a:lnTo>
                    <a:pt x="162019" y="67702"/>
                  </a:lnTo>
                  <a:lnTo>
                    <a:pt x="200274" y="44272"/>
                  </a:lnTo>
                  <a:lnTo>
                    <a:pt x="241349" y="25434"/>
                  </a:lnTo>
                  <a:lnTo>
                    <a:pt x="284890" y="11539"/>
                  </a:lnTo>
                  <a:lnTo>
                    <a:pt x="330542" y="2943"/>
                  </a:lnTo>
                  <a:lnTo>
                    <a:pt x="377952" y="0"/>
                  </a:lnTo>
                  <a:lnTo>
                    <a:pt x="425361" y="2943"/>
                  </a:lnTo>
                  <a:lnTo>
                    <a:pt x="471013" y="11539"/>
                  </a:lnTo>
                  <a:lnTo>
                    <a:pt x="514554" y="25434"/>
                  </a:lnTo>
                  <a:lnTo>
                    <a:pt x="555629" y="44272"/>
                  </a:lnTo>
                  <a:lnTo>
                    <a:pt x="593884" y="67702"/>
                  </a:lnTo>
                  <a:lnTo>
                    <a:pt x="628964" y="95368"/>
                  </a:lnTo>
                  <a:lnTo>
                    <a:pt x="660517" y="126918"/>
                  </a:lnTo>
                  <a:lnTo>
                    <a:pt x="688187" y="161997"/>
                  </a:lnTo>
                  <a:lnTo>
                    <a:pt x="711621" y="200252"/>
                  </a:lnTo>
                  <a:lnTo>
                    <a:pt x="730463" y="241328"/>
                  </a:lnTo>
                  <a:lnTo>
                    <a:pt x="744361" y="284873"/>
                  </a:lnTo>
                  <a:lnTo>
                    <a:pt x="752959" y="330532"/>
                  </a:lnTo>
                  <a:lnTo>
                    <a:pt x="755904" y="377952"/>
                  </a:lnTo>
                  <a:lnTo>
                    <a:pt x="752959" y="425371"/>
                  </a:lnTo>
                  <a:lnTo>
                    <a:pt x="744361" y="471030"/>
                  </a:lnTo>
                  <a:lnTo>
                    <a:pt x="730463" y="514575"/>
                  </a:lnTo>
                  <a:lnTo>
                    <a:pt x="711621" y="555651"/>
                  </a:lnTo>
                  <a:lnTo>
                    <a:pt x="688187" y="593906"/>
                  </a:lnTo>
                  <a:lnTo>
                    <a:pt x="660517" y="628985"/>
                  </a:lnTo>
                  <a:lnTo>
                    <a:pt x="628964" y="660535"/>
                  </a:lnTo>
                  <a:lnTo>
                    <a:pt x="593884" y="688201"/>
                  </a:lnTo>
                  <a:lnTo>
                    <a:pt x="555629" y="711631"/>
                  </a:lnTo>
                  <a:lnTo>
                    <a:pt x="514554" y="730469"/>
                  </a:lnTo>
                  <a:lnTo>
                    <a:pt x="471013" y="744364"/>
                  </a:lnTo>
                  <a:lnTo>
                    <a:pt x="425361" y="752960"/>
                  </a:lnTo>
                  <a:lnTo>
                    <a:pt x="377952" y="755904"/>
                  </a:lnTo>
                  <a:lnTo>
                    <a:pt x="330542" y="752960"/>
                  </a:lnTo>
                  <a:lnTo>
                    <a:pt x="284890" y="744364"/>
                  </a:lnTo>
                  <a:lnTo>
                    <a:pt x="241349" y="730469"/>
                  </a:lnTo>
                  <a:lnTo>
                    <a:pt x="200274" y="711631"/>
                  </a:lnTo>
                  <a:lnTo>
                    <a:pt x="162019" y="688201"/>
                  </a:lnTo>
                  <a:lnTo>
                    <a:pt x="126939" y="660535"/>
                  </a:lnTo>
                  <a:lnTo>
                    <a:pt x="95386" y="628985"/>
                  </a:lnTo>
                  <a:lnTo>
                    <a:pt x="67716" y="593906"/>
                  </a:lnTo>
                  <a:lnTo>
                    <a:pt x="44282" y="555651"/>
                  </a:lnTo>
                  <a:lnTo>
                    <a:pt x="25440" y="514575"/>
                  </a:lnTo>
                  <a:lnTo>
                    <a:pt x="11542" y="471030"/>
                  </a:lnTo>
                  <a:lnTo>
                    <a:pt x="2944" y="425371"/>
                  </a:lnTo>
                  <a:lnTo>
                    <a:pt x="0" y="377952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20"/>
          <p:cNvGrpSpPr/>
          <p:nvPr/>
        </p:nvGrpSpPr>
        <p:grpSpPr>
          <a:xfrm>
            <a:off x="197964" y="2271702"/>
            <a:ext cx="787408" cy="786725"/>
            <a:chOff x="612648" y="3059539"/>
            <a:chExt cx="784739" cy="871238"/>
          </a:xfrm>
        </p:grpSpPr>
        <p:sp>
          <p:nvSpPr>
            <p:cNvPr id="19" name="object 21"/>
            <p:cNvSpPr/>
            <p:nvPr/>
          </p:nvSpPr>
          <p:spPr>
            <a:xfrm>
              <a:off x="612648" y="3059539"/>
              <a:ext cx="784739" cy="871238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2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4"/>
                  </a:lnTo>
                  <a:lnTo>
                    <a:pt x="425361" y="752960"/>
                  </a:lnTo>
                  <a:lnTo>
                    <a:pt x="471013" y="744364"/>
                  </a:lnTo>
                  <a:lnTo>
                    <a:pt x="514554" y="730469"/>
                  </a:lnTo>
                  <a:lnTo>
                    <a:pt x="555629" y="711631"/>
                  </a:lnTo>
                  <a:lnTo>
                    <a:pt x="593884" y="688201"/>
                  </a:lnTo>
                  <a:lnTo>
                    <a:pt x="628964" y="660535"/>
                  </a:lnTo>
                  <a:lnTo>
                    <a:pt x="660517" y="628985"/>
                  </a:lnTo>
                  <a:lnTo>
                    <a:pt x="688187" y="593906"/>
                  </a:lnTo>
                  <a:lnTo>
                    <a:pt x="711621" y="555651"/>
                  </a:lnTo>
                  <a:lnTo>
                    <a:pt x="730463" y="514575"/>
                  </a:lnTo>
                  <a:lnTo>
                    <a:pt x="744361" y="471030"/>
                  </a:lnTo>
                  <a:lnTo>
                    <a:pt x="752959" y="425371"/>
                  </a:lnTo>
                  <a:lnTo>
                    <a:pt x="755904" y="377952"/>
                  </a:lnTo>
                  <a:lnTo>
                    <a:pt x="752959" y="330532"/>
                  </a:lnTo>
                  <a:lnTo>
                    <a:pt x="744361" y="284873"/>
                  </a:lnTo>
                  <a:lnTo>
                    <a:pt x="730463" y="241328"/>
                  </a:lnTo>
                  <a:lnTo>
                    <a:pt x="711621" y="200252"/>
                  </a:lnTo>
                  <a:lnTo>
                    <a:pt x="688187" y="161997"/>
                  </a:lnTo>
                  <a:lnTo>
                    <a:pt x="660517" y="126918"/>
                  </a:lnTo>
                  <a:lnTo>
                    <a:pt x="628964" y="95368"/>
                  </a:lnTo>
                  <a:lnTo>
                    <a:pt x="593884" y="67702"/>
                  </a:lnTo>
                  <a:lnTo>
                    <a:pt x="555629" y="44272"/>
                  </a:lnTo>
                  <a:lnTo>
                    <a:pt x="514554" y="25434"/>
                  </a:lnTo>
                  <a:lnTo>
                    <a:pt x="471013" y="11539"/>
                  </a:lnTo>
                  <a:lnTo>
                    <a:pt x="42536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endParaRPr lang="ru-RU" dirty="0"/>
            </a:p>
            <a:p>
              <a:pPr algn="ctr"/>
              <a:r>
                <a:rPr lang="ru-RU" sz="2400" dirty="0"/>
                <a:t>1</a:t>
              </a:r>
              <a:endParaRPr sz="2400" dirty="0"/>
            </a:p>
          </p:txBody>
        </p:sp>
        <p:sp>
          <p:nvSpPr>
            <p:cNvPr id="20" name="object 22"/>
            <p:cNvSpPr/>
            <p:nvPr/>
          </p:nvSpPr>
          <p:spPr>
            <a:xfrm>
              <a:off x="612648" y="317449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0" y="377952"/>
                  </a:moveTo>
                  <a:lnTo>
                    <a:pt x="2944" y="330532"/>
                  </a:lnTo>
                  <a:lnTo>
                    <a:pt x="11542" y="284873"/>
                  </a:lnTo>
                  <a:lnTo>
                    <a:pt x="25440" y="241328"/>
                  </a:lnTo>
                  <a:lnTo>
                    <a:pt x="44282" y="200252"/>
                  </a:lnTo>
                  <a:lnTo>
                    <a:pt x="67716" y="161997"/>
                  </a:lnTo>
                  <a:lnTo>
                    <a:pt x="95386" y="126918"/>
                  </a:lnTo>
                  <a:lnTo>
                    <a:pt x="126939" y="95368"/>
                  </a:lnTo>
                  <a:lnTo>
                    <a:pt x="162019" y="67702"/>
                  </a:lnTo>
                  <a:lnTo>
                    <a:pt x="200274" y="44272"/>
                  </a:lnTo>
                  <a:lnTo>
                    <a:pt x="241349" y="25434"/>
                  </a:lnTo>
                  <a:lnTo>
                    <a:pt x="284890" y="11539"/>
                  </a:lnTo>
                  <a:lnTo>
                    <a:pt x="330542" y="2943"/>
                  </a:lnTo>
                  <a:lnTo>
                    <a:pt x="377952" y="0"/>
                  </a:lnTo>
                  <a:lnTo>
                    <a:pt x="425361" y="2943"/>
                  </a:lnTo>
                  <a:lnTo>
                    <a:pt x="471013" y="11539"/>
                  </a:lnTo>
                  <a:lnTo>
                    <a:pt x="514554" y="25434"/>
                  </a:lnTo>
                  <a:lnTo>
                    <a:pt x="555629" y="44272"/>
                  </a:lnTo>
                  <a:lnTo>
                    <a:pt x="593884" y="67702"/>
                  </a:lnTo>
                  <a:lnTo>
                    <a:pt x="628964" y="95368"/>
                  </a:lnTo>
                  <a:lnTo>
                    <a:pt x="660517" y="126918"/>
                  </a:lnTo>
                  <a:lnTo>
                    <a:pt x="688187" y="161997"/>
                  </a:lnTo>
                  <a:lnTo>
                    <a:pt x="711621" y="200252"/>
                  </a:lnTo>
                  <a:lnTo>
                    <a:pt x="730463" y="241328"/>
                  </a:lnTo>
                  <a:lnTo>
                    <a:pt x="744361" y="284873"/>
                  </a:lnTo>
                  <a:lnTo>
                    <a:pt x="752959" y="330532"/>
                  </a:lnTo>
                  <a:lnTo>
                    <a:pt x="755904" y="377952"/>
                  </a:lnTo>
                  <a:lnTo>
                    <a:pt x="752959" y="425371"/>
                  </a:lnTo>
                  <a:lnTo>
                    <a:pt x="744361" y="471030"/>
                  </a:lnTo>
                  <a:lnTo>
                    <a:pt x="730463" y="514575"/>
                  </a:lnTo>
                  <a:lnTo>
                    <a:pt x="711621" y="555651"/>
                  </a:lnTo>
                  <a:lnTo>
                    <a:pt x="688187" y="593906"/>
                  </a:lnTo>
                  <a:lnTo>
                    <a:pt x="660517" y="628985"/>
                  </a:lnTo>
                  <a:lnTo>
                    <a:pt x="628964" y="660535"/>
                  </a:lnTo>
                  <a:lnTo>
                    <a:pt x="593884" y="688201"/>
                  </a:lnTo>
                  <a:lnTo>
                    <a:pt x="555629" y="711631"/>
                  </a:lnTo>
                  <a:lnTo>
                    <a:pt x="514554" y="730469"/>
                  </a:lnTo>
                  <a:lnTo>
                    <a:pt x="471013" y="744364"/>
                  </a:lnTo>
                  <a:lnTo>
                    <a:pt x="425361" y="752960"/>
                  </a:lnTo>
                  <a:lnTo>
                    <a:pt x="377952" y="755904"/>
                  </a:lnTo>
                  <a:lnTo>
                    <a:pt x="330542" y="752960"/>
                  </a:lnTo>
                  <a:lnTo>
                    <a:pt x="284890" y="744364"/>
                  </a:lnTo>
                  <a:lnTo>
                    <a:pt x="241349" y="730469"/>
                  </a:lnTo>
                  <a:lnTo>
                    <a:pt x="200274" y="711631"/>
                  </a:lnTo>
                  <a:lnTo>
                    <a:pt x="162019" y="688201"/>
                  </a:lnTo>
                  <a:lnTo>
                    <a:pt x="126939" y="660535"/>
                  </a:lnTo>
                  <a:lnTo>
                    <a:pt x="95386" y="628985"/>
                  </a:lnTo>
                  <a:lnTo>
                    <a:pt x="67716" y="593906"/>
                  </a:lnTo>
                  <a:lnTo>
                    <a:pt x="44282" y="555651"/>
                  </a:lnTo>
                  <a:lnTo>
                    <a:pt x="25440" y="514575"/>
                  </a:lnTo>
                  <a:lnTo>
                    <a:pt x="11542" y="471030"/>
                  </a:lnTo>
                  <a:lnTo>
                    <a:pt x="2944" y="425371"/>
                  </a:lnTo>
                  <a:lnTo>
                    <a:pt x="0" y="377952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/>
          <p:cNvGrpSpPr/>
          <p:nvPr/>
        </p:nvGrpSpPr>
        <p:grpSpPr>
          <a:xfrm>
            <a:off x="191036" y="3889077"/>
            <a:ext cx="794336" cy="682923"/>
            <a:chOff x="612648" y="3174492"/>
            <a:chExt cx="756285" cy="756285"/>
          </a:xfrm>
        </p:grpSpPr>
        <p:sp>
          <p:nvSpPr>
            <p:cNvPr id="22" name="object 21"/>
            <p:cNvSpPr/>
            <p:nvPr/>
          </p:nvSpPr>
          <p:spPr>
            <a:xfrm>
              <a:off x="612648" y="317449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7952" y="0"/>
                  </a:moveTo>
                  <a:lnTo>
                    <a:pt x="330542" y="2943"/>
                  </a:lnTo>
                  <a:lnTo>
                    <a:pt x="284890" y="11539"/>
                  </a:lnTo>
                  <a:lnTo>
                    <a:pt x="241349" y="25434"/>
                  </a:lnTo>
                  <a:lnTo>
                    <a:pt x="200274" y="44272"/>
                  </a:lnTo>
                  <a:lnTo>
                    <a:pt x="162019" y="67702"/>
                  </a:lnTo>
                  <a:lnTo>
                    <a:pt x="126939" y="95368"/>
                  </a:lnTo>
                  <a:lnTo>
                    <a:pt x="95386" y="126918"/>
                  </a:lnTo>
                  <a:lnTo>
                    <a:pt x="67716" y="161997"/>
                  </a:lnTo>
                  <a:lnTo>
                    <a:pt x="44282" y="200252"/>
                  </a:lnTo>
                  <a:lnTo>
                    <a:pt x="25440" y="241328"/>
                  </a:lnTo>
                  <a:lnTo>
                    <a:pt x="11542" y="284873"/>
                  </a:lnTo>
                  <a:lnTo>
                    <a:pt x="2944" y="330532"/>
                  </a:lnTo>
                  <a:lnTo>
                    <a:pt x="0" y="377952"/>
                  </a:lnTo>
                  <a:lnTo>
                    <a:pt x="2944" y="425371"/>
                  </a:lnTo>
                  <a:lnTo>
                    <a:pt x="11542" y="471030"/>
                  </a:lnTo>
                  <a:lnTo>
                    <a:pt x="25440" y="514575"/>
                  </a:lnTo>
                  <a:lnTo>
                    <a:pt x="44282" y="555651"/>
                  </a:lnTo>
                  <a:lnTo>
                    <a:pt x="67716" y="593906"/>
                  </a:lnTo>
                  <a:lnTo>
                    <a:pt x="95386" y="628985"/>
                  </a:lnTo>
                  <a:lnTo>
                    <a:pt x="126939" y="660535"/>
                  </a:lnTo>
                  <a:lnTo>
                    <a:pt x="162019" y="688201"/>
                  </a:lnTo>
                  <a:lnTo>
                    <a:pt x="200274" y="711631"/>
                  </a:lnTo>
                  <a:lnTo>
                    <a:pt x="241349" y="730469"/>
                  </a:lnTo>
                  <a:lnTo>
                    <a:pt x="284890" y="744364"/>
                  </a:lnTo>
                  <a:lnTo>
                    <a:pt x="330542" y="752960"/>
                  </a:lnTo>
                  <a:lnTo>
                    <a:pt x="377952" y="755904"/>
                  </a:lnTo>
                  <a:lnTo>
                    <a:pt x="425361" y="752960"/>
                  </a:lnTo>
                  <a:lnTo>
                    <a:pt x="471013" y="744364"/>
                  </a:lnTo>
                  <a:lnTo>
                    <a:pt x="514554" y="730469"/>
                  </a:lnTo>
                  <a:lnTo>
                    <a:pt x="555629" y="711631"/>
                  </a:lnTo>
                  <a:lnTo>
                    <a:pt x="593884" y="688201"/>
                  </a:lnTo>
                  <a:lnTo>
                    <a:pt x="628964" y="660535"/>
                  </a:lnTo>
                  <a:lnTo>
                    <a:pt x="660517" y="628985"/>
                  </a:lnTo>
                  <a:lnTo>
                    <a:pt x="688187" y="593906"/>
                  </a:lnTo>
                  <a:lnTo>
                    <a:pt x="711621" y="555651"/>
                  </a:lnTo>
                  <a:lnTo>
                    <a:pt x="730463" y="514575"/>
                  </a:lnTo>
                  <a:lnTo>
                    <a:pt x="744361" y="471030"/>
                  </a:lnTo>
                  <a:lnTo>
                    <a:pt x="752959" y="425371"/>
                  </a:lnTo>
                  <a:lnTo>
                    <a:pt x="755904" y="377952"/>
                  </a:lnTo>
                  <a:lnTo>
                    <a:pt x="752959" y="330532"/>
                  </a:lnTo>
                  <a:lnTo>
                    <a:pt x="744361" y="284873"/>
                  </a:lnTo>
                  <a:lnTo>
                    <a:pt x="730463" y="241328"/>
                  </a:lnTo>
                  <a:lnTo>
                    <a:pt x="711621" y="200252"/>
                  </a:lnTo>
                  <a:lnTo>
                    <a:pt x="688187" y="161997"/>
                  </a:lnTo>
                  <a:lnTo>
                    <a:pt x="660517" y="126918"/>
                  </a:lnTo>
                  <a:lnTo>
                    <a:pt x="628964" y="95368"/>
                  </a:lnTo>
                  <a:lnTo>
                    <a:pt x="593884" y="67702"/>
                  </a:lnTo>
                  <a:lnTo>
                    <a:pt x="555629" y="44272"/>
                  </a:lnTo>
                  <a:lnTo>
                    <a:pt x="514554" y="25434"/>
                  </a:lnTo>
                  <a:lnTo>
                    <a:pt x="471013" y="11539"/>
                  </a:lnTo>
                  <a:lnTo>
                    <a:pt x="425361" y="2943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>
              <a:off x="612648" y="317449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0" y="377952"/>
                  </a:moveTo>
                  <a:lnTo>
                    <a:pt x="2944" y="330532"/>
                  </a:lnTo>
                  <a:lnTo>
                    <a:pt x="11542" y="284873"/>
                  </a:lnTo>
                  <a:lnTo>
                    <a:pt x="25440" y="241328"/>
                  </a:lnTo>
                  <a:lnTo>
                    <a:pt x="44282" y="200252"/>
                  </a:lnTo>
                  <a:lnTo>
                    <a:pt x="67716" y="161997"/>
                  </a:lnTo>
                  <a:lnTo>
                    <a:pt x="95386" y="126918"/>
                  </a:lnTo>
                  <a:lnTo>
                    <a:pt x="126939" y="95368"/>
                  </a:lnTo>
                  <a:lnTo>
                    <a:pt x="162019" y="67702"/>
                  </a:lnTo>
                  <a:lnTo>
                    <a:pt x="200274" y="44272"/>
                  </a:lnTo>
                  <a:lnTo>
                    <a:pt x="241349" y="25434"/>
                  </a:lnTo>
                  <a:lnTo>
                    <a:pt x="284890" y="11539"/>
                  </a:lnTo>
                  <a:lnTo>
                    <a:pt x="330542" y="2943"/>
                  </a:lnTo>
                  <a:lnTo>
                    <a:pt x="377952" y="0"/>
                  </a:lnTo>
                  <a:lnTo>
                    <a:pt x="425361" y="2943"/>
                  </a:lnTo>
                  <a:lnTo>
                    <a:pt x="471013" y="11539"/>
                  </a:lnTo>
                  <a:lnTo>
                    <a:pt x="514554" y="25434"/>
                  </a:lnTo>
                  <a:lnTo>
                    <a:pt x="555629" y="44272"/>
                  </a:lnTo>
                  <a:lnTo>
                    <a:pt x="593884" y="67702"/>
                  </a:lnTo>
                  <a:lnTo>
                    <a:pt x="628964" y="95368"/>
                  </a:lnTo>
                  <a:lnTo>
                    <a:pt x="660517" y="126918"/>
                  </a:lnTo>
                  <a:lnTo>
                    <a:pt x="688187" y="161997"/>
                  </a:lnTo>
                  <a:lnTo>
                    <a:pt x="711621" y="200252"/>
                  </a:lnTo>
                  <a:lnTo>
                    <a:pt x="730463" y="241328"/>
                  </a:lnTo>
                  <a:lnTo>
                    <a:pt x="744361" y="284873"/>
                  </a:lnTo>
                  <a:lnTo>
                    <a:pt x="752959" y="330532"/>
                  </a:lnTo>
                  <a:lnTo>
                    <a:pt x="755904" y="377952"/>
                  </a:lnTo>
                  <a:lnTo>
                    <a:pt x="752959" y="425371"/>
                  </a:lnTo>
                  <a:lnTo>
                    <a:pt x="744361" y="471030"/>
                  </a:lnTo>
                  <a:lnTo>
                    <a:pt x="730463" y="514575"/>
                  </a:lnTo>
                  <a:lnTo>
                    <a:pt x="711621" y="555651"/>
                  </a:lnTo>
                  <a:lnTo>
                    <a:pt x="688187" y="593906"/>
                  </a:lnTo>
                  <a:lnTo>
                    <a:pt x="660517" y="628985"/>
                  </a:lnTo>
                  <a:lnTo>
                    <a:pt x="628964" y="660535"/>
                  </a:lnTo>
                  <a:lnTo>
                    <a:pt x="593884" y="688201"/>
                  </a:lnTo>
                  <a:lnTo>
                    <a:pt x="555629" y="711631"/>
                  </a:lnTo>
                  <a:lnTo>
                    <a:pt x="514554" y="730469"/>
                  </a:lnTo>
                  <a:lnTo>
                    <a:pt x="471013" y="744364"/>
                  </a:lnTo>
                  <a:lnTo>
                    <a:pt x="425361" y="752960"/>
                  </a:lnTo>
                  <a:lnTo>
                    <a:pt x="377952" y="755904"/>
                  </a:lnTo>
                  <a:lnTo>
                    <a:pt x="330542" y="752960"/>
                  </a:lnTo>
                  <a:lnTo>
                    <a:pt x="284890" y="744364"/>
                  </a:lnTo>
                  <a:lnTo>
                    <a:pt x="241349" y="730469"/>
                  </a:lnTo>
                  <a:lnTo>
                    <a:pt x="200274" y="711631"/>
                  </a:lnTo>
                  <a:lnTo>
                    <a:pt x="162019" y="688201"/>
                  </a:lnTo>
                  <a:lnTo>
                    <a:pt x="126939" y="660535"/>
                  </a:lnTo>
                  <a:lnTo>
                    <a:pt x="95386" y="628985"/>
                  </a:lnTo>
                  <a:lnTo>
                    <a:pt x="67716" y="593906"/>
                  </a:lnTo>
                  <a:lnTo>
                    <a:pt x="44282" y="555651"/>
                  </a:lnTo>
                  <a:lnTo>
                    <a:pt x="25440" y="514575"/>
                  </a:lnTo>
                  <a:lnTo>
                    <a:pt x="11542" y="471030"/>
                  </a:lnTo>
                  <a:lnTo>
                    <a:pt x="2944" y="425371"/>
                  </a:lnTo>
                  <a:lnTo>
                    <a:pt x="0" y="377952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53" y="2375503"/>
            <a:ext cx="3110229" cy="23301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20" y="795518"/>
            <a:ext cx="3120062" cy="20815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65" y="4705642"/>
            <a:ext cx="3110230" cy="20730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8245" y="3993852"/>
            <a:ext cx="4700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51075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1750</Words>
  <Application>Microsoft Office PowerPoint</Application>
  <PresentationFormat>Широкоэкранный</PresentationFormat>
  <Paragraphs>321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Constantia</vt:lpstr>
      <vt:lpstr>Open Sans</vt:lpstr>
      <vt:lpstr>PFBeauSansPro-Regular</vt:lpstr>
      <vt:lpstr>Tahoma</vt:lpstr>
      <vt:lpstr>Times New Roman</vt:lpstr>
      <vt:lpstr>Ubuntu</vt:lpstr>
      <vt:lpstr>Тема Office</vt:lpstr>
      <vt:lpstr>ИНВЕСТИЦИОННАЯ  ПРИВЛЕКАТЕЛЬНОСТЬ</vt:lpstr>
      <vt:lpstr>Географическое описание муниципального округа</vt:lpstr>
      <vt:lpstr>Преимущества муниципального округа</vt:lpstr>
      <vt:lpstr>Структура экономики округа</vt:lpstr>
      <vt:lpstr>Ресурсная база</vt:lpstr>
      <vt:lpstr>Транспортная доступность</vt:lpstr>
      <vt:lpstr>Инфраструктура</vt:lpstr>
      <vt:lpstr>Кадровый потенциал</vt:lpstr>
      <vt:lpstr>Социальная инфраструктура</vt:lpstr>
      <vt:lpstr>Презентация PowerPoint</vt:lpstr>
      <vt:lpstr>Презентация PowerPoint</vt:lpstr>
      <vt:lpstr>Инвестиционный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ИНВЕСТИЦИОННЫЕ ПЛОЩАДКИ</dc:title>
  <dc:creator>RobotComp.ru</dc:creator>
  <cp:lastModifiedBy>user</cp:lastModifiedBy>
  <cp:revision>90</cp:revision>
  <dcterms:created xsi:type="dcterms:W3CDTF">2024-04-27T10:01:56Z</dcterms:created>
  <dcterms:modified xsi:type="dcterms:W3CDTF">2024-05-21T14:02:16Z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2024-04-27T00:00:00Z</vt:filetime>
  </property>
</Properties>
</file>